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3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60" r:id="rId7"/>
    <p:sldId id="566" r:id="rId8"/>
    <p:sldId id="567" r:id="rId9"/>
    <p:sldId id="568" r:id="rId10"/>
    <p:sldId id="569" r:id="rId11"/>
    <p:sldId id="570" r:id="rId12"/>
    <p:sldId id="571" r:id="rId13"/>
    <p:sldId id="572" r:id="rId14"/>
    <p:sldId id="573" r:id="rId15"/>
    <p:sldId id="575" r:id="rId16"/>
  </p:sldIdLst>
  <p:sldSz cx="9144000" cy="6858000" type="screen4x3"/>
  <p:notesSz cx="6858000" cy="9144000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0">
          <p15:clr>
            <a:srgbClr val="A4A3A4"/>
          </p15:clr>
        </p15:guide>
        <p15:guide id="2" pos="2880">
          <p15:clr>
            <a:srgbClr val="A4A3A4"/>
          </p15:clr>
        </p15:guide>
        <p15:guide id="3" pos="431">
          <p15:clr>
            <a:srgbClr val="A4A3A4"/>
          </p15:clr>
        </p15:guide>
        <p15:guide id="4" pos="53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0" clrIdx="0"/>
  <p:cmAuthor id="2" name="Hugues-O. Blouin" initials="HOB" lastIdx="69" clrIdx="1"/>
  <p:cmAuthor id="3" name="marion.cote@umontreal.ca" initials="ma" lastIdx="6" clrIdx="2">
    <p:extLst>
      <p:ext uri="{19B8F6BF-5375-455C-9EA6-DF929625EA0E}">
        <p15:presenceInfo xmlns:p15="http://schemas.microsoft.com/office/powerpoint/2012/main" userId="S::urn:spo:guest#marion.cote@umontreal.ca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376AC9-D205-4CA0-B9D2-B5BC832814CE}" v="14" dt="2020-12-15T04:21:52.8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61"/>
    <p:restoredTop sz="94714"/>
  </p:normalViewPr>
  <p:slideViewPr>
    <p:cSldViewPr>
      <p:cViewPr varScale="1">
        <p:scale>
          <a:sx n="100" d="100"/>
          <a:sy n="100" d="100"/>
        </p:scale>
        <p:origin x="1470" y="90"/>
      </p:cViewPr>
      <p:guideLst>
        <p:guide orient="horz" pos="1480"/>
        <p:guide pos="2880"/>
        <p:guide pos="431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8EF098D-C8B3-4589-8521-4927C2015B7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45A83DF-62FD-45AB-9076-58193257E53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73F6C9AE-881E-4A52-83AF-19A997A95FF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r>
              <a:rPr lang="fr-CA" altLang="fr-FR"/>
              <a:t>©ERPI, tous droits réservés.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93FD779A-E758-4A57-BFEF-3EFB61303A5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87D8AA-280F-45EC-BF7F-D74E4B8B653C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B38C260-FD84-412F-98D5-CC283E16D20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A288C46-4D89-41B5-A64A-0039406A9B1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3316" name="Placeholder 4">
            <a:extLst>
              <a:ext uri="{FF2B5EF4-FFF2-40B4-BE49-F238E27FC236}">
                <a16:creationId xmlns:a16="http://schemas.microsoft.com/office/drawing/2014/main" id="{76D99EF4-4EFC-40DF-A1B1-11E92FC119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9A6ED6D0-B2F4-40C2-A281-B84F9A455B7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noProof="0"/>
              <a:t>Cliquez pour modifier les styles du texte du masque</a:t>
            </a:r>
          </a:p>
          <a:p>
            <a:pPr lvl="1"/>
            <a:r>
              <a:rPr lang="fr-CA" altLang="fr-FR" noProof="0"/>
              <a:t>Deuxième niveau</a:t>
            </a:r>
          </a:p>
          <a:p>
            <a:pPr lvl="2"/>
            <a:r>
              <a:rPr lang="fr-CA" altLang="fr-FR" noProof="0"/>
              <a:t>Troisième niveau</a:t>
            </a:r>
          </a:p>
          <a:p>
            <a:pPr lvl="3"/>
            <a:r>
              <a:rPr lang="fr-CA" altLang="fr-FR" noProof="0"/>
              <a:t>Quatrième niveau</a:t>
            </a:r>
          </a:p>
          <a:p>
            <a:pPr lvl="4"/>
            <a:r>
              <a:rPr lang="fr-CA" altLang="fr-FR" noProof="0"/>
              <a:t>Cinquième niveau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69E58420-37B1-444B-9D1C-88DE93C62C5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r>
              <a:rPr lang="fr-CA" altLang="fr-FR"/>
              <a:t>©ERPI, tous droits réservés.</a:t>
            </a: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F8C9C75E-2397-4C3B-9668-CECC4AF7AD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18F895-AA38-46F0-AFD4-B21F3C980A28}" type="slidenum">
              <a:rPr lang="fr-CA" altLang="fr-FR"/>
              <a:pPr/>
              <a:t>‹N°›</a:t>
            </a:fld>
            <a:endParaRPr lang="fr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pitchFamily="-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laceholder 1026">
            <a:extLst>
              <a:ext uri="{FF2B5EF4-FFF2-40B4-BE49-F238E27FC236}">
                <a16:creationId xmlns:a16="http://schemas.microsoft.com/office/drawing/2014/main" id="{28DBA88E-61A7-4466-9966-D98D7C259B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Placeholder 1027">
            <a:extLst>
              <a:ext uri="{FF2B5EF4-FFF2-40B4-BE49-F238E27FC236}">
                <a16:creationId xmlns:a16="http://schemas.microsoft.com/office/drawing/2014/main" id="{A66FAEE0-5AC0-4C67-9A56-0D7A020E02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Placeholder 1026">
            <a:extLst>
              <a:ext uri="{FF2B5EF4-FFF2-40B4-BE49-F238E27FC236}">
                <a16:creationId xmlns:a16="http://schemas.microsoft.com/office/drawing/2014/main" id="{76D0A628-61B8-49EA-B428-BF23328952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8" name="Rectangle 1027">
            <a:extLst>
              <a:ext uri="{FF2B5EF4-FFF2-40B4-BE49-F238E27FC236}">
                <a16:creationId xmlns:a16="http://schemas.microsoft.com/office/drawing/2014/main" id="{171FDE54-4C0F-479B-A480-84FBC50649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Placeholder 1026">
            <a:extLst>
              <a:ext uri="{FF2B5EF4-FFF2-40B4-BE49-F238E27FC236}">
                <a16:creationId xmlns:a16="http://schemas.microsoft.com/office/drawing/2014/main" id="{EBE5F4BE-7824-4EED-A011-ED615EA0F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6" name="Rectangle 1027">
            <a:extLst>
              <a:ext uri="{FF2B5EF4-FFF2-40B4-BE49-F238E27FC236}">
                <a16:creationId xmlns:a16="http://schemas.microsoft.com/office/drawing/2014/main" id="{96D96934-2FA8-4281-9A3A-B91907B3CB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Placeholder 1026">
            <a:extLst>
              <a:ext uri="{FF2B5EF4-FFF2-40B4-BE49-F238E27FC236}">
                <a16:creationId xmlns:a16="http://schemas.microsoft.com/office/drawing/2014/main" id="{6593D9EB-8E3B-433D-BF06-23B69309EA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4" name="Rectangle 1027">
            <a:extLst>
              <a:ext uri="{FF2B5EF4-FFF2-40B4-BE49-F238E27FC236}">
                <a16:creationId xmlns:a16="http://schemas.microsoft.com/office/drawing/2014/main" id="{278C9FD6-C993-40B4-A31E-3F5BBAAC73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Placeholder 1026">
            <a:extLst>
              <a:ext uri="{FF2B5EF4-FFF2-40B4-BE49-F238E27FC236}">
                <a16:creationId xmlns:a16="http://schemas.microsoft.com/office/drawing/2014/main" id="{DA9E50C1-ED7E-47B9-94B0-5439F14838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1027">
            <a:extLst>
              <a:ext uri="{FF2B5EF4-FFF2-40B4-BE49-F238E27FC236}">
                <a16:creationId xmlns:a16="http://schemas.microsoft.com/office/drawing/2014/main" id="{0568C889-5FB7-468F-8A1B-F64BEF1CD1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une autre page de partie ou de chapitre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Placeholder 1026">
            <a:extLst>
              <a:ext uri="{FF2B5EF4-FFF2-40B4-BE49-F238E27FC236}">
                <a16:creationId xmlns:a16="http://schemas.microsoft.com/office/drawing/2014/main" id="{D9BDD0C3-1CC5-42E0-A8B0-DF36BF3F96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2" name="Rectangle 1027">
            <a:extLst>
              <a:ext uri="{FF2B5EF4-FFF2-40B4-BE49-F238E27FC236}">
                <a16:creationId xmlns:a16="http://schemas.microsoft.com/office/drawing/2014/main" id="{07EA0AFF-61C8-45E4-B54E-9F4EA6E3DE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Placeholder 1026">
            <a:extLst>
              <a:ext uri="{FF2B5EF4-FFF2-40B4-BE49-F238E27FC236}">
                <a16:creationId xmlns:a16="http://schemas.microsoft.com/office/drawing/2014/main" id="{E54EAA6E-082A-439C-AF37-25B23C6D7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0" name="Rectangle 1027">
            <a:extLst>
              <a:ext uri="{FF2B5EF4-FFF2-40B4-BE49-F238E27FC236}">
                <a16:creationId xmlns:a16="http://schemas.microsoft.com/office/drawing/2014/main" id="{75AAB45E-F17E-4751-A3C3-0DAFD9D5B4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ceholder 1026">
            <a:extLst>
              <a:ext uri="{FF2B5EF4-FFF2-40B4-BE49-F238E27FC236}">
                <a16:creationId xmlns:a16="http://schemas.microsoft.com/office/drawing/2014/main" id="{60BE704E-6A29-4C89-91E8-7E59ACA8C8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8" name="Rectangle 1027">
            <a:extLst>
              <a:ext uri="{FF2B5EF4-FFF2-40B4-BE49-F238E27FC236}">
                <a16:creationId xmlns:a16="http://schemas.microsoft.com/office/drawing/2014/main" id="{CC01F88E-AB73-4E45-8B62-BFD1D38CC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ceholder 1026">
            <a:extLst>
              <a:ext uri="{FF2B5EF4-FFF2-40B4-BE49-F238E27FC236}">
                <a16:creationId xmlns:a16="http://schemas.microsoft.com/office/drawing/2014/main" id="{59503214-A9C6-406F-8DDF-F7D68672BC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6" name="Rectangle 1027">
            <a:extLst>
              <a:ext uri="{FF2B5EF4-FFF2-40B4-BE49-F238E27FC236}">
                <a16:creationId xmlns:a16="http://schemas.microsoft.com/office/drawing/2014/main" id="{F023A173-98FC-45ED-ADA4-97F9D1794D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ceholder 1026">
            <a:extLst>
              <a:ext uri="{FF2B5EF4-FFF2-40B4-BE49-F238E27FC236}">
                <a16:creationId xmlns:a16="http://schemas.microsoft.com/office/drawing/2014/main" id="{8A5DD2A2-6ED1-4BDE-B66C-1CB4A06FF3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1027">
            <a:extLst>
              <a:ext uri="{FF2B5EF4-FFF2-40B4-BE49-F238E27FC236}">
                <a16:creationId xmlns:a16="http://schemas.microsoft.com/office/drawing/2014/main" id="{ACC65083-FADF-47ED-B946-09B7A9C9A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Placeholder 1026">
            <a:extLst>
              <a:ext uri="{FF2B5EF4-FFF2-40B4-BE49-F238E27FC236}">
                <a16:creationId xmlns:a16="http://schemas.microsoft.com/office/drawing/2014/main" id="{F40B1238-89C7-4D75-A4B1-F517DB01BE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2" name="Rectangle 1027">
            <a:extLst>
              <a:ext uri="{FF2B5EF4-FFF2-40B4-BE49-F238E27FC236}">
                <a16:creationId xmlns:a16="http://schemas.microsoft.com/office/drawing/2014/main" id="{5055AEAA-0E7B-4D03-8DC9-0216A66B1F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Placeholder 1026">
            <a:extLst>
              <a:ext uri="{FF2B5EF4-FFF2-40B4-BE49-F238E27FC236}">
                <a16:creationId xmlns:a16="http://schemas.microsoft.com/office/drawing/2014/main" id="{3D1432D9-EB2F-417A-AC8B-D2622EB43F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0" name="Rectangle 1027">
            <a:extLst>
              <a:ext uri="{FF2B5EF4-FFF2-40B4-BE49-F238E27FC236}">
                <a16:creationId xmlns:a16="http://schemas.microsoft.com/office/drawing/2014/main" id="{B738D148-F430-4A2C-B221-D9D6A1773B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Cliquez et modifiez le titre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Cliquez pour modifier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97E8B3-40A5-4C63-AEDA-87C56D4BEB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F1226-84F2-4424-ADFE-54970D523379}" type="datetime1">
              <a:rPr lang="fr-CA" altLang="fr-FR"/>
              <a:pPr>
                <a:defRPr/>
              </a:pPr>
              <a:t>13/06/23</a:t>
            </a:fld>
            <a:endParaRPr lang="de-DE" altLang="fr-F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D56AE5-29CD-46D4-87A2-71C1DEBB49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F84B51-E33C-4665-AB85-31698E5359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AF3F0-D94B-4A7E-86B7-754A59A7AC32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308151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A0A5FE-6A41-4AAF-AE9A-4D40056139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99E82-7386-4C22-8773-B8A208608ACB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97BCBF-1C90-4B96-AC14-7DBD9F16A1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4CC73B-DD9E-483D-A1B1-95FF5ACF32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675499-AC75-4DD2-B2A0-00887427D39F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073639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A57B09-3F9F-46FF-A0EB-341DC89C7B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95566-CC55-4E34-AEBC-6217942A742A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35AB5F-C12C-4C03-88EF-A5BB25887F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65ECA0-90E1-4977-A3F0-DDBD546B63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79BBC8-3326-4AAB-8846-17C0CFAB020A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530319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AC7020-AE36-4A95-A0B7-68B4A99557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02B8D-79FC-4B71-A1F1-9B582B13A770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DCB177-EAF6-47E3-B9AA-8CCAE2D01D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E64ECF-89CF-474A-9556-704BB910C2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BF6B7A-FA56-4563-9991-14A99644A2DA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75833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43EB6F-48D4-4A45-A4BD-9BCEC3DA8D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C9489-A267-48F0-AA9E-1AC62B8AB8BF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0689A0-9EF6-40BB-8D82-ABE237E5FF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19FD93-66A5-4FF8-86D8-C1E9450F90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4960B-8D37-44D1-BD7E-A46496A824B5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576000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F054B9-B6A4-4390-B1CD-C266808090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DD672-6A3C-4D81-9E48-6066433B9470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AA6C33-FFF9-4700-A09F-A3774BBA1B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D43337-B9B4-489D-BA26-622E991773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A3EE6-956E-4917-A85F-B2393DF2DEC1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77696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B31731B-0327-4AEC-8462-561BD79EE9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00C29-7BF6-44A6-BB18-33C6EDA6DDD4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8146FC4-A7AE-4042-839B-C6D792C8AA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85A2893-0EDC-4BB4-811A-37FA4A0EAB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A8C2FD-901B-454F-A4A2-6862EC08E1C6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704531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9D25A59-163A-411D-A655-8019554B65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571A3-FB5C-495A-9F5F-7D85FE2E6867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156AFAA-329E-44E2-8F06-E7FA726107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1AD895C-1DED-458F-9A81-A44AAFDCCA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856AC3-C270-4853-BA87-693F8A3983FE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82166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59273B6-4CF1-49E4-9483-4233233E9C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1CD34-2F07-4010-99E9-8469AA04B929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295A0B3-936C-4891-8F5B-A795BEE8F9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4BC0F74-9D4C-40E7-8B82-3A7D41AAF2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5764E-012C-4369-AB3A-1595988D5454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2919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53F3B2-B98F-4AC5-9551-A4E7223665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A5516-ECDF-4322-AE54-25049CF720BE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82A4F5-C369-4A05-BFE9-6D4A8B90FC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C3CF92-7FF6-45BF-8010-E591F91AC1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F37035-6BC7-4DA5-9AC2-7FA5D6531044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25938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6848B9-55E8-4301-B12A-2C5CCAEDAB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924E8-DAC6-4C46-A01B-02A7A4031A95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FB67D2-71D3-4D06-84A4-134B597C81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8153AC-C0FD-4CD5-B6C9-B15E169C1D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77214-B008-4800-B967-B85C6F9A6CB2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404668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D15A4EE-3B3E-4D81-8215-50E9B53EAE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/>
              <a:t>Cliquez et modifiez le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A03B916-F118-45F7-AA77-E37E1D3A5E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/>
              <a:t>Cliquez pour modifier les styles du texte du masque</a:t>
            </a:r>
          </a:p>
          <a:p>
            <a:pPr lvl="1"/>
            <a:r>
              <a:rPr lang="fr-CA" altLang="fr-FR"/>
              <a:t>Deuxième niveau</a:t>
            </a:r>
          </a:p>
          <a:p>
            <a:pPr lvl="2"/>
            <a:r>
              <a:rPr lang="fr-CA" altLang="fr-FR"/>
              <a:t>Troisième niveau</a:t>
            </a:r>
          </a:p>
          <a:p>
            <a:pPr lvl="3"/>
            <a:r>
              <a:rPr lang="fr-CA" altLang="fr-FR"/>
              <a:t>Quatrième niveau</a:t>
            </a:r>
          </a:p>
          <a:p>
            <a:pPr lvl="4"/>
            <a:r>
              <a:rPr lang="fr-CA" altLang="fr-FR"/>
              <a:t>Cinquième niveau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174BB6A0-EFE1-4F4D-8185-C82AB30D1C1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a typeface="Osaka" panose="020B0600000000000000" pitchFamily="34" charset="-128"/>
              </a:defRPr>
            </a:lvl1pPr>
          </a:lstStyle>
          <a:p>
            <a:pPr>
              <a:defRPr/>
            </a:pPr>
            <a:fld id="{8F962742-D39C-4EC3-BE0B-E333EF4D41EA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2601831E-E262-4B55-9421-1F20022B1B9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1025DE41-B86C-4C39-B42E-8F063DEE44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Osaka" charset="-128"/>
              </a:defRPr>
            </a:lvl1pPr>
          </a:lstStyle>
          <a:p>
            <a:fld id="{E198C444-77C0-4F9D-B641-9AF1DE304D9A}" type="slidenum">
              <a:rPr lang="fr-CA" altLang="fr-FR"/>
              <a:pPr/>
              <a:t>‹N°›</a:t>
            </a:fld>
            <a:endParaRPr lang="fr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/Users/marie-clauderochon/Documents/Scribe%20Atout/ERPI/Gestion%20ress.%20hum./Compagnon%20Web/Fichiers%20a&#768;%20traiter/Images%20chapitres/Ch16_p12.jpg" TargetMode="Externa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6">
            <a:extLst>
              <a:ext uri="{FF2B5EF4-FFF2-40B4-BE49-F238E27FC236}">
                <a16:creationId xmlns:a16="http://schemas.microsoft.com/office/drawing/2014/main" id="{B2BBB86A-5CE2-4466-B70A-618E6A13BF25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F642E6D2-E3BD-406F-B3CF-AC9F5ED44940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10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33795" name="Placeholder 1030">
            <a:extLst>
              <a:ext uri="{FF2B5EF4-FFF2-40B4-BE49-F238E27FC236}">
                <a16:creationId xmlns:a16="http://schemas.microsoft.com/office/drawing/2014/main" id="{3418388F-8BCB-4333-8778-EF17258D7FC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16.3 Les bénéfices de la gestion de la diversité</a:t>
            </a:r>
            <a:br>
              <a:rPr lang="en-US" altLang="fr-FR" sz="2400" b="1"/>
            </a:br>
            <a:endParaRPr lang="en-US" altLang="fr-FR" sz="2400" b="1"/>
          </a:p>
        </p:txBody>
      </p:sp>
      <p:sp>
        <p:nvSpPr>
          <p:cNvPr id="19461" name="Placeholder 2">
            <a:extLst>
              <a:ext uri="{FF2B5EF4-FFF2-40B4-BE49-F238E27FC236}">
                <a16:creationId xmlns:a16="http://schemas.microsoft.com/office/drawing/2014/main" id="{C77C866C-BFDC-4775-BC36-6AD9E909F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1050" b="1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CHAPITRE 16 </a:t>
            </a:r>
            <a: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LA GESTION DE L’ÉQUITÉ, </a:t>
            </a:r>
            <a:b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</a:br>
            <a: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DE LA DIVERSITÉ ET DE L’INCLUSION</a:t>
            </a:r>
          </a:p>
        </p:txBody>
      </p:sp>
      <p:sp>
        <p:nvSpPr>
          <p:cNvPr id="33797" name="ZoneTexte 5">
            <a:extLst>
              <a:ext uri="{FF2B5EF4-FFF2-40B4-BE49-F238E27FC236}">
                <a16:creationId xmlns:a16="http://schemas.microsoft.com/office/drawing/2014/main" id="{9A655101-CE0D-46C8-9CC8-ED011CF4D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33798" name="Slide Number Placeholder 6">
            <a:extLst>
              <a:ext uri="{FF2B5EF4-FFF2-40B4-BE49-F238E27FC236}">
                <a16:creationId xmlns:a16="http://schemas.microsoft.com/office/drawing/2014/main" id="{6ADA9F58-A773-4998-80EF-B12A80F3D4CD}"/>
              </a:ext>
            </a:extLst>
          </p:cNvPr>
          <p:cNvSpPr txBox="1">
            <a:spLocks noGrp="1"/>
          </p:cNvSpPr>
          <p:nvPr/>
        </p:nvSpPr>
        <p:spPr bwMode="auto">
          <a:xfrm>
            <a:off x="242888" y="233363"/>
            <a:ext cx="838358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fr-CA" altLang="fr-FR" sz="1100">
              <a:ea typeface="ヒラギノ角ゴ Pro W3" charset="-128"/>
            </a:endParaRPr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F39DC033-6841-4EA2-9E6E-AFBB26456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536" y="1999630"/>
            <a:ext cx="6222290" cy="292553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6">
            <a:extLst>
              <a:ext uri="{FF2B5EF4-FFF2-40B4-BE49-F238E27FC236}">
                <a16:creationId xmlns:a16="http://schemas.microsoft.com/office/drawing/2014/main" id="{DDEB7031-3B04-4832-81F2-AB6772835D36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CDCD5E92-947B-470F-AD6A-7E9871A72E58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11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35843" name="Placeholder 1030">
            <a:extLst>
              <a:ext uri="{FF2B5EF4-FFF2-40B4-BE49-F238E27FC236}">
                <a16:creationId xmlns:a16="http://schemas.microsoft.com/office/drawing/2014/main" id="{3DB427B3-5E5B-434C-93E5-28686EC6D43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16.4 Les conditions de succès de la gestion de la diversité</a:t>
            </a:r>
          </a:p>
        </p:txBody>
      </p:sp>
      <p:sp>
        <p:nvSpPr>
          <p:cNvPr id="19461" name="Placeholder 2">
            <a:extLst>
              <a:ext uri="{FF2B5EF4-FFF2-40B4-BE49-F238E27FC236}">
                <a16:creationId xmlns:a16="http://schemas.microsoft.com/office/drawing/2014/main" id="{8E065C88-ABF3-4D16-8C0B-1698037D5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1050" b="1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CHAPITRE 16 </a:t>
            </a:r>
            <a: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LA GESTION DE L’ÉQUITÉ, </a:t>
            </a:r>
            <a:b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</a:br>
            <a: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DE LA DIVERSITÉ ET DE L’INCLUSION</a:t>
            </a:r>
          </a:p>
        </p:txBody>
      </p:sp>
      <p:sp>
        <p:nvSpPr>
          <p:cNvPr id="35845" name="ZoneTexte 5">
            <a:extLst>
              <a:ext uri="{FF2B5EF4-FFF2-40B4-BE49-F238E27FC236}">
                <a16:creationId xmlns:a16="http://schemas.microsoft.com/office/drawing/2014/main" id="{518D2667-27DC-4D04-AD19-1D066A958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35846" name="Slide Number Placeholder 6">
            <a:extLst>
              <a:ext uri="{FF2B5EF4-FFF2-40B4-BE49-F238E27FC236}">
                <a16:creationId xmlns:a16="http://schemas.microsoft.com/office/drawing/2014/main" id="{0DE5EE22-B0A9-444F-AFFA-C7CE3565DB09}"/>
              </a:ext>
            </a:extLst>
          </p:cNvPr>
          <p:cNvSpPr txBox="1">
            <a:spLocks noGrp="1"/>
          </p:cNvSpPr>
          <p:nvPr/>
        </p:nvSpPr>
        <p:spPr bwMode="auto">
          <a:xfrm>
            <a:off x="242888" y="233363"/>
            <a:ext cx="838358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fr-CA" altLang="fr-FR" sz="1100">
              <a:ea typeface="ヒラギノ角ゴ Pro W3" charset="-128"/>
            </a:endParaRPr>
          </a:p>
        </p:txBody>
      </p:sp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B2914443-10D0-46EC-B89C-BBDED0A04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566" y="2693314"/>
            <a:ext cx="5370204" cy="224179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6">
            <a:extLst>
              <a:ext uri="{FF2B5EF4-FFF2-40B4-BE49-F238E27FC236}">
                <a16:creationId xmlns:a16="http://schemas.microsoft.com/office/drawing/2014/main" id="{FF436989-7271-41EF-A7BE-53AC41B1216B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A2438BE-E622-4921-B1C6-CB03130882A7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12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37891" name="Placeholder 1030">
            <a:extLst>
              <a:ext uri="{FF2B5EF4-FFF2-40B4-BE49-F238E27FC236}">
                <a16:creationId xmlns:a16="http://schemas.microsoft.com/office/drawing/2014/main" id="{F272AB6F-6F34-490F-A2BB-0E8CAAACC4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813435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Les bénéfices, les risques et les conditions de succès de la gestion de la diversité dans les organisations</a:t>
            </a:r>
            <a:br>
              <a:rPr lang="en-US" altLang="fr-FR" sz="2400" b="1"/>
            </a:br>
            <a:endParaRPr lang="en-US" altLang="fr-FR" sz="2400" b="1"/>
          </a:p>
        </p:txBody>
      </p:sp>
      <p:sp>
        <p:nvSpPr>
          <p:cNvPr id="19461" name="Placeholder 2">
            <a:extLst>
              <a:ext uri="{FF2B5EF4-FFF2-40B4-BE49-F238E27FC236}">
                <a16:creationId xmlns:a16="http://schemas.microsoft.com/office/drawing/2014/main" id="{F1DC77FF-53C1-4947-ABE3-81E0087B4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1050" b="1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CHAPITRE 16 </a:t>
            </a:r>
            <a: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LA GESTION DE L’ÉQUITÉ, </a:t>
            </a:r>
            <a:b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</a:br>
            <a: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DE LA DIVERSITÉ ET DE L’INCLUSION</a:t>
            </a:r>
          </a:p>
        </p:txBody>
      </p:sp>
      <p:sp>
        <p:nvSpPr>
          <p:cNvPr id="37893" name="ZoneTexte 5">
            <a:extLst>
              <a:ext uri="{FF2B5EF4-FFF2-40B4-BE49-F238E27FC236}">
                <a16:creationId xmlns:a16="http://schemas.microsoft.com/office/drawing/2014/main" id="{7C9081DA-EAAC-4050-81E2-973077744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37894" name="Slide Number Placeholder 6">
            <a:extLst>
              <a:ext uri="{FF2B5EF4-FFF2-40B4-BE49-F238E27FC236}">
                <a16:creationId xmlns:a16="http://schemas.microsoft.com/office/drawing/2014/main" id="{0F2C65A9-BC08-49F4-896C-21D1B978D87E}"/>
              </a:ext>
            </a:extLst>
          </p:cNvPr>
          <p:cNvSpPr txBox="1">
            <a:spLocks noGrp="1"/>
          </p:cNvSpPr>
          <p:nvPr/>
        </p:nvSpPr>
        <p:spPr bwMode="auto">
          <a:xfrm>
            <a:off x="242888" y="233363"/>
            <a:ext cx="838358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r-CA" altLang="fr-FR" sz="1100" b="1">
                <a:ea typeface="ヒラギノ角ゴ Pro W3" charset="-128"/>
              </a:rPr>
              <a:t>16.4 </a:t>
            </a:r>
            <a:r>
              <a:rPr lang="fr-CA" altLang="fr-FR" sz="1100">
                <a:ea typeface="ヒラギノ角ゴ Pro W3" charset="-128"/>
              </a:rPr>
              <a:t>SUITE</a:t>
            </a:r>
          </a:p>
        </p:txBody>
      </p:sp>
      <p:pic>
        <p:nvPicPr>
          <p:cNvPr id="37895" name="Ch16_p12.jpg">
            <a:extLst>
              <a:ext uri="{FF2B5EF4-FFF2-40B4-BE49-F238E27FC236}">
                <a16:creationId xmlns:a16="http://schemas.microsoft.com/office/drawing/2014/main" id="{87CA0FE6-80A3-49C1-B630-59B1BF600CE6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8511"/>
            <a:ext cx="5256584" cy="423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ceholder 2">
            <a:extLst>
              <a:ext uri="{FF2B5EF4-FFF2-40B4-BE49-F238E27FC236}">
                <a16:creationId xmlns:a16="http://schemas.microsoft.com/office/drawing/2014/main" id="{ABA23457-051A-468F-914B-1447E85F206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1989138"/>
            <a:ext cx="7239000" cy="1219200"/>
          </a:xfrm>
        </p:spPr>
        <p:txBody>
          <a:bodyPr/>
          <a:lstStyle/>
          <a:p>
            <a:pPr algn="l" eaLnBrk="1" hangingPunct="1"/>
            <a:r>
              <a:rPr lang="en-US" altLang="fr-FR" sz="3600" b="1"/>
              <a:t> Chapitre 16</a:t>
            </a:r>
          </a:p>
        </p:txBody>
      </p:sp>
      <p:sp>
        <p:nvSpPr>
          <p:cNvPr id="17411" name="Placeholder 3">
            <a:extLst>
              <a:ext uri="{FF2B5EF4-FFF2-40B4-BE49-F238E27FC236}">
                <a16:creationId xmlns:a16="http://schemas.microsoft.com/office/drawing/2014/main" id="{C45CFB56-9E39-4103-B797-795C0DCB73D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403350" y="3436938"/>
            <a:ext cx="9648825" cy="3429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fr-CA" altLang="fr-FR" sz="3600"/>
              <a:t>La gestion de l’équité, de la </a:t>
            </a:r>
            <a:br>
              <a:rPr lang="fr-CA" altLang="fr-FR" sz="3600"/>
            </a:br>
            <a:r>
              <a:rPr lang="fr-CA" altLang="fr-FR" sz="3600"/>
              <a:t>diversité et de l’inclusion</a:t>
            </a:r>
          </a:p>
        </p:txBody>
      </p:sp>
      <p:sp>
        <p:nvSpPr>
          <p:cNvPr id="17412" name="ZoneTexte 1">
            <a:extLst>
              <a:ext uri="{FF2B5EF4-FFF2-40B4-BE49-F238E27FC236}">
                <a16:creationId xmlns:a16="http://schemas.microsoft.com/office/drawing/2014/main" id="{CC07C818-53BB-4EE0-8112-CEE40CA18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sp>
        <p:nvSpPr>
          <p:cNvPr id="17413" name="Placeholder 2">
            <a:extLst>
              <a:ext uri="{FF2B5EF4-FFF2-40B4-BE49-F238E27FC236}">
                <a16:creationId xmlns:a16="http://schemas.microsoft.com/office/drawing/2014/main" id="{ADEE4F40-9657-44C9-911E-933D136F4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PARTIE 6 </a:t>
            </a: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LES DÉFIS CONTEMPORAINS</a:t>
            </a:r>
            <a:endParaRPr lang="en-US" altLang="fr-FR" sz="1200" b="1" i="1">
              <a:solidFill>
                <a:schemeClr val="tx2"/>
              </a:solidFill>
              <a:ea typeface="ヒラギノ角ゴ Pro W3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6">
            <a:extLst>
              <a:ext uri="{FF2B5EF4-FFF2-40B4-BE49-F238E27FC236}">
                <a16:creationId xmlns:a16="http://schemas.microsoft.com/office/drawing/2014/main" id="{F4224B79-C66F-4984-820E-4F6556EC0055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F5982D81-9403-4402-93AD-6A638C4C9D18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3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19459" name="Placeholder 4">
            <a:extLst>
              <a:ext uri="{FF2B5EF4-FFF2-40B4-BE49-F238E27FC236}">
                <a16:creationId xmlns:a16="http://schemas.microsoft.com/office/drawing/2014/main" id="{CF4AC508-2B38-4630-8C76-B31DC716597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59516" y="2030803"/>
            <a:ext cx="7772400" cy="3660775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CA" altLang="fr-FR" sz="2000" b="1" dirty="0"/>
              <a:t>OBJECTIF 16A – Mettre en œuvre un programme de gestion de l’équité, de la diversité et de l’inclusion (GÉDI)</a:t>
            </a:r>
            <a:endParaRPr lang="fr-CA" altLang="fr-FR" sz="1800" b="1" dirty="0"/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fr-CA" altLang="fr-FR" sz="2000" b="1" dirty="0"/>
              <a:t>16.1</a:t>
            </a:r>
            <a:r>
              <a:rPr lang="fr-CA" altLang="fr-FR" sz="2000" dirty="0"/>
              <a:t>	Les fondements de la gestion de l'équité, de la diversité et de l'inclusion (GÉDI)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fr-CA" altLang="fr-FR" sz="2000" b="1" dirty="0"/>
              <a:t>16.2</a:t>
            </a:r>
            <a:r>
              <a:rPr lang="fr-CA" altLang="fr-FR" sz="2000" dirty="0"/>
              <a:t>	L</a:t>
            </a:r>
            <a:r>
              <a:rPr lang="fr-FR" altLang="fr-FR" sz="2000" dirty="0"/>
              <a:t>’</a:t>
            </a:r>
            <a:r>
              <a:rPr lang="fr-CA" altLang="ja-JP" sz="2000" dirty="0"/>
              <a:t>intervention en matière de gestion </a:t>
            </a:r>
            <a:r>
              <a:rPr lang="fr-CA" sz="2000" dirty="0">
                <a:ea typeface="+mn-lt"/>
                <a:cs typeface="+mn-lt"/>
              </a:rPr>
              <a:t>de l'équité, de la diversité et de l'inclusion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fr-CA" altLang="fr-FR" sz="2000" b="1" dirty="0"/>
              <a:t>16.3</a:t>
            </a:r>
            <a:r>
              <a:rPr lang="fr-CA" altLang="fr-FR" sz="2000" dirty="0"/>
              <a:t>	Les bénéfices de la gestion </a:t>
            </a:r>
            <a:r>
              <a:rPr lang="fr-CA" sz="2000" dirty="0">
                <a:ea typeface="+mn-lt"/>
                <a:cs typeface="+mn-lt"/>
              </a:rPr>
              <a:t>de l'équité, de la diversité et de l'inclusion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fr-CA" altLang="fr-FR" sz="2000" b="1" dirty="0"/>
              <a:t>16.4</a:t>
            </a:r>
            <a:r>
              <a:rPr lang="fr-CA" altLang="fr-FR" sz="2000" dirty="0"/>
              <a:t>	Les conditions de succès de la gestion </a:t>
            </a:r>
            <a:r>
              <a:rPr lang="fr-CA" sz="2000" dirty="0">
                <a:ea typeface="+mn-lt"/>
                <a:cs typeface="+mn-lt"/>
              </a:rPr>
              <a:t>de l'équité, de la diversité et de l'inclusion</a:t>
            </a:r>
          </a:p>
        </p:txBody>
      </p:sp>
      <p:sp>
        <p:nvSpPr>
          <p:cNvPr id="19460" name="Placeholder 1030">
            <a:extLst>
              <a:ext uri="{FF2B5EF4-FFF2-40B4-BE49-F238E27FC236}">
                <a16:creationId xmlns:a16="http://schemas.microsoft.com/office/drawing/2014/main" id="{B33271E7-DCF3-4A99-881C-48A364DC366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Plan de chapitre</a:t>
            </a:r>
          </a:p>
        </p:txBody>
      </p:sp>
      <p:sp>
        <p:nvSpPr>
          <p:cNvPr id="19461" name="Placeholder 2">
            <a:extLst>
              <a:ext uri="{FF2B5EF4-FFF2-40B4-BE49-F238E27FC236}">
                <a16:creationId xmlns:a16="http://schemas.microsoft.com/office/drawing/2014/main" id="{5B6C2F58-F2C8-4A4E-B57E-D09D6829A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1050" b="1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CHAPITRE 16 </a:t>
            </a:r>
            <a: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LA GESTION DE L’ÉQUITÉ, </a:t>
            </a:r>
            <a:b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</a:br>
            <a: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DE LA DIVERSITÉ ET DE L’INCLUSION</a:t>
            </a:r>
          </a:p>
        </p:txBody>
      </p:sp>
      <p:sp>
        <p:nvSpPr>
          <p:cNvPr id="19462" name="ZoneTexte 5">
            <a:extLst>
              <a:ext uri="{FF2B5EF4-FFF2-40B4-BE49-F238E27FC236}">
                <a16:creationId xmlns:a16="http://schemas.microsoft.com/office/drawing/2014/main" id="{22B6CDED-BAB9-44CC-A14B-19D48BC4E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6">
            <a:extLst>
              <a:ext uri="{FF2B5EF4-FFF2-40B4-BE49-F238E27FC236}">
                <a16:creationId xmlns:a16="http://schemas.microsoft.com/office/drawing/2014/main" id="{D775BF04-211F-4F56-9A4E-C6D242B8F466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DB53812C-1C9D-46BE-8B0E-E44B2AE417FE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4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21508" name="Placeholder 1030">
            <a:extLst>
              <a:ext uri="{FF2B5EF4-FFF2-40B4-BE49-F238E27FC236}">
                <a16:creationId xmlns:a16="http://schemas.microsoft.com/office/drawing/2014/main" id="{D8C388AE-2C29-458D-BE9D-650B513451D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16.1 Les fondements de la gestion de la diversité</a:t>
            </a:r>
            <a:br>
              <a:rPr lang="en-US" altLang="fr-FR" sz="2400" b="1"/>
            </a:br>
            <a:r>
              <a:rPr lang="en-US" altLang="fr-FR" sz="2400"/>
              <a:t>Gestion de la diversité et concepts associés</a:t>
            </a:r>
          </a:p>
        </p:txBody>
      </p:sp>
      <p:sp>
        <p:nvSpPr>
          <p:cNvPr id="19461" name="Placeholder 2">
            <a:extLst>
              <a:ext uri="{FF2B5EF4-FFF2-40B4-BE49-F238E27FC236}">
                <a16:creationId xmlns:a16="http://schemas.microsoft.com/office/drawing/2014/main" id="{9D82C04F-55E7-4845-8B7E-C284BBF8A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1050" b="1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CHAPITRE 16 </a:t>
            </a:r>
            <a: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LA GESTION DE L’ÉQUITÉ, </a:t>
            </a:r>
            <a:b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</a:br>
            <a: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DE LA DIVERSITÉ ET DE L’INCLUSION</a:t>
            </a:r>
          </a:p>
        </p:txBody>
      </p:sp>
      <p:sp>
        <p:nvSpPr>
          <p:cNvPr id="21510" name="ZoneTexte 5">
            <a:extLst>
              <a:ext uri="{FF2B5EF4-FFF2-40B4-BE49-F238E27FC236}">
                <a16:creationId xmlns:a16="http://schemas.microsoft.com/office/drawing/2014/main" id="{812BC5DA-7841-4115-86CB-EAFBDBADC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grpSp>
        <p:nvGrpSpPr>
          <p:cNvPr id="21511" name="Grouper 1">
            <a:extLst>
              <a:ext uri="{FF2B5EF4-FFF2-40B4-BE49-F238E27FC236}">
                <a16:creationId xmlns:a16="http://schemas.microsoft.com/office/drawing/2014/main" id="{429C6CE7-8EB3-4370-934F-2C6BE64A9F39}"/>
              </a:ext>
            </a:extLst>
          </p:cNvPr>
          <p:cNvGrpSpPr>
            <a:grpSpLocks/>
          </p:cNvGrpSpPr>
          <p:nvPr/>
        </p:nvGrpSpPr>
        <p:grpSpPr bwMode="auto">
          <a:xfrm>
            <a:off x="720725" y="2493959"/>
            <a:ext cx="7737476" cy="2951158"/>
            <a:chOff x="720428" y="2493963"/>
            <a:chExt cx="7847161" cy="2698750"/>
          </a:xfrm>
        </p:grpSpPr>
        <p:sp>
          <p:nvSpPr>
            <p:cNvPr id="21512" name="Rectangle 1">
              <a:extLst>
                <a:ext uri="{FF2B5EF4-FFF2-40B4-BE49-F238E27FC236}">
                  <a16:creationId xmlns:a16="http://schemas.microsoft.com/office/drawing/2014/main" id="{0D901FD8-07E1-4E56-9195-40247F305C3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0428" y="2493963"/>
              <a:ext cx="2411412" cy="539750"/>
            </a:xfrm>
            <a:prstGeom prst="rect">
              <a:avLst/>
            </a:prstGeom>
            <a:solidFill>
              <a:srgbClr val="72BFC5"/>
            </a:solidFill>
            <a:ln w="19050">
              <a:solidFill>
                <a:srgbClr val="9EA934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r>
                <a:rPr lang="fr-FR" altLang="fr-FR" sz="1600" b="1" dirty="0">
                  <a:solidFill>
                    <a:srgbClr val="333366"/>
                  </a:solidFill>
                  <a:ea typeface="ＭＳ Ｐゴシック" panose="020B0600070205080204" pitchFamily="34" charset="-128"/>
                </a:rPr>
                <a:t>Gestion de la diversité </a:t>
              </a:r>
              <a:br>
                <a:rPr lang="fr-FR" altLang="fr-FR" sz="1600" b="1">
                  <a:solidFill>
                    <a:srgbClr val="333366"/>
                  </a:solidFill>
                  <a:ea typeface="ＭＳ Ｐゴシック" panose="020B0600070205080204" pitchFamily="34" charset="-128"/>
                </a:rPr>
              </a:br>
              <a:r>
                <a:rPr lang="fr-FR" altLang="fr-FR" sz="1600" b="1" dirty="0">
                  <a:solidFill>
                    <a:srgbClr val="333366"/>
                  </a:solidFill>
                  <a:ea typeface="ＭＳ Ｐゴシック" panose="020B0600070205080204" pitchFamily="34" charset="-128"/>
                </a:rPr>
                <a:t>en milieu de travail</a:t>
              </a:r>
            </a:p>
          </p:txBody>
        </p:sp>
        <p:sp>
          <p:nvSpPr>
            <p:cNvPr id="21513" name="Rectangle 2">
              <a:extLst>
                <a:ext uri="{FF2B5EF4-FFF2-40B4-BE49-F238E27FC236}">
                  <a16:creationId xmlns:a16="http://schemas.microsoft.com/office/drawing/2014/main" id="{0A81A1D5-A8BC-439C-ABA6-D382AA9B1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6176" y="2493963"/>
              <a:ext cx="2411413" cy="540000"/>
            </a:xfrm>
            <a:prstGeom prst="rect">
              <a:avLst/>
            </a:prstGeom>
            <a:solidFill>
              <a:srgbClr val="72BFC5"/>
            </a:solidFill>
            <a:ln w="19050">
              <a:solidFill>
                <a:srgbClr val="9EA934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r>
                <a:rPr lang="fr-FR" altLang="fr-FR" sz="1600" b="1" dirty="0">
                  <a:solidFill>
                    <a:srgbClr val="333366"/>
                  </a:solidFill>
                  <a:ea typeface="ＭＳ Ｐゴシック" panose="020B0600070205080204" pitchFamily="34" charset="-128"/>
                </a:rPr>
                <a:t>Mesure d’action positive</a:t>
              </a:r>
              <a:endParaRPr lang="fr-FR" altLang="fr-FR" sz="1200" b="1" dirty="0">
                <a:solidFill>
                  <a:srgbClr val="333366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1514" name="Rectangle 3">
              <a:extLst>
                <a:ext uri="{FF2B5EF4-FFF2-40B4-BE49-F238E27FC236}">
                  <a16:creationId xmlns:a16="http://schemas.microsoft.com/office/drawing/2014/main" id="{79F11CD4-010F-451D-B622-64020AABBE0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19475" y="2493963"/>
              <a:ext cx="2413000" cy="539750"/>
            </a:xfrm>
            <a:prstGeom prst="rect">
              <a:avLst/>
            </a:prstGeom>
            <a:solidFill>
              <a:srgbClr val="72BFC5"/>
            </a:solidFill>
            <a:ln w="19050">
              <a:solidFill>
                <a:srgbClr val="9EA934"/>
              </a:solidFill>
              <a:miter lim="800000"/>
              <a:headEnd/>
              <a:tailEnd/>
            </a:ln>
          </p:spPr>
          <p:txBody>
            <a:bodyPr anchor="ctr" anchorCtr="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r>
                <a:rPr lang="fr-FR" altLang="fr-FR" sz="1600" b="1" dirty="0">
                  <a:solidFill>
                    <a:srgbClr val="333366"/>
                  </a:solidFill>
                  <a:ea typeface="ＭＳ Ｐゴシック" panose="020B0600070205080204" pitchFamily="34" charset="-128"/>
                </a:rPr>
                <a:t>Quota</a:t>
              </a:r>
              <a:endParaRPr lang="fr-FR" altLang="fr-FR" sz="1200" b="1" dirty="0">
                <a:solidFill>
                  <a:srgbClr val="333366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1515" name="Rectangle 9">
              <a:extLst>
                <a:ext uri="{FF2B5EF4-FFF2-40B4-BE49-F238E27FC236}">
                  <a16:creationId xmlns:a16="http://schemas.microsoft.com/office/drawing/2014/main" id="{47424F3B-5C99-4476-99BB-EFD2C63C3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5" y="3068637"/>
              <a:ext cx="2413000" cy="2124000"/>
            </a:xfrm>
            <a:prstGeom prst="rect">
              <a:avLst/>
            </a:prstGeom>
            <a:solidFill>
              <a:srgbClr val="72BFC5">
                <a:alpha val="65097"/>
              </a:srgbClr>
            </a:solidFill>
            <a:ln w="19050">
              <a:solidFill>
                <a:srgbClr val="9EA934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r>
                <a:rPr lang="fr-FR" altLang="fr-FR" sz="1400" dirty="0">
                  <a:solidFill>
                    <a:srgbClr val="333366"/>
                  </a:solidFill>
                  <a:ea typeface="ＭＳ Ｐゴシック" panose="020B0600070205080204" pitchFamily="34" charset="-128"/>
                </a:rPr>
                <a:t>Objectif numérique qui vise l’atteinte d’une </a:t>
              </a:r>
              <a:r>
                <a:rPr lang="fr-FR" altLang="fr-FR" sz="1400" dirty="0" err="1">
                  <a:solidFill>
                    <a:srgbClr val="333366"/>
                  </a:solidFill>
                  <a:ea typeface="ＭＳ Ｐゴシック" panose="020B0600070205080204" pitchFamily="34" charset="-128"/>
                </a:rPr>
                <a:t>représen-tativité</a:t>
              </a:r>
              <a:r>
                <a:rPr lang="fr-FR" altLang="fr-FR" sz="1400" dirty="0">
                  <a:solidFill>
                    <a:srgbClr val="333366"/>
                  </a:solidFill>
                  <a:ea typeface="ＭＳ Ｐゴシック" panose="020B0600070205080204" pitchFamily="34" charset="-128"/>
                </a:rPr>
                <a:t> adéquate des membres des groupes cibles dans une organisation donnée.</a:t>
              </a:r>
            </a:p>
          </p:txBody>
        </p:sp>
        <p:sp>
          <p:nvSpPr>
            <p:cNvPr id="21516" name="Rectangle 11">
              <a:extLst>
                <a:ext uri="{FF2B5EF4-FFF2-40B4-BE49-F238E27FC236}">
                  <a16:creationId xmlns:a16="http://schemas.microsoft.com/office/drawing/2014/main" id="{0FCA0E50-4B7A-4769-89DC-133B3DB2B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6176" y="3068638"/>
              <a:ext cx="2411413" cy="2124075"/>
            </a:xfrm>
            <a:prstGeom prst="rect">
              <a:avLst/>
            </a:prstGeom>
            <a:solidFill>
              <a:srgbClr val="72BFC5">
                <a:alpha val="65097"/>
              </a:srgbClr>
            </a:solidFill>
            <a:ln w="19050">
              <a:solidFill>
                <a:srgbClr val="9EA934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r>
                <a:rPr lang="fr-FR" altLang="fr-FR" sz="1400" dirty="0">
                  <a:solidFill>
                    <a:srgbClr val="333366"/>
                  </a:solidFill>
                  <a:ea typeface="ＭＳ Ｐゴシック" panose="020B0600070205080204" pitchFamily="34" charset="-128"/>
                </a:rPr>
                <a:t>Initiative ou programme </a:t>
              </a:r>
              <a:br>
                <a:rPr lang="fr-FR" altLang="fr-FR" sz="1400" dirty="0">
                  <a:solidFill>
                    <a:srgbClr val="333366"/>
                  </a:solidFill>
                  <a:ea typeface="ＭＳ Ｐゴシック" panose="020B0600070205080204" pitchFamily="34" charset="-128"/>
                </a:rPr>
              </a:br>
              <a:r>
                <a:rPr lang="fr-FR" altLang="fr-FR" sz="1400" dirty="0">
                  <a:solidFill>
                    <a:srgbClr val="333366"/>
                  </a:solidFill>
                  <a:ea typeface="ＭＳ Ｐゴシック" panose="020B0600070205080204" pitchFamily="34" charset="-128"/>
                </a:rPr>
                <a:t>qui vise l’élimination de la discrimination systémique </a:t>
              </a:r>
              <a:br>
                <a:rPr lang="fr-FR" altLang="fr-FR" sz="1400" dirty="0">
                  <a:solidFill>
                    <a:srgbClr val="333366"/>
                  </a:solidFill>
                  <a:ea typeface="ＭＳ Ｐゴシック" panose="020B0600070205080204" pitchFamily="34" charset="-128"/>
                </a:rPr>
              </a:br>
              <a:r>
                <a:rPr lang="fr-FR" altLang="fr-FR" sz="1400" dirty="0">
                  <a:solidFill>
                    <a:srgbClr val="333366"/>
                  </a:solidFill>
                  <a:ea typeface="ＭＳ Ｐゴシック" panose="020B0600070205080204" pitchFamily="34" charset="-128"/>
                </a:rPr>
                <a:t>à l’égard des groupes cibles en instaurant des mesures de rattrapage pour corriger les effets de cette discrimination ; traduction de l’expression américaine </a:t>
              </a:r>
              <a:r>
                <a:rPr lang="fr-FR" altLang="fr-FR" sz="1400" i="1" dirty="0">
                  <a:solidFill>
                    <a:srgbClr val="333366"/>
                  </a:solidFill>
                  <a:ea typeface="ＭＳ Ｐゴシック" panose="020B0600070205080204" pitchFamily="34" charset="-128"/>
                </a:rPr>
                <a:t>affirmative action</a:t>
              </a:r>
              <a:r>
                <a:rPr lang="fr-FR" altLang="fr-FR" sz="1400" dirty="0">
                  <a:solidFill>
                    <a:srgbClr val="333366"/>
                  </a:solidFill>
                  <a:ea typeface="ＭＳ Ｐゴシック" panose="020B0600070205080204" pitchFamily="34" charset="-128"/>
                </a:rPr>
                <a:t>.</a:t>
              </a:r>
            </a:p>
          </p:txBody>
        </p:sp>
        <p:sp>
          <p:nvSpPr>
            <p:cNvPr id="21517" name="Rectangle 12">
              <a:extLst>
                <a:ext uri="{FF2B5EF4-FFF2-40B4-BE49-F238E27FC236}">
                  <a16:creationId xmlns:a16="http://schemas.microsoft.com/office/drawing/2014/main" id="{C7527F71-EAE5-44C3-93D9-46F2571E1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428" y="3068638"/>
              <a:ext cx="2411412" cy="2124000"/>
            </a:xfrm>
            <a:prstGeom prst="rect">
              <a:avLst/>
            </a:prstGeom>
            <a:solidFill>
              <a:srgbClr val="72BFC5">
                <a:alpha val="65097"/>
              </a:srgbClr>
            </a:solidFill>
            <a:ln w="19050">
              <a:solidFill>
                <a:srgbClr val="9EA934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r>
                <a:rPr lang="fr-FR" altLang="fr-FR" sz="1400" dirty="0">
                  <a:solidFill>
                    <a:srgbClr val="333366"/>
                  </a:solidFill>
                  <a:ea typeface="ＭＳ Ｐゴシック" panose="020B0600070205080204" pitchFamily="34" charset="-128"/>
                </a:rPr>
                <a:t>Ensemble d’actions et d’interventions </a:t>
              </a:r>
              <a:r>
                <a:rPr lang="fr-FR" altLang="fr-FR" sz="1400" dirty="0" err="1">
                  <a:solidFill>
                    <a:srgbClr val="333366"/>
                  </a:solidFill>
                  <a:ea typeface="ＭＳ Ｐゴシック" panose="020B0600070205080204" pitchFamily="34" charset="-128"/>
                </a:rPr>
                <a:t>coordon-nées</a:t>
              </a:r>
              <a:r>
                <a:rPr lang="fr-FR" altLang="fr-FR" sz="1400" dirty="0">
                  <a:solidFill>
                    <a:srgbClr val="333366"/>
                  </a:solidFill>
                  <a:ea typeface="ＭＳ Ｐゴシック" panose="020B0600070205080204" pitchFamily="34" charset="-128"/>
                </a:rPr>
                <a:t> dans le but de créer un environnement qui permettra à tous les employés d’atteindre leur plein potentiel tout en poursuivant les objectifs </a:t>
              </a:r>
              <a:br>
                <a:rPr lang="fr-FR" altLang="fr-FR" sz="1400">
                  <a:solidFill>
                    <a:srgbClr val="333366"/>
                  </a:solidFill>
                  <a:ea typeface="ＭＳ Ｐゴシック" panose="020B0600070205080204" pitchFamily="34" charset="-128"/>
                </a:rPr>
              </a:br>
              <a:r>
                <a:rPr lang="fr-FR" altLang="fr-FR" sz="1400" dirty="0">
                  <a:solidFill>
                    <a:srgbClr val="333366"/>
                  </a:solidFill>
                  <a:ea typeface="ＭＳ Ｐゴシック" panose="020B0600070205080204" pitchFamily="34" charset="-128"/>
                </a:rPr>
                <a:t>de l’organisation.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6">
            <a:extLst>
              <a:ext uri="{FF2B5EF4-FFF2-40B4-BE49-F238E27FC236}">
                <a16:creationId xmlns:a16="http://schemas.microsoft.com/office/drawing/2014/main" id="{7817E897-8A16-4B6B-9BFC-AFFED0971EE7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5CBAFD43-8CE5-4B88-A7CA-EC1685E0DC63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5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23555" name="Placeholder 1030">
            <a:extLst>
              <a:ext uri="{FF2B5EF4-FFF2-40B4-BE49-F238E27FC236}">
                <a16:creationId xmlns:a16="http://schemas.microsoft.com/office/drawing/2014/main" id="{E03D21DC-AEBF-4EF5-92FD-1D41B915F11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>
                <a:solidFill>
                  <a:schemeClr val="tx1"/>
                </a:solidFill>
              </a:rPr>
              <a:t>Les fondements</a:t>
            </a:r>
            <a:br>
              <a:rPr lang="en-US" altLang="fr-FR" sz="2400" b="1">
                <a:solidFill>
                  <a:schemeClr val="tx1"/>
                </a:solidFill>
              </a:rPr>
            </a:br>
            <a:r>
              <a:rPr lang="fr-CA" altLang="fr-FR" sz="1800" i="1">
                <a:solidFill>
                  <a:schemeClr val="tx1"/>
                </a:solidFill>
              </a:rPr>
              <a:t>L</a:t>
            </a:r>
            <a:r>
              <a:rPr lang="fr-FR" altLang="fr-FR" sz="1800" i="1">
                <a:solidFill>
                  <a:schemeClr val="tx1"/>
                </a:solidFill>
              </a:rPr>
              <a:t>’</a:t>
            </a:r>
            <a:r>
              <a:rPr lang="fr-CA" altLang="ja-JP" sz="1800" i="1">
                <a:solidFill>
                  <a:schemeClr val="tx1"/>
                </a:solidFill>
              </a:rPr>
              <a:t>ethnocentrisme est une attitude qui consiste à privilégier le groupe social auquel on appartient et à en faire le seul modèle de référence.</a:t>
            </a:r>
            <a:endParaRPr lang="en-US" altLang="fr-FR" sz="2400">
              <a:solidFill>
                <a:schemeClr val="tx1"/>
              </a:solidFill>
            </a:endParaRPr>
          </a:p>
        </p:txBody>
      </p:sp>
      <p:sp>
        <p:nvSpPr>
          <p:cNvPr id="19461" name="Placeholder 2">
            <a:extLst>
              <a:ext uri="{FF2B5EF4-FFF2-40B4-BE49-F238E27FC236}">
                <a16:creationId xmlns:a16="http://schemas.microsoft.com/office/drawing/2014/main" id="{8A6FF1AA-B22C-4DEB-A614-BCD043E03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1050" b="1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CHAPITRE 16 </a:t>
            </a:r>
            <a: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LA GESTION DE L’ÉQUITÉ, </a:t>
            </a:r>
            <a:b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</a:br>
            <a: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DE LA DIVERSITÉ ET DE L’INCLUSION</a:t>
            </a:r>
          </a:p>
        </p:txBody>
      </p:sp>
      <p:sp>
        <p:nvSpPr>
          <p:cNvPr id="23557" name="ZoneTexte 5">
            <a:extLst>
              <a:ext uri="{FF2B5EF4-FFF2-40B4-BE49-F238E27FC236}">
                <a16:creationId xmlns:a16="http://schemas.microsoft.com/office/drawing/2014/main" id="{27D907BE-BB06-48D0-9C3B-A5960DA79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23558" name="Slide Number Placeholder 6">
            <a:extLst>
              <a:ext uri="{FF2B5EF4-FFF2-40B4-BE49-F238E27FC236}">
                <a16:creationId xmlns:a16="http://schemas.microsoft.com/office/drawing/2014/main" id="{5C12DD5E-D98D-4DB9-86E7-507B9D1E3826}"/>
              </a:ext>
            </a:extLst>
          </p:cNvPr>
          <p:cNvSpPr txBox="1">
            <a:spLocks noGrp="1"/>
          </p:cNvSpPr>
          <p:nvPr/>
        </p:nvSpPr>
        <p:spPr bwMode="auto">
          <a:xfrm>
            <a:off x="242888" y="233363"/>
            <a:ext cx="838358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r-CA" altLang="fr-FR" sz="1100" b="1">
                <a:ea typeface="ヒラギノ角ゴ Pro W3" charset="-128"/>
              </a:rPr>
              <a:t>16.1 </a:t>
            </a:r>
            <a:r>
              <a:rPr lang="fr-CA" altLang="fr-FR" sz="1100">
                <a:ea typeface="ヒラギノ角ゴ Pro W3" charset="-128"/>
              </a:rPr>
              <a:t>SUITE</a:t>
            </a:r>
          </a:p>
        </p:txBody>
      </p:sp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42196BCF-F78F-4998-9C5A-764797654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6165" y="2606677"/>
            <a:ext cx="4391670" cy="30894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6">
            <a:extLst>
              <a:ext uri="{FF2B5EF4-FFF2-40B4-BE49-F238E27FC236}">
                <a16:creationId xmlns:a16="http://schemas.microsoft.com/office/drawing/2014/main" id="{555AAD91-1ECF-46C9-ABF7-9B1DF32FC5D5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832600EF-5A14-4B79-827E-A944DCEB0870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6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25603" name="Placeholder 1030">
            <a:extLst>
              <a:ext uri="{FF2B5EF4-FFF2-40B4-BE49-F238E27FC236}">
                <a16:creationId xmlns:a16="http://schemas.microsoft.com/office/drawing/2014/main" id="{EE892422-E4F5-48BB-8D6A-898719936D7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052736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 dirty="0" err="1"/>
              <a:t>Exemples</a:t>
            </a:r>
            <a:r>
              <a:rPr lang="en-US" altLang="fr-FR" sz="2400" b="1" dirty="0"/>
              <a:t> de </a:t>
            </a:r>
            <a:r>
              <a:rPr lang="en-US" altLang="fr-FR" sz="2400" b="1" dirty="0" err="1"/>
              <a:t>préjugés</a:t>
            </a:r>
            <a:r>
              <a:rPr lang="en-US" altLang="fr-FR" sz="2400" b="1" dirty="0"/>
              <a:t> à </a:t>
            </a:r>
            <a:r>
              <a:rPr lang="en-US" altLang="fr-FR" sz="2400" b="1" dirty="0" err="1"/>
              <a:t>l’égard</a:t>
            </a:r>
            <a:r>
              <a:rPr lang="en-US" altLang="fr-FR" sz="2400" b="1" dirty="0"/>
              <a:t> de </a:t>
            </a:r>
            <a:r>
              <a:rPr lang="en-US" altLang="fr-FR" sz="2400" b="1" dirty="0" err="1"/>
              <a:t>certaines</a:t>
            </a:r>
            <a:r>
              <a:rPr lang="en-US" altLang="fr-FR" sz="2400" b="1" dirty="0"/>
              <a:t> </a:t>
            </a:r>
            <a:r>
              <a:rPr lang="en-US" altLang="fr-FR" sz="2400" b="1" dirty="0" err="1"/>
              <a:t>catégories</a:t>
            </a:r>
            <a:r>
              <a:rPr lang="en-US" altLang="fr-FR" sz="2400" b="1" dirty="0"/>
              <a:t> </a:t>
            </a:r>
            <a:r>
              <a:rPr lang="en-US" altLang="fr-FR" sz="2400" b="1" dirty="0" err="1"/>
              <a:t>d’employés</a:t>
            </a:r>
            <a:endParaRPr lang="en-US" altLang="fr-FR" sz="2400" b="1" dirty="0"/>
          </a:p>
        </p:txBody>
      </p:sp>
      <p:sp>
        <p:nvSpPr>
          <p:cNvPr id="19461" name="Placeholder 2">
            <a:extLst>
              <a:ext uri="{FF2B5EF4-FFF2-40B4-BE49-F238E27FC236}">
                <a16:creationId xmlns:a16="http://schemas.microsoft.com/office/drawing/2014/main" id="{7B36100D-EE96-42C4-A4B5-BF151C215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1050" b="1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CHAPITRE 16 </a:t>
            </a:r>
            <a: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LA GESTION DE L’ÉQUITÉ, </a:t>
            </a:r>
            <a:b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</a:br>
            <a: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DE LA DIVERSITÉ ET DE L’INCLUSION</a:t>
            </a:r>
          </a:p>
        </p:txBody>
      </p:sp>
      <p:sp>
        <p:nvSpPr>
          <p:cNvPr id="25605" name="ZoneTexte 5">
            <a:extLst>
              <a:ext uri="{FF2B5EF4-FFF2-40B4-BE49-F238E27FC236}">
                <a16:creationId xmlns:a16="http://schemas.microsoft.com/office/drawing/2014/main" id="{1A73C0A7-5341-499D-97A2-FEB601C8C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25606" name="Slide Number Placeholder 6">
            <a:extLst>
              <a:ext uri="{FF2B5EF4-FFF2-40B4-BE49-F238E27FC236}">
                <a16:creationId xmlns:a16="http://schemas.microsoft.com/office/drawing/2014/main" id="{D5E60A52-1EAF-4F73-9B27-8805FB41CFFC}"/>
              </a:ext>
            </a:extLst>
          </p:cNvPr>
          <p:cNvSpPr txBox="1">
            <a:spLocks noGrp="1"/>
          </p:cNvSpPr>
          <p:nvPr/>
        </p:nvSpPr>
        <p:spPr bwMode="auto">
          <a:xfrm>
            <a:off x="242888" y="233363"/>
            <a:ext cx="838358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r-CA" altLang="fr-FR" sz="1100" b="1">
                <a:ea typeface="ヒラギノ角ゴ Pro W3" charset="-128"/>
              </a:rPr>
              <a:t>16.1 </a:t>
            </a:r>
            <a:r>
              <a:rPr lang="fr-CA" altLang="fr-FR" sz="1100">
                <a:ea typeface="ヒラギノ角ゴ Pro W3" charset="-128"/>
              </a:rPr>
              <a:t>SUITE</a:t>
            </a:r>
          </a:p>
        </p:txBody>
      </p:sp>
      <p:pic>
        <p:nvPicPr>
          <p:cNvPr id="25607" name="Image 2">
            <a:extLst>
              <a:ext uri="{FF2B5EF4-FFF2-40B4-BE49-F238E27FC236}">
                <a16:creationId xmlns:a16="http://schemas.microsoft.com/office/drawing/2014/main" id="{117073EB-0471-4BF4-8931-0DE5EF2D9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289" y="1987550"/>
            <a:ext cx="6793185" cy="430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6">
            <a:extLst>
              <a:ext uri="{FF2B5EF4-FFF2-40B4-BE49-F238E27FC236}">
                <a16:creationId xmlns:a16="http://schemas.microsoft.com/office/drawing/2014/main" id="{69181482-A3F6-4375-8352-56B79A6F89C7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C3A6F7F0-B361-42E0-B9C3-023DC9976C56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7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27651" name="Placeholder 1030">
            <a:extLst>
              <a:ext uri="{FF2B5EF4-FFF2-40B4-BE49-F238E27FC236}">
                <a16:creationId xmlns:a16="http://schemas.microsoft.com/office/drawing/2014/main" id="{718BE505-0D9C-4C17-A6D4-4F733B39ACB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16.2 L’intervention en matière de gestion de la diversité</a:t>
            </a:r>
          </a:p>
        </p:txBody>
      </p:sp>
      <p:sp>
        <p:nvSpPr>
          <p:cNvPr id="19461" name="Placeholder 2">
            <a:extLst>
              <a:ext uri="{FF2B5EF4-FFF2-40B4-BE49-F238E27FC236}">
                <a16:creationId xmlns:a16="http://schemas.microsoft.com/office/drawing/2014/main" id="{47E68CCE-6D46-46C0-A975-CE5ECDEEB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1050" b="1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CHAPITRE 16 </a:t>
            </a:r>
            <a: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LA GESTION DE L’ÉQUITÉ, </a:t>
            </a:r>
            <a:b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</a:br>
            <a: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DE LA DIVERSITÉ ET DE L’INCLUSION</a:t>
            </a:r>
          </a:p>
        </p:txBody>
      </p:sp>
      <p:sp>
        <p:nvSpPr>
          <p:cNvPr id="27653" name="ZoneTexte 5">
            <a:extLst>
              <a:ext uri="{FF2B5EF4-FFF2-40B4-BE49-F238E27FC236}">
                <a16:creationId xmlns:a16="http://schemas.microsoft.com/office/drawing/2014/main" id="{B0590D84-FE39-4EB6-BF73-80BFB23A5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27654" name="Slide Number Placeholder 6">
            <a:extLst>
              <a:ext uri="{FF2B5EF4-FFF2-40B4-BE49-F238E27FC236}">
                <a16:creationId xmlns:a16="http://schemas.microsoft.com/office/drawing/2014/main" id="{27C45DAD-6CCD-4E92-AC0B-51324CB98E0B}"/>
              </a:ext>
            </a:extLst>
          </p:cNvPr>
          <p:cNvSpPr txBox="1">
            <a:spLocks noGrp="1"/>
          </p:cNvSpPr>
          <p:nvPr/>
        </p:nvSpPr>
        <p:spPr bwMode="auto">
          <a:xfrm>
            <a:off x="242888" y="233363"/>
            <a:ext cx="838358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fr-CA" altLang="fr-FR" sz="1100">
              <a:ea typeface="ヒラギノ角ゴ Pro W3" charset="-128"/>
            </a:endParaRPr>
          </a:p>
        </p:txBody>
      </p:sp>
      <p:pic>
        <p:nvPicPr>
          <p:cNvPr id="8" name="Diagramme 7">
            <a:extLst>
              <a:ext uri="{FF2B5EF4-FFF2-40B4-BE49-F238E27FC236}">
                <a16:creationId xmlns:a16="http://schemas.microsoft.com/office/drawing/2014/main" id="{D5A147DD-6038-46F3-98C3-5ECAC03ABB7A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2705100"/>
            <a:ext cx="6146800" cy="3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EDAA060C-0C3C-476A-9154-5CF92D379897}"/>
              </a:ext>
            </a:extLst>
          </p:cNvPr>
          <p:cNvSpPr txBox="1">
            <a:spLocks noChangeArrowheads="1"/>
          </p:cNvSpPr>
          <p:nvPr/>
        </p:nvSpPr>
        <p:spPr>
          <a:xfrm>
            <a:off x="360363" y="2266950"/>
            <a:ext cx="8423275" cy="935038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en-US" sz="2000" b="1"/>
              <a:t>Le cadre normatif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>
            <a:extLst>
              <a:ext uri="{FF2B5EF4-FFF2-40B4-BE49-F238E27FC236}">
                <a16:creationId xmlns:a16="http://schemas.microsoft.com/office/drawing/2014/main" id="{ED479171-2FEC-461A-9FE6-CBCF8642A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324975" cy="6858000"/>
          </a:xfrm>
          <a:prstGeom prst="rect">
            <a:avLst/>
          </a:prstGeom>
          <a:solidFill>
            <a:srgbClr val="C9C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fr-FR" altLang="fr-FR" sz="1100" b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29699" name="Slide Number Placeholder 6">
            <a:extLst>
              <a:ext uri="{FF2B5EF4-FFF2-40B4-BE49-F238E27FC236}">
                <a16:creationId xmlns:a16="http://schemas.microsoft.com/office/drawing/2014/main" id="{00437A00-B1B4-4173-857A-DC2ACC76C2BB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FC5EFEA-C342-42E2-BF70-E998EEBF5D7C}" type="slidenum">
              <a:rPr lang="fr-CA" altLang="fr-FR" sz="1400">
                <a:solidFill>
                  <a:schemeClr val="bg1"/>
                </a:solidFill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8</a:t>
            </a:fld>
            <a:endParaRPr lang="fr-CA" altLang="fr-FR" sz="1400">
              <a:solidFill>
                <a:schemeClr val="bg1"/>
              </a:solidFill>
              <a:ea typeface="ヒラギノ角ゴ Pro W3" charset="-128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1C18F92-CC43-4257-9E07-6F40068FD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289050"/>
            <a:ext cx="8302625" cy="4279900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6">
            <a:extLst>
              <a:ext uri="{FF2B5EF4-FFF2-40B4-BE49-F238E27FC236}">
                <a16:creationId xmlns:a16="http://schemas.microsoft.com/office/drawing/2014/main" id="{15B00017-1654-440C-A33F-9A06F22C268A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EEFBC3CE-E181-49C4-BA31-3C3652014BF7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9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31747" name="Placeholder 1030">
            <a:extLst>
              <a:ext uri="{FF2B5EF4-FFF2-40B4-BE49-F238E27FC236}">
                <a16:creationId xmlns:a16="http://schemas.microsoft.com/office/drawing/2014/main" id="{ADB1C39A-323F-449F-BC63-12C81B713F6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 dirty="0" err="1"/>
              <a:t>L'intervention</a:t>
            </a:r>
            <a:r>
              <a:rPr lang="en-US" altLang="fr-FR" sz="2400" b="1" dirty="0"/>
              <a:t> en gestion des </a:t>
            </a:r>
            <a:r>
              <a:rPr lang="en-US" altLang="fr-FR" sz="2400" b="1" dirty="0" err="1"/>
              <a:t>ressources</a:t>
            </a:r>
            <a:r>
              <a:rPr lang="en-US" altLang="fr-FR" sz="2400" b="1" dirty="0"/>
              <a:t> </a:t>
            </a:r>
            <a:r>
              <a:rPr lang="en-US" altLang="fr-FR" sz="2400" b="1" dirty="0" err="1"/>
              <a:t>humaines</a:t>
            </a:r>
            <a:br>
              <a:rPr lang="en-US" altLang="fr-FR" sz="2400" b="1" dirty="0"/>
            </a:br>
            <a:endParaRPr lang="en-US" altLang="fr-FR" sz="2400" b="1"/>
          </a:p>
        </p:txBody>
      </p:sp>
      <p:sp>
        <p:nvSpPr>
          <p:cNvPr id="19461" name="Placeholder 2">
            <a:extLst>
              <a:ext uri="{FF2B5EF4-FFF2-40B4-BE49-F238E27FC236}">
                <a16:creationId xmlns:a16="http://schemas.microsoft.com/office/drawing/2014/main" id="{FCF0A2CD-8378-4C09-855F-79704934A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1050" b="1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CHAPITRE 16 </a:t>
            </a:r>
            <a: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LA GESTION DE L’ÉQUITÉ, </a:t>
            </a:r>
            <a:b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</a:br>
            <a: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DE LA DIVERSITÉ ET DE L’INCLUSION</a:t>
            </a:r>
          </a:p>
        </p:txBody>
      </p:sp>
      <p:sp>
        <p:nvSpPr>
          <p:cNvPr id="31749" name="ZoneTexte 5">
            <a:extLst>
              <a:ext uri="{FF2B5EF4-FFF2-40B4-BE49-F238E27FC236}">
                <a16:creationId xmlns:a16="http://schemas.microsoft.com/office/drawing/2014/main" id="{F6593082-0488-49B7-BB2A-D4B9A1A7C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31750" name="Slide Number Placeholder 6">
            <a:extLst>
              <a:ext uri="{FF2B5EF4-FFF2-40B4-BE49-F238E27FC236}">
                <a16:creationId xmlns:a16="http://schemas.microsoft.com/office/drawing/2014/main" id="{7A7F401C-C978-449A-BA4A-763F7377DFD1}"/>
              </a:ext>
            </a:extLst>
          </p:cNvPr>
          <p:cNvSpPr txBox="1">
            <a:spLocks noGrp="1"/>
          </p:cNvSpPr>
          <p:nvPr/>
        </p:nvSpPr>
        <p:spPr bwMode="auto">
          <a:xfrm>
            <a:off x="242888" y="233363"/>
            <a:ext cx="838358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r-CA" altLang="fr-FR" sz="1100" b="1">
                <a:ea typeface="ヒラギノ角ゴ Pro W3" charset="-128"/>
              </a:rPr>
              <a:t>16.2 </a:t>
            </a:r>
            <a:r>
              <a:rPr lang="fr-CA" altLang="fr-FR" sz="1100">
                <a:ea typeface="ヒラギノ角ゴ Pro W3" charset="-128"/>
              </a:rPr>
              <a:t>SUITE</a:t>
            </a:r>
          </a:p>
        </p:txBody>
      </p:sp>
      <p:pic>
        <p:nvPicPr>
          <p:cNvPr id="10" name="Diagramme 9">
            <a:extLst>
              <a:ext uri="{FF2B5EF4-FFF2-40B4-BE49-F238E27FC236}">
                <a16:creationId xmlns:a16="http://schemas.microsoft.com/office/drawing/2014/main" id="{8F375EBC-6867-4DD4-9A3D-5A791EC34985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08200"/>
            <a:ext cx="5651500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ele_physique_xxi TOME_A">
  <a:themeElements>
    <a:clrScheme name="Nouvelle pré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é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/>
      <a:lstStyle>
        <a:defPPr algn="r" eaLnBrk="1" hangingPunct="1">
          <a:spcBef>
            <a:spcPct val="0"/>
          </a:spcBef>
          <a:buFontTx/>
          <a:buNone/>
          <a:defRPr sz="1100" b="1" dirty="0">
            <a:solidFill>
              <a:schemeClr val="tx2"/>
            </a:solidFill>
            <a:ea typeface="ヒラギノ角ゴ Pro W3" panose="020B0300000000000000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Nouvelle pré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EEF6307B67264E8C171B4715F369EA" ma:contentTypeVersion="12" ma:contentTypeDescription="Create a new document." ma:contentTypeScope="" ma:versionID="2b40045fb8d89b348f6a2bf9622bd4ca">
  <xsd:schema xmlns:xsd="http://www.w3.org/2001/XMLSchema" xmlns:xs="http://www.w3.org/2001/XMLSchema" xmlns:p="http://schemas.microsoft.com/office/2006/metadata/properties" xmlns:ns3="52004f63-f070-4f41-b1e2-ce4fca413533" xmlns:ns4="0ee35f27-655c-47c2-90f1-692ebe9f4ad8" targetNamespace="http://schemas.microsoft.com/office/2006/metadata/properties" ma:root="true" ma:fieldsID="95c1ffec81674acb2667323be209df98" ns3:_="" ns4:_="">
    <xsd:import namespace="52004f63-f070-4f41-b1e2-ce4fca413533"/>
    <xsd:import namespace="0ee35f27-655c-47c2-90f1-692ebe9f4ad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004f63-f070-4f41-b1e2-ce4fca4135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e35f27-655c-47c2-90f1-692ebe9f4ad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C9E138-1FD7-4A78-AB9C-3A01BD434A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0222AD-684B-44B1-BDCE-C69CDB0A75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004f63-f070-4f41-b1e2-ce4fca413533"/>
    <ds:schemaRef ds:uri="0ee35f27-655c-47c2-90f1-692ebe9f4a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3A019A-4BAE-4F08-A2D4-9F9139BC5F7D}">
  <ds:schemaRefs>
    <ds:schemaRef ds:uri="http://schemas.microsoft.com/office/2006/metadata/properties"/>
    <ds:schemaRef ds:uri="0ee35f27-655c-47c2-90f1-692ebe9f4ad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2004f63-f070-4f41-b1e2-ce4fca413533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Modele_physique_xxi TOME_A.pot</Template>
  <TotalTime>1262</TotalTime>
  <Words>749</Words>
  <Application>Microsoft Office PowerPoint</Application>
  <PresentationFormat>Affichage à l'écran (4:3)</PresentationFormat>
  <Paragraphs>79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4" baseType="lpstr">
      <vt:lpstr>Arial</vt:lpstr>
      <vt:lpstr>Modele_physique_xxi TOME_A</vt:lpstr>
      <vt:lpstr>Présentation PowerPoint</vt:lpstr>
      <vt:lpstr> Chapitre 16</vt:lpstr>
      <vt:lpstr>Plan de chapitre</vt:lpstr>
      <vt:lpstr>16.1 Les fondements de la gestion de la diversité Gestion de la diversité et concepts associés</vt:lpstr>
      <vt:lpstr>Les fondements L’ethnocentrisme est une attitude qui consiste à privilégier le groupe social auquel on appartient et à en faire le seul modèle de référence.</vt:lpstr>
      <vt:lpstr>Exemples de préjugés à l’égard de certaines catégories d’employés</vt:lpstr>
      <vt:lpstr>16.2 L’intervention en matière de gestion de la diversité</vt:lpstr>
      <vt:lpstr>Présentation PowerPoint</vt:lpstr>
      <vt:lpstr>L'intervention en gestion des ressources humaines </vt:lpstr>
      <vt:lpstr>16.3 Les bénéfices de la gestion de la diversité </vt:lpstr>
      <vt:lpstr>16.4 Les conditions de succès de la gestion de la diversité</vt:lpstr>
      <vt:lpstr>Les bénéfices, les risques et les conditions de succès de la gestion de la diversité dans les organisations </vt:lpstr>
    </vt:vector>
  </TitlesOfParts>
  <Company>•••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Martin Tremblay</dc:creator>
  <cp:lastModifiedBy>Hennequart, Pauline</cp:lastModifiedBy>
  <cp:revision>161</cp:revision>
  <cp:lastPrinted>2012-11-19T20:15:19Z</cp:lastPrinted>
  <dcterms:created xsi:type="dcterms:W3CDTF">2010-06-17T13:05:13Z</dcterms:created>
  <dcterms:modified xsi:type="dcterms:W3CDTF">2023-06-13T14:53:12Z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0x01010060EEF6307B67264E8C171B4715F369EA</vt:lpwstr>
  </property>
</Properties>
</file>