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3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0" r:id="rId7"/>
    <p:sldId id="475" r:id="rId8"/>
    <p:sldId id="476" r:id="rId9"/>
    <p:sldId id="477" r:id="rId10"/>
    <p:sldId id="478" r:id="rId11"/>
    <p:sldId id="479" r:id="rId12"/>
    <p:sldId id="480" r:id="rId13"/>
    <p:sldId id="482" r:id="rId14"/>
  </p:sldIdLst>
  <p:sldSz cx="9144000" cy="6858000" type="screen4x3"/>
  <p:notesSz cx="6858000" cy="91440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0">
          <p15:clr>
            <a:srgbClr val="A4A3A4"/>
          </p15:clr>
        </p15:guide>
        <p15:guide id="2" pos="2880">
          <p15:clr>
            <a:srgbClr val="A4A3A4"/>
          </p15:clr>
        </p15:guide>
        <p15:guide id="3" pos="431">
          <p15:clr>
            <a:srgbClr val="A4A3A4"/>
          </p15:clr>
        </p15:guide>
        <p15:guide id="4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0" clrIdx="0"/>
  <p:cmAuthor id="2" name="Hugues-O. Blouin" initials="" lastIdx="5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093CD-52C6-4BB6-AFDE-DD6D2FE9E4F2}" v="9" dt="2020-12-15T03:02:37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98"/>
    <p:restoredTop sz="94714"/>
  </p:normalViewPr>
  <p:slideViewPr>
    <p:cSldViewPr>
      <p:cViewPr varScale="1">
        <p:scale>
          <a:sx n="104" d="100"/>
          <a:sy n="104" d="100"/>
        </p:scale>
        <p:origin x="1452" y="108"/>
      </p:cViewPr>
      <p:guideLst>
        <p:guide orient="horz" pos="1480"/>
        <p:guide pos="2880"/>
        <p:guide pos="431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2C15768-F761-4003-9778-1C11FCF6EC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214514-F7CB-453B-8469-A37BAA5674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A6FA4FAF-CA60-43C9-8035-4243D45A73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r>
              <a:rPr lang="fr-CA" altLang="fr-FR"/>
              <a:t>©ERPI, tous droits réservés.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BB36B7D4-DEDE-4168-97E8-B1F20CD33F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EEDA28-8B4D-46A4-9FC5-A7A25CCD0B4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FE65EF6-97C2-484F-9341-0BBB8B0585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8C5C2CD-F7DA-4DA1-8FE8-016F9E361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3316" name="Placeholder 4">
            <a:extLst>
              <a:ext uri="{FF2B5EF4-FFF2-40B4-BE49-F238E27FC236}">
                <a16:creationId xmlns:a16="http://schemas.microsoft.com/office/drawing/2014/main" id="{16803425-3411-4830-A5F1-23E6F4E3D5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FBAF8BD-9409-41DA-9A35-B95E660CE7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noProof="0"/>
              <a:t>Cliquez pour modifier les styles du texte du masque</a:t>
            </a:r>
          </a:p>
          <a:p>
            <a:pPr lvl="1"/>
            <a:r>
              <a:rPr lang="fr-CA" altLang="fr-FR" noProof="0"/>
              <a:t>Deuxième niveau</a:t>
            </a:r>
          </a:p>
          <a:p>
            <a:pPr lvl="2"/>
            <a:r>
              <a:rPr lang="fr-CA" altLang="fr-FR" noProof="0"/>
              <a:t>Troisième niveau</a:t>
            </a:r>
          </a:p>
          <a:p>
            <a:pPr lvl="3"/>
            <a:r>
              <a:rPr lang="fr-CA" altLang="fr-FR" noProof="0"/>
              <a:t>Quatrième niveau</a:t>
            </a:r>
          </a:p>
          <a:p>
            <a:pPr lvl="4"/>
            <a:r>
              <a:rPr lang="fr-CA" altLang="fr-FR" noProof="0"/>
              <a:t>Cinquième niveau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D0B2EC4C-DB55-4782-BD5C-FB7D54F714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r>
              <a:rPr lang="fr-CA" altLang="fr-FR"/>
              <a:t>©ERPI, tous droits réservés.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AD3C5F60-F79F-4E40-A45A-386F93DC5C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C16F79-9146-4BED-800D-01508FF71529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2" charset="0"/>
        <a:ea typeface="ヒラギノ角ゴ Pro W3" pitchFamily="-12" charset="-128"/>
        <a:cs typeface="ヒラギノ角ゴ Pro W3" pitchFamily="-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2" charset="0"/>
        <a:ea typeface="ヒラギノ角ゴ Pro W3" pitchFamily="-12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2" charset="0"/>
        <a:ea typeface="ヒラギノ角ゴ Pro W3" pitchFamily="-12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2" charset="0"/>
        <a:ea typeface="ヒラギノ角ゴ Pro W3" pitchFamily="-12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2" charset="0"/>
        <a:ea typeface="ヒラギノ角ゴ Pro W3" pitchFamily="-12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>
            <a:extLst>
              <a:ext uri="{FF2B5EF4-FFF2-40B4-BE49-F238E27FC236}">
                <a16:creationId xmlns:a16="http://schemas.microsoft.com/office/drawing/2014/main" id="{ED6F1D79-38DE-472F-965A-6DA35E45B5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Placeholder 1027">
            <a:extLst>
              <a:ext uri="{FF2B5EF4-FFF2-40B4-BE49-F238E27FC236}">
                <a16:creationId xmlns:a16="http://schemas.microsoft.com/office/drawing/2014/main" id="{DCE9B84C-6B18-4167-9B55-B4CFAE3F9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Placeholder 1026">
            <a:extLst>
              <a:ext uri="{FF2B5EF4-FFF2-40B4-BE49-F238E27FC236}">
                <a16:creationId xmlns:a16="http://schemas.microsoft.com/office/drawing/2014/main" id="{4F8E5DA4-3B6D-458F-91FB-A4E820EB5F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18" name="Rectangle 1027">
            <a:extLst>
              <a:ext uri="{FF2B5EF4-FFF2-40B4-BE49-F238E27FC236}">
                <a16:creationId xmlns:a16="http://schemas.microsoft.com/office/drawing/2014/main" id="{C0EB4A6C-8CA5-4C2A-AC6D-0A79500AEB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ceholder 1026">
            <a:extLst>
              <a:ext uri="{FF2B5EF4-FFF2-40B4-BE49-F238E27FC236}">
                <a16:creationId xmlns:a16="http://schemas.microsoft.com/office/drawing/2014/main" id="{F257F05B-AA61-4146-A093-C0DFED738C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1027">
            <a:extLst>
              <a:ext uri="{FF2B5EF4-FFF2-40B4-BE49-F238E27FC236}">
                <a16:creationId xmlns:a16="http://schemas.microsoft.com/office/drawing/2014/main" id="{699EAF61-43CD-4BA1-B512-0284CDEBF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une autre page de partie ou de chapitre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laceholder 1026">
            <a:extLst>
              <a:ext uri="{FF2B5EF4-FFF2-40B4-BE49-F238E27FC236}">
                <a16:creationId xmlns:a16="http://schemas.microsoft.com/office/drawing/2014/main" id="{F297FBDB-C6E3-4DDA-9B41-937479938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2" name="Rectangle 1027">
            <a:extLst>
              <a:ext uri="{FF2B5EF4-FFF2-40B4-BE49-F238E27FC236}">
                <a16:creationId xmlns:a16="http://schemas.microsoft.com/office/drawing/2014/main" id="{DA71C251-D6BB-4CAA-A245-10D1C6318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ceholder 1026">
            <a:extLst>
              <a:ext uri="{FF2B5EF4-FFF2-40B4-BE49-F238E27FC236}">
                <a16:creationId xmlns:a16="http://schemas.microsoft.com/office/drawing/2014/main" id="{F2073A0F-737E-4E44-9FD1-83CCD9E58B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0" name="Rectangle 1027">
            <a:extLst>
              <a:ext uri="{FF2B5EF4-FFF2-40B4-BE49-F238E27FC236}">
                <a16:creationId xmlns:a16="http://schemas.microsoft.com/office/drawing/2014/main" id="{8EE60180-41CD-4003-AF99-818AB108D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laceholder 1026">
            <a:extLst>
              <a:ext uri="{FF2B5EF4-FFF2-40B4-BE49-F238E27FC236}">
                <a16:creationId xmlns:a16="http://schemas.microsoft.com/office/drawing/2014/main" id="{3D78D4DC-0CC8-4199-9096-37C0429E9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78" name="Rectangle 1027">
            <a:extLst>
              <a:ext uri="{FF2B5EF4-FFF2-40B4-BE49-F238E27FC236}">
                <a16:creationId xmlns:a16="http://schemas.microsoft.com/office/drawing/2014/main" id="{78B3616B-8B2C-4E2C-9E42-832F8C26FC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1026">
            <a:extLst>
              <a:ext uri="{FF2B5EF4-FFF2-40B4-BE49-F238E27FC236}">
                <a16:creationId xmlns:a16="http://schemas.microsoft.com/office/drawing/2014/main" id="{82B93442-F408-450B-8E51-3E5EC9FF1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6" name="Rectangle 1027">
            <a:extLst>
              <a:ext uri="{FF2B5EF4-FFF2-40B4-BE49-F238E27FC236}">
                <a16:creationId xmlns:a16="http://schemas.microsoft.com/office/drawing/2014/main" id="{A8137A08-5F78-40F3-A1EE-3E96A2FF2A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1026">
            <a:extLst>
              <a:ext uri="{FF2B5EF4-FFF2-40B4-BE49-F238E27FC236}">
                <a16:creationId xmlns:a16="http://schemas.microsoft.com/office/drawing/2014/main" id="{90B9E8B6-14AC-4718-BAF6-1022F777FB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4" name="Rectangle 1027">
            <a:extLst>
              <a:ext uri="{FF2B5EF4-FFF2-40B4-BE49-F238E27FC236}">
                <a16:creationId xmlns:a16="http://schemas.microsoft.com/office/drawing/2014/main" id="{8155B64A-EADE-4FED-9A23-7711157BF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Placeholder 1026">
            <a:extLst>
              <a:ext uri="{FF2B5EF4-FFF2-40B4-BE49-F238E27FC236}">
                <a16:creationId xmlns:a16="http://schemas.microsoft.com/office/drawing/2014/main" id="{C73B356C-107A-4B5B-9A24-42CFD1A94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2" name="Rectangle 1027">
            <a:extLst>
              <a:ext uri="{FF2B5EF4-FFF2-40B4-BE49-F238E27FC236}">
                <a16:creationId xmlns:a16="http://schemas.microsoft.com/office/drawing/2014/main" id="{5809FDFF-F098-4950-B677-DE0A11222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Placeholder 1026">
            <a:extLst>
              <a:ext uri="{FF2B5EF4-FFF2-40B4-BE49-F238E27FC236}">
                <a16:creationId xmlns:a16="http://schemas.microsoft.com/office/drawing/2014/main" id="{2E0C7731-6B14-402E-96D0-D42EF1941E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0" name="Rectangle 1027">
            <a:extLst>
              <a:ext uri="{FF2B5EF4-FFF2-40B4-BE49-F238E27FC236}">
                <a16:creationId xmlns:a16="http://schemas.microsoft.com/office/drawing/2014/main" id="{850E4182-A0CA-4A24-91DA-231A5EF5C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fr-CA" altLang="fr-FR">
                <a:latin typeface="Arial" panose="020B0604020202020204" pitchFamily="34" charset="0"/>
                <a:ea typeface="ヒラギノ角ゴ Pro W3" charset="-128"/>
              </a:rPr>
              <a:t>Dupliquez la diapositive pour ajouter d</a:t>
            </a:r>
            <a:r>
              <a:rPr lang="ja-JP" altLang="fr-CA">
                <a:latin typeface="Arial" panose="020B0604020202020204" pitchFamily="34" charset="0"/>
                <a:ea typeface="ヒラギノ角ゴ Pro W3" charset="-128"/>
              </a:rPr>
              <a:t>’</a:t>
            </a:r>
            <a:r>
              <a:rPr lang="fr-CA" altLang="ja-JP">
                <a:latin typeface="Arial" panose="020B0604020202020204" pitchFamily="34" charset="0"/>
                <a:ea typeface="ヒラギノ角ゴ Pro W3" charset="-128"/>
              </a:rPr>
              <a:t>autres figures</a:t>
            </a:r>
            <a:endParaRPr lang="fr-CA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5E2F6A-DCBB-473D-8975-3053BC785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3CE0C-4CED-47A2-B2C0-DA3235292B38}" type="datetime1">
              <a:rPr lang="fr-CA" altLang="fr-FR"/>
              <a:pPr>
                <a:defRPr/>
              </a:pPr>
              <a:t>13/06/23</a:t>
            </a:fld>
            <a:endParaRPr lang="de-DE" altLang="fr-F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DFB996-329F-4251-A502-BF2C6AFED5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921BA1-6533-4567-9D65-F4FE65FA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2F908-5AB2-48C2-80B3-2012FCCBE981}" type="slidenum">
              <a:rPr lang="de-DE" altLang="fr-FR"/>
              <a:pPr/>
              <a:t>‹N°›</a:t>
            </a:fld>
            <a:endParaRPr lang="de-DE" altLang="fr-FR"/>
          </a:p>
        </p:txBody>
      </p:sp>
    </p:spTree>
    <p:extLst>
      <p:ext uri="{BB962C8B-B14F-4D97-AF65-F5344CB8AC3E}">
        <p14:creationId xmlns:p14="http://schemas.microsoft.com/office/powerpoint/2010/main" val="182063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EBA970-C0A1-4D5B-AF63-7C4A1F62A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FC4E-DD99-448D-8CFF-AFE437B16CEC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A6813F-2953-4E8E-9B4E-BC2B2E15D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1E5790-9F53-4A97-9CA7-AEFBF7EC4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9444E-CBD9-449C-BDD5-CDDE1C3EAE13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91161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2183FC-3847-4AA2-8C6C-554969B6D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85A3A-2EAC-425B-84AC-820E254A815E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3E292A-2D78-4F9E-BEE3-4B4663093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18A403-2F88-4C96-8832-70B63C550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AF302-C5FF-44D1-8224-09F82F4CF0F9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91045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BBB52F-88F3-4A08-B079-FC3D0477C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6F19E-30A2-4830-B94B-C54C99F3BCC2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DB56AF-D6BC-45CC-9594-137AD8D83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B84F79-4ACA-46D7-BDAC-ACC33E1741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24278-09F1-48F3-A8C2-BB99DB0727BB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24421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005BBD-D805-4BDA-A497-6B6CB7457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8200E-F2EE-4883-8B83-A1A385629428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B0D4D9-29F6-4744-8671-178F44985A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78A490-6F62-4883-A7EC-83B39339A4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91B1D2-2452-4EF8-AF45-565EB1A9F96A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02775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C391CF-010E-4DBD-8870-FD7A866D6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1C8D5-F8E1-4368-9877-780DFD68A38C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E1954E-9E6D-4A8B-B97D-B1994A1055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246120-0A6A-44CB-B153-01E1690C5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CE09F-DC3E-4809-94FD-63DD8310979E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13176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3DA6839-B73C-400F-9ACC-606C644EF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9EFAB-BFBF-4295-A112-6604759133F3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762BC9-5BA9-4438-8B49-65FC987630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AC2423F-751A-423F-B39F-87E19F1EAA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00B63-0CC3-471D-98BD-3CCCA0179BB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86378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F4CBFAC-2D80-4760-BB26-310ADC1BBE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CF210-6F67-43F8-AA12-7366FF4C5094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DA0235-3FF6-4248-9A1F-C22D1ED41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B9A27E0-95FA-41A2-9386-709A7DFD7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26B83-5C33-43D2-A702-F96054250D5E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76800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E13F5A9-4E6C-4469-9CEA-DFBADB72C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9E0EB-194B-45C8-942E-A589D236DFC6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4785A5-5165-4D78-BAEE-FBEBA09B8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221875-F96C-4CBF-88E7-71CCDA53F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A0D17-EF55-4754-9D19-6802604893C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2471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359947-9A92-4075-8AE4-118B7A9B3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8856B-E506-4BD9-B522-328E5967E8DC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1A6EA-27C4-493E-B8A6-43173D566B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4B307D-7BD2-4592-9255-C5DFFD84A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78B2-F390-4DB4-B4F3-3762ECFC163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4585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47751B-2503-4B1A-B6FA-7F659C5E89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24785-A430-4405-B3C6-987082E3BCF5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B7686-932F-4234-B3B6-BAF8950AEF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75034E-4CD0-4590-A021-8E089870F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5CA83-C6CD-4AFE-9F3B-C04F46BFA01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82167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7380FEA-5BFE-4220-AB7D-F39FCE455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8130FAF-4C48-4C0E-BBBD-6FBCD3D93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C74C5EE-5D34-4D06-900E-2B76A6C8D6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Osaka" panose="020B0600000000000000" pitchFamily="34" charset="-128"/>
              </a:defRPr>
            </a:lvl1pPr>
          </a:lstStyle>
          <a:p>
            <a:pPr>
              <a:defRPr/>
            </a:pPr>
            <a:fld id="{F81A1731-A017-481A-A0DD-30539F597C87}" type="datetime1">
              <a:rPr lang="fr-CA" altLang="fr-FR"/>
              <a:pPr>
                <a:defRPr/>
              </a:pPr>
              <a:t>13/06/23</a:t>
            </a:fld>
            <a:endParaRPr lang="fr-CA" altLang="fr-FR" dirty="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712903B-4176-4D83-A890-F288C748C7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B902E2B7-798A-4FD1-AB31-C59AA8A91B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Osaka" charset="-128"/>
              </a:defRPr>
            </a:lvl1pPr>
          </a:lstStyle>
          <a:p>
            <a:fld id="{11362C0E-73E2-4D63-8897-268793F11CA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92" charset="-128"/>
          <a:cs typeface="Osaka" pitchFamily="-9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6">
            <a:extLst>
              <a:ext uri="{FF2B5EF4-FFF2-40B4-BE49-F238E27FC236}">
                <a16:creationId xmlns:a16="http://schemas.microsoft.com/office/drawing/2014/main" id="{15E04DCB-ECF3-4DD0-99E8-C2667B084726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1D3BBD84-5605-4727-8C87-9CD6F1B44A50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10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33795" name="Placeholder 1030">
            <a:extLst>
              <a:ext uri="{FF2B5EF4-FFF2-40B4-BE49-F238E27FC236}">
                <a16:creationId xmlns:a16="http://schemas.microsoft.com/office/drawing/2014/main" id="{73C7715D-4AA6-464E-B9DB-9A4EC88599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11.7 </a:t>
            </a:r>
            <a:r>
              <a:rPr lang="fr-CA" altLang="fr-FR" sz="2400" b="1">
                <a:solidFill>
                  <a:srgbClr val="333366"/>
                </a:solidFill>
              </a:rPr>
              <a:t>L</a:t>
            </a:r>
            <a:r>
              <a:rPr lang="fr-FR" altLang="fr-FR" sz="2400" b="1">
                <a:solidFill>
                  <a:srgbClr val="333366"/>
                </a:solidFill>
              </a:rPr>
              <a:t>’</a:t>
            </a:r>
            <a:r>
              <a:rPr lang="fr-CA" altLang="ja-JP" sz="2400" b="1">
                <a:solidFill>
                  <a:srgbClr val="333366"/>
                </a:solidFill>
              </a:rPr>
              <a:t>évaluation de la rémunération indirecte</a:t>
            </a:r>
            <a:endParaRPr lang="en-US" altLang="fr-FR" sz="2400" b="1"/>
          </a:p>
        </p:txBody>
      </p:sp>
      <p:sp>
        <p:nvSpPr>
          <p:cNvPr id="33796" name="Placeholder 2">
            <a:extLst>
              <a:ext uri="{FF2B5EF4-FFF2-40B4-BE49-F238E27FC236}">
                <a16:creationId xmlns:a16="http://schemas.microsoft.com/office/drawing/2014/main" id="{15FC73E5-9115-4F1A-A7AE-45AFC0772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33797" name="ZoneTexte 5">
            <a:extLst>
              <a:ext uri="{FF2B5EF4-FFF2-40B4-BE49-F238E27FC236}">
                <a16:creationId xmlns:a16="http://schemas.microsoft.com/office/drawing/2014/main" id="{FB54577A-B223-446E-8201-7C21FA2A4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  <p:sp>
        <p:nvSpPr>
          <p:cNvPr id="33798" name="Espace réservé du contenu 2">
            <a:extLst>
              <a:ext uri="{FF2B5EF4-FFF2-40B4-BE49-F238E27FC236}">
                <a16:creationId xmlns:a16="http://schemas.microsoft.com/office/drawing/2014/main" id="{56FB5F36-94AA-401F-BC34-6B62BA9C7CB8}"/>
              </a:ext>
            </a:extLst>
          </p:cNvPr>
          <p:cNvSpPr txBox="1">
            <a:spLocks/>
          </p:cNvSpPr>
          <p:nvPr/>
        </p:nvSpPr>
        <p:spPr bwMode="auto">
          <a:xfrm>
            <a:off x="708025" y="2060575"/>
            <a:ext cx="7772400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ts val="800"/>
              </a:spcBef>
            </a:pPr>
            <a:r>
              <a:rPr lang="fr-CA" altLang="fr-FR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Quels sont les objectifs de la rémunération indirecte? </a:t>
            </a:r>
          </a:p>
          <a:p>
            <a:pPr>
              <a:spcBef>
                <a:spcPts val="800"/>
              </a:spcBef>
            </a:pPr>
            <a:r>
              <a:rPr lang="fr-CA" altLang="fr-FR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Quels résultats peut-on raisonnablement attendre de l</a:t>
            </a:r>
            <a:r>
              <a:rPr lang="fr-FR" altLang="fr-FR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fr-CA" altLang="ja-JP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application d</a:t>
            </a:r>
            <a:r>
              <a:rPr lang="fr-FR" altLang="fr-FR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fr-CA" altLang="ja-JP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un régime donné? </a:t>
            </a:r>
          </a:p>
          <a:p>
            <a:pPr>
              <a:spcBef>
                <a:spcPts val="800"/>
              </a:spcBef>
            </a:pPr>
            <a:r>
              <a:rPr lang="fr-CA" altLang="fr-FR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En quoi la rémunération indirecte peut-elle aider l</a:t>
            </a:r>
            <a:r>
              <a:rPr lang="fr-FR" altLang="fr-FR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fr-CA" altLang="ja-JP" sz="1600">
                <a:solidFill>
                  <a:srgbClr val="333366"/>
                </a:solidFill>
                <a:ea typeface="ＭＳ Ｐゴシック" panose="020B0600070205080204" pitchFamily="34" charset="-128"/>
              </a:rPr>
              <a:t>entreprise à devenir et à demeurer compétitive sur les nouveaux marchés internationaux? </a:t>
            </a:r>
          </a:p>
          <a:p>
            <a:pPr>
              <a:spcBef>
                <a:spcPts val="800"/>
              </a:spcBef>
              <a:buFontTx/>
              <a:buNone/>
            </a:pPr>
            <a:endParaRPr lang="fr-CA" altLang="fr-FR" sz="1600">
              <a:solidFill>
                <a:srgbClr val="333366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3799" name="Pensées 10">
            <a:extLst>
              <a:ext uri="{FF2B5EF4-FFF2-40B4-BE49-F238E27FC236}">
                <a16:creationId xmlns:a16="http://schemas.microsoft.com/office/drawing/2014/main" id="{C59BB6F4-597D-49D0-BD97-0FABB224E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150" y="3805238"/>
            <a:ext cx="5267325" cy="2360612"/>
          </a:xfrm>
          <a:prstGeom prst="cloudCallout">
            <a:avLst>
              <a:gd name="adj1" fmla="val -61148"/>
              <a:gd name="adj2" fmla="val -49037"/>
            </a:avLst>
          </a:prstGeom>
          <a:solidFill>
            <a:srgbClr val="E2E8EF"/>
          </a:solidFill>
          <a:ln>
            <a:noFill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8000" t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A" altLang="fr-FR" sz="1800">
              <a:solidFill>
                <a:srgbClr val="333366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CA" altLang="fr-FR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Les réponses à ces questions devraient faciliter l</a:t>
            </a:r>
            <a:r>
              <a:rPr lang="fr-FR" altLang="fr-FR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en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évaluation de la pertinence </a:t>
            </a:r>
            <a:br>
              <a:rPr lang="en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</a:br>
            <a:r>
              <a:rPr lang="en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de la rémunération indirecte. </a:t>
            </a:r>
            <a:endParaRPr lang="fr-CA" altLang="ja-JP" sz="1400">
              <a:solidFill>
                <a:srgbClr val="333366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CA" altLang="fr-FR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L</a:t>
            </a:r>
            <a:r>
              <a:rPr lang="fr-FR" altLang="fr-FR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fr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organisation qui décide de financer </a:t>
            </a:r>
            <a:br>
              <a:rPr lang="fr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</a:br>
            <a:r>
              <a:rPr lang="fr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un régime d</a:t>
            </a:r>
            <a:r>
              <a:rPr lang="fr-FR" altLang="fr-FR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fr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avantages sociaux devrait s</a:t>
            </a:r>
            <a:r>
              <a:rPr lang="fr-FR" altLang="fr-FR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fr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assurer qu</a:t>
            </a:r>
            <a:r>
              <a:rPr lang="fr-FR" altLang="fr-FR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’</a:t>
            </a:r>
            <a:r>
              <a:rPr lang="fr-CA" altLang="ja-JP" sz="1400">
                <a:solidFill>
                  <a:srgbClr val="333366"/>
                </a:solidFill>
                <a:ea typeface="ＭＳ Ｐゴシック" panose="020B0600070205080204" pitchFamily="34" charset="-128"/>
              </a:rPr>
              <a:t>il atteint les objectifs visés.</a:t>
            </a:r>
            <a:endParaRPr lang="fr-CA" altLang="fr-FR" sz="1400">
              <a:solidFill>
                <a:srgbClr val="333366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ceholder 2">
            <a:extLst>
              <a:ext uri="{FF2B5EF4-FFF2-40B4-BE49-F238E27FC236}">
                <a16:creationId xmlns:a16="http://schemas.microsoft.com/office/drawing/2014/main" id="{B8938C0B-0C5E-44A7-A5AC-F3C95029AAF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1989138"/>
            <a:ext cx="7239000" cy="1219200"/>
          </a:xfrm>
        </p:spPr>
        <p:txBody>
          <a:bodyPr/>
          <a:lstStyle/>
          <a:p>
            <a:pPr algn="l" eaLnBrk="1" hangingPunct="1"/>
            <a:r>
              <a:rPr lang="en-US" altLang="fr-FR" sz="3600" b="1"/>
              <a:t> Chapitre 11</a:t>
            </a:r>
          </a:p>
        </p:txBody>
      </p:sp>
      <p:sp>
        <p:nvSpPr>
          <p:cNvPr id="17411" name="Placeholder 3">
            <a:extLst>
              <a:ext uri="{FF2B5EF4-FFF2-40B4-BE49-F238E27FC236}">
                <a16:creationId xmlns:a16="http://schemas.microsoft.com/office/drawing/2014/main" id="{20892FC4-261C-4E46-9A7B-1EC0C8A2A8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03350" y="3436938"/>
            <a:ext cx="9648825" cy="3429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fr-CA" altLang="fr-FR" sz="3600"/>
              <a:t>La rémunération indirecte</a:t>
            </a:r>
          </a:p>
        </p:txBody>
      </p:sp>
      <p:sp>
        <p:nvSpPr>
          <p:cNvPr id="17412" name="ZoneTexte 1">
            <a:extLst>
              <a:ext uri="{FF2B5EF4-FFF2-40B4-BE49-F238E27FC236}">
                <a16:creationId xmlns:a16="http://schemas.microsoft.com/office/drawing/2014/main" id="{96ED61B1-1558-4252-8575-09926A423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 </a:t>
            </a:r>
          </a:p>
        </p:txBody>
      </p:sp>
      <p:sp>
        <p:nvSpPr>
          <p:cNvPr id="17413" name="Placeholder 2">
            <a:extLst>
              <a:ext uri="{FF2B5EF4-FFF2-40B4-BE49-F238E27FC236}">
                <a16:creationId xmlns:a16="http://schemas.microsoft.com/office/drawing/2014/main" id="{6527C8F7-6CE0-4055-A15D-49608B3F2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85750"/>
            <a:ext cx="83026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PARTIE 4 </a:t>
            </a: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LA RÉMUNÉRATION ET LA RECONNAISSANCE DE LA PERFORMANCE</a:t>
            </a:r>
            <a:endParaRPr lang="en-US" altLang="fr-FR" sz="1200" b="1" i="1">
              <a:solidFill>
                <a:schemeClr val="tx2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>
            <a:extLst>
              <a:ext uri="{FF2B5EF4-FFF2-40B4-BE49-F238E27FC236}">
                <a16:creationId xmlns:a16="http://schemas.microsoft.com/office/drawing/2014/main" id="{C108476E-1CCB-4513-B963-61FBBE42CAAF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25832E6-D1EF-462C-A60B-E04F4B96DDDA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3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19459" name="Placeholder 4">
            <a:extLst>
              <a:ext uri="{FF2B5EF4-FFF2-40B4-BE49-F238E27FC236}">
                <a16:creationId xmlns:a16="http://schemas.microsoft.com/office/drawing/2014/main" id="{0398AE4E-F88F-46B3-A1A0-DF778436D7A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85800" y="2000250"/>
            <a:ext cx="7772400" cy="3660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fr-CA" altLang="fr-FR" sz="1600" b="1" dirty="0"/>
              <a:t>OBJECTIF 11A – Décrire les différences entre les régimes d’avantages sociaux publics et privés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fr-CA" altLang="fr-FR" sz="1600" b="1" dirty="0"/>
              <a:t>11.1</a:t>
            </a:r>
            <a:r>
              <a:rPr lang="fr-CA" altLang="fr-FR" sz="1600" dirty="0"/>
              <a:t> 	L</a:t>
            </a:r>
            <a:r>
              <a:rPr lang="fr-FR" altLang="fr-FR" sz="1600" dirty="0"/>
              <a:t>’</a:t>
            </a:r>
            <a:r>
              <a:rPr lang="fr-CA" altLang="ja-JP" sz="1600" dirty="0"/>
              <a:t>importance de la rémunération indirecte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fr-CA" altLang="fr-FR" sz="1600" b="1" dirty="0"/>
              <a:t>11.2</a:t>
            </a:r>
            <a:r>
              <a:rPr lang="fr-CA" altLang="fr-FR" sz="1600" dirty="0"/>
              <a:t> 	Les régimes publics d</a:t>
            </a:r>
            <a:r>
              <a:rPr lang="fr-FR" altLang="fr-FR" sz="1600" dirty="0"/>
              <a:t>’</a:t>
            </a:r>
            <a:r>
              <a:rPr lang="fr-CA" altLang="ja-JP" sz="1600" dirty="0"/>
              <a:t>avantages sociaux et de sécurité du revenu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fr-CA" altLang="fr-FR" sz="1600" b="1" dirty="0"/>
              <a:t>11.3</a:t>
            </a:r>
            <a:r>
              <a:rPr lang="fr-CA" altLang="fr-FR" sz="1600" dirty="0"/>
              <a:t> 	Les régimes privés d</a:t>
            </a:r>
            <a:r>
              <a:rPr lang="fr-FR" altLang="fr-FR" sz="1600" dirty="0"/>
              <a:t>’</a:t>
            </a:r>
            <a:r>
              <a:rPr lang="fr-CA" altLang="ja-JP" sz="1600" dirty="0"/>
              <a:t>avantages sociaux</a:t>
            </a:r>
          </a:p>
          <a:p>
            <a:pPr marL="0" indent="0" eaLnBrk="1" hangingPunct="1">
              <a:buFontTx/>
              <a:buNone/>
            </a:pPr>
            <a:endParaRPr lang="fr-CA" altLang="fr-FR" sz="1600" b="1" dirty="0"/>
          </a:p>
          <a:p>
            <a:pPr marL="0" indent="0" eaLnBrk="1" hangingPunct="1">
              <a:buFontTx/>
              <a:buNone/>
            </a:pPr>
            <a:r>
              <a:rPr lang="fr-CA" altLang="fr-FR" sz="1600" b="1" dirty="0"/>
              <a:t>OBJECTIF 11B – Distinguer les formes de rémunération indirecte les plus efficaces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fr-CA" altLang="fr-FR" sz="1600" b="1" dirty="0"/>
              <a:t>11.4</a:t>
            </a:r>
            <a:r>
              <a:rPr lang="fr-CA" altLang="fr-FR" sz="1600" dirty="0"/>
              <a:t> 	Les absences rémunérées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fr-CA" altLang="fr-FR" sz="1600" b="1" dirty="0"/>
              <a:t>11.5</a:t>
            </a:r>
            <a:r>
              <a:rPr lang="fr-CA" altLang="fr-FR" sz="1600" dirty="0"/>
              <a:t> 	Les services et les privilèges offerts aux employés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fr-CA" altLang="fr-FR" sz="1600" b="1" dirty="0"/>
              <a:t>11.6</a:t>
            </a:r>
            <a:r>
              <a:rPr lang="fr-CA" altLang="fr-FR" sz="1600" dirty="0"/>
              <a:t> 	La gestion de la rémunération indirecte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CA" altLang="fr-FR" sz="1600" b="1" dirty="0"/>
              <a:t>11.7</a:t>
            </a:r>
            <a:r>
              <a:rPr lang="en-CA" altLang="fr-FR" sz="1600" dirty="0"/>
              <a:t>  	L</a:t>
            </a:r>
            <a:r>
              <a:rPr lang="fr-FR" altLang="fr-FR" sz="1600" dirty="0"/>
              <a:t>’</a:t>
            </a:r>
            <a:r>
              <a:rPr lang="en-CA" altLang="ja-JP" sz="1600" dirty="0" err="1"/>
              <a:t>évaluation</a:t>
            </a:r>
            <a:r>
              <a:rPr lang="en-CA" altLang="ja-JP" sz="1600" dirty="0"/>
              <a:t> de la </a:t>
            </a:r>
            <a:r>
              <a:rPr lang="en-CA" altLang="ja-JP" sz="1600" dirty="0" err="1"/>
              <a:t>rémunération</a:t>
            </a:r>
            <a:r>
              <a:rPr lang="en-CA" altLang="ja-JP" sz="1600" dirty="0"/>
              <a:t> </a:t>
            </a:r>
            <a:r>
              <a:rPr lang="en-CA" altLang="ja-JP" sz="1600" dirty="0" err="1"/>
              <a:t>indirecte</a:t>
            </a:r>
            <a:endParaRPr lang="fr-CA" altLang="ja-JP" sz="1600" dirty="0"/>
          </a:p>
          <a:p>
            <a:pPr marL="0" indent="0">
              <a:buFontTx/>
              <a:buNone/>
            </a:pPr>
            <a:endParaRPr lang="fr-CA" altLang="fr-FR" sz="1600" b="1" dirty="0"/>
          </a:p>
          <a:p>
            <a:pPr marL="0" indent="0">
              <a:buFontTx/>
              <a:buNone/>
            </a:pPr>
            <a:endParaRPr lang="fr-CA" altLang="fr-FR" sz="1600" b="1" dirty="0"/>
          </a:p>
          <a:p>
            <a:pPr marL="0" indent="0">
              <a:buFontTx/>
              <a:buNone/>
            </a:pPr>
            <a:endParaRPr lang="fr-CA" altLang="fr-FR" sz="1600" b="1" dirty="0"/>
          </a:p>
          <a:p>
            <a:pPr marL="0" indent="0">
              <a:buFontTx/>
              <a:buNone/>
            </a:pPr>
            <a:endParaRPr lang="fr-CA" altLang="fr-FR" sz="1600" b="1" dirty="0"/>
          </a:p>
          <a:p>
            <a:pPr marL="0" indent="0">
              <a:buFontTx/>
              <a:buNone/>
            </a:pPr>
            <a:endParaRPr lang="fr-CA" altLang="fr-FR" sz="1600" b="1" dirty="0"/>
          </a:p>
          <a:p>
            <a:pPr marL="0" indent="0">
              <a:buFontTx/>
              <a:buNone/>
            </a:pPr>
            <a:endParaRPr lang="fr-CA" altLang="fr-FR" sz="1600" b="1" dirty="0"/>
          </a:p>
          <a:p>
            <a:pPr marL="0" indent="0" eaLnBrk="1" hangingPunct="1">
              <a:spcBef>
                <a:spcPts val="800"/>
              </a:spcBef>
              <a:buFontTx/>
              <a:buNone/>
            </a:pPr>
            <a:endParaRPr lang="fr-CA" altLang="fr-FR" sz="1600" dirty="0"/>
          </a:p>
        </p:txBody>
      </p:sp>
      <p:sp>
        <p:nvSpPr>
          <p:cNvPr id="19460" name="Placeholder 1030">
            <a:extLst>
              <a:ext uri="{FF2B5EF4-FFF2-40B4-BE49-F238E27FC236}">
                <a16:creationId xmlns:a16="http://schemas.microsoft.com/office/drawing/2014/main" id="{572A25F0-4F41-4628-8447-9DD211F217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Plan de chapitre</a:t>
            </a:r>
          </a:p>
        </p:txBody>
      </p:sp>
      <p:sp>
        <p:nvSpPr>
          <p:cNvPr id="19461" name="Placeholder 2">
            <a:extLst>
              <a:ext uri="{FF2B5EF4-FFF2-40B4-BE49-F238E27FC236}">
                <a16:creationId xmlns:a16="http://schemas.microsoft.com/office/drawing/2014/main" id="{B8808445-616D-4AAB-98C5-D9B31A1CB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19462" name="ZoneTexte 5">
            <a:extLst>
              <a:ext uri="{FF2B5EF4-FFF2-40B4-BE49-F238E27FC236}">
                <a16:creationId xmlns:a16="http://schemas.microsoft.com/office/drawing/2014/main" id="{5F52481B-61B1-43DE-B16B-74CE45009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6">
            <a:extLst>
              <a:ext uri="{FF2B5EF4-FFF2-40B4-BE49-F238E27FC236}">
                <a16:creationId xmlns:a16="http://schemas.microsoft.com/office/drawing/2014/main" id="{891A74CC-09FE-4180-B195-C59B73F93680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2EE7E33-30A4-4275-8794-889255B139DA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4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21508" name="Placeholder 1030">
            <a:extLst>
              <a:ext uri="{FF2B5EF4-FFF2-40B4-BE49-F238E27FC236}">
                <a16:creationId xmlns:a16="http://schemas.microsoft.com/office/drawing/2014/main" id="{61D61131-AAB8-4D58-94F7-233DE898A7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11.1 L’importance de la rémuneration indirecte</a:t>
            </a:r>
          </a:p>
        </p:txBody>
      </p:sp>
      <p:sp>
        <p:nvSpPr>
          <p:cNvPr id="21509" name="Placeholder 2">
            <a:extLst>
              <a:ext uri="{FF2B5EF4-FFF2-40B4-BE49-F238E27FC236}">
                <a16:creationId xmlns:a16="http://schemas.microsoft.com/office/drawing/2014/main" id="{EEB64266-1541-4EE1-B254-2CC3337DB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21510" name="ZoneTexte 5">
            <a:extLst>
              <a:ext uri="{FF2B5EF4-FFF2-40B4-BE49-F238E27FC236}">
                <a16:creationId xmlns:a16="http://schemas.microsoft.com/office/drawing/2014/main" id="{282B17F1-E9C7-4BE1-8BC7-6BC9EEA9D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  <p:sp>
        <p:nvSpPr>
          <p:cNvPr id="21511" name="Rectangle à coins arrondis 11">
            <a:extLst>
              <a:ext uri="{FF2B5EF4-FFF2-40B4-BE49-F238E27FC236}">
                <a16:creationId xmlns:a16="http://schemas.microsoft.com/office/drawing/2014/main" id="{55CDEA8B-4F8B-4B48-BFD5-D58C9B0F1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4368800"/>
            <a:ext cx="6048375" cy="1584325"/>
          </a:xfrm>
          <a:prstGeom prst="roundRect">
            <a:avLst>
              <a:gd name="adj" fmla="val 18829"/>
            </a:avLst>
          </a:prstGeom>
          <a:solidFill>
            <a:srgbClr val="E2E8EF"/>
          </a:solidFill>
          <a:ln w="9525">
            <a:solidFill>
              <a:srgbClr val="9FB8CD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16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Aspects à considérer lors de l</a:t>
            </a:r>
            <a:r>
              <a:rPr lang="fr-FR" altLang="fr-FR" sz="16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fr-CA" altLang="ja-JP" sz="16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élaboration </a:t>
            </a:r>
            <a:br>
              <a:rPr lang="fr-CA" altLang="ja-JP" sz="16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fr-CA" altLang="ja-JP" sz="16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</a:t>
            </a:r>
            <a:r>
              <a:rPr lang="fr-FR" altLang="fr-FR" sz="16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fr-CA" altLang="ja-JP" sz="16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un programme de rémunération indirecte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CA" altLang="fr-FR" sz="1400" b="1">
              <a:solidFill>
                <a:srgbClr val="333366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fr-CA" altLang="fr-FR" sz="14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L</a:t>
            </a:r>
            <a:r>
              <a:rPr lang="fr-FR" altLang="fr-FR" sz="14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fr-CA" altLang="ja-JP" sz="14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attrait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4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La fidélisation</a:t>
            </a:r>
          </a:p>
          <a:p>
            <a:pPr eaLnBrk="1" hangingPunct="1">
              <a:spcBef>
                <a:spcPct val="0"/>
              </a:spcBef>
            </a:pPr>
            <a:r>
              <a:rPr lang="fr-CA" altLang="fr-FR" sz="14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Le contrôle des coûts</a:t>
            </a:r>
          </a:p>
        </p:txBody>
      </p:sp>
      <p:sp>
        <p:nvSpPr>
          <p:cNvPr id="21512" name="Rectangle avec flèche vers le bas 10">
            <a:extLst>
              <a:ext uri="{FF2B5EF4-FFF2-40B4-BE49-F238E27FC236}">
                <a16:creationId xmlns:a16="http://schemas.microsoft.com/office/drawing/2014/main" id="{F6DB0B7A-F856-444E-8B0F-7283041A0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450" y="2057400"/>
            <a:ext cx="5932488" cy="2714625"/>
          </a:xfrm>
          <a:prstGeom prst="downArrowCallout">
            <a:avLst>
              <a:gd name="adj1" fmla="val 33388"/>
              <a:gd name="adj2" fmla="val 25769"/>
              <a:gd name="adj3" fmla="val 17361"/>
              <a:gd name="adj4" fmla="val 72667"/>
            </a:avLst>
          </a:prstGeom>
          <a:solidFill>
            <a:srgbClr val="F0F2DB"/>
          </a:solidFill>
          <a:ln w="9525">
            <a:solidFill>
              <a:srgbClr val="D2DA7A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</p:spPr>
        <p:txBody>
          <a:bodyPr/>
          <a:lstStyle>
            <a:lvl1pPr marL="544513" indent="-3476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A" altLang="fr-FR" sz="18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Il s</a:t>
            </a:r>
            <a:r>
              <a:rPr lang="fr-FR" altLang="fr-FR" sz="18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fr-CA" altLang="ja-JP" sz="1800" b="1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agit :</a:t>
            </a:r>
          </a:p>
          <a:p>
            <a:pPr eaLnBrk="1" hangingPunct="1">
              <a:spcAft>
                <a:spcPct val="20000"/>
              </a:spcAft>
            </a:pPr>
            <a:r>
              <a:rPr lang="fr-CA" altLang="fr-FR" sz="16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des régimes publics de sécurité du revenu auxquels contribuent les employés et les employeurs,</a:t>
            </a:r>
          </a:p>
          <a:p>
            <a:pPr eaLnBrk="1" hangingPunct="1">
              <a:spcAft>
                <a:spcPct val="20000"/>
              </a:spcAft>
            </a:pPr>
            <a:r>
              <a:rPr lang="fr-CA" altLang="fr-FR" sz="16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des régimes privés d</a:t>
            </a:r>
            <a:r>
              <a:rPr lang="fr-FR" altLang="fr-FR" sz="16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fr-CA" altLang="ja-JP" sz="16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avantages sociaux,</a:t>
            </a:r>
          </a:p>
          <a:p>
            <a:pPr eaLnBrk="1" hangingPunct="1">
              <a:spcAft>
                <a:spcPct val="20000"/>
              </a:spcAft>
            </a:pPr>
            <a:r>
              <a:rPr lang="fr-CA" altLang="fr-FR" sz="16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des congés rémunérés,</a:t>
            </a:r>
          </a:p>
          <a:p>
            <a:pPr eaLnBrk="1" hangingPunct="1">
              <a:spcAft>
                <a:spcPct val="20000"/>
              </a:spcAft>
            </a:pPr>
            <a:r>
              <a:rPr lang="fr-CA" altLang="fr-FR" sz="1600">
                <a:solidFill>
                  <a:srgbClr val="333366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des services et privilèges offerts aux individus…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>
            <a:extLst>
              <a:ext uri="{FF2B5EF4-FFF2-40B4-BE49-F238E27FC236}">
                <a16:creationId xmlns:a16="http://schemas.microsoft.com/office/drawing/2014/main" id="{1DE46519-500E-4F4C-94E3-5EDFDACEF3F6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EF35343B-240D-4124-A930-9A99C42CBE7C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5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23556" name="Placeholder 1030">
            <a:extLst>
              <a:ext uri="{FF2B5EF4-FFF2-40B4-BE49-F238E27FC236}">
                <a16:creationId xmlns:a16="http://schemas.microsoft.com/office/drawing/2014/main" id="{13E8C7A1-B96D-4F4D-AED4-B77685BB274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11.2 Les régimes publics d’avantages sociaux et de sécurité du revenu</a:t>
            </a:r>
          </a:p>
        </p:txBody>
      </p:sp>
      <p:sp>
        <p:nvSpPr>
          <p:cNvPr id="23557" name="Placeholder 2">
            <a:extLst>
              <a:ext uri="{FF2B5EF4-FFF2-40B4-BE49-F238E27FC236}">
                <a16:creationId xmlns:a16="http://schemas.microsoft.com/office/drawing/2014/main" id="{517797E6-88B1-4CFC-A46B-28E338267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23558" name="ZoneTexte 5">
            <a:extLst>
              <a:ext uri="{FF2B5EF4-FFF2-40B4-BE49-F238E27FC236}">
                <a16:creationId xmlns:a16="http://schemas.microsoft.com/office/drawing/2014/main" id="{A51038A3-29AA-4795-B172-9774CA3D3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  <p:grpSp>
        <p:nvGrpSpPr>
          <p:cNvPr id="23559" name="Grouper 3">
            <a:extLst>
              <a:ext uri="{FF2B5EF4-FFF2-40B4-BE49-F238E27FC236}">
                <a16:creationId xmlns:a16="http://schemas.microsoft.com/office/drawing/2014/main" id="{DC343515-8ADC-4FF1-99F4-17F17BC4D2C2}"/>
              </a:ext>
            </a:extLst>
          </p:cNvPr>
          <p:cNvGrpSpPr>
            <a:grpSpLocks/>
          </p:cNvGrpSpPr>
          <p:nvPr/>
        </p:nvGrpSpPr>
        <p:grpSpPr bwMode="auto">
          <a:xfrm>
            <a:off x="1331913" y="2233613"/>
            <a:ext cx="6480175" cy="3892550"/>
            <a:chOff x="1259632" y="1628800"/>
            <a:chExt cx="6770688" cy="4065588"/>
          </a:xfrm>
        </p:grpSpPr>
        <p:pic>
          <p:nvPicPr>
            <p:cNvPr id="23560" name="Espace réservé du contenu 3">
              <a:extLst>
                <a:ext uri="{FF2B5EF4-FFF2-40B4-BE49-F238E27FC236}">
                  <a16:creationId xmlns:a16="http://schemas.microsoft.com/office/drawing/2014/main" id="{9DDC42AA-8EC0-4815-93FE-3E819F40BB5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628800"/>
              <a:ext cx="6770688" cy="406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61" name="Rectangle 1">
              <a:extLst>
                <a:ext uri="{FF2B5EF4-FFF2-40B4-BE49-F238E27FC236}">
                  <a16:creationId xmlns:a16="http://schemas.microsoft.com/office/drawing/2014/main" id="{B349D498-1D0B-4FA6-83AC-FE5AF1F6B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491" y="5013176"/>
              <a:ext cx="97573" cy="96386"/>
            </a:xfrm>
            <a:prstGeom prst="rect">
              <a:avLst/>
            </a:prstGeom>
            <a:solidFill>
              <a:srgbClr val="A5FB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>
                <a:ea typeface="ヒラギノ角ゴ Pro W3" charset="-128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>
            <a:extLst>
              <a:ext uri="{FF2B5EF4-FFF2-40B4-BE49-F238E27FC236}">
                <a16:creationId xmlns:a16="http://schemas.microsoft.com/office/drawing/2014/main" id="{2AD77326-BDD2-4EDA-BF00-DAB8794FC6A5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4BC8CF53-7123-4D13-A43D-F52A15999A5B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6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25604" name="Placeholder 1030">
            <a:extLst>
              <a:ext uri="{FF2B5EF4-FFF2-40B4-BE49-F238E27FC236}">
                <a16:creationId xmlns:a16="http://schemas.microsoft.com/office/drawing/2014/main" id="{3B86670A-67B3-4B32-AC5C-CA1ED1361D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11.3 Les régimes privés d’avantages sociaux</a:t>
            </a:r>
          </a:p>
        </p:txBody>
      </p:sp>
      <p:sp>
        <p:nvSpPr>
          <p:cNvPr id="25605" name="Placeholder 2">
            <a:extLst>
              <a:ext uri="{FF2B5EF4-FFF2-40B4-BE49-F238E27FC236}">
                <a16:creationId xmlns:a16="http://schemas.microsoft.com/office/drawing/2014/main" id="{D4971995-C78F-4457-8459-0DEDEA2B1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25606" name="ZoneTexte 5">
            <a:extLst>
              <a:ext uri="{FF2B5EF4-FFF2-40B4-BE49-F238E27FC236}">
                <a16:creationId xmlns:a16="http://schemas.microsoft.com/office/drawing/2014/main" id="{194F759D-4D68-4F74-BC44-8711AF81A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  <p:pic>
        <p:nvPicPr>
          <p:cNvPr id="25607" name="Espace réservé du contenu 3">
            <a:extLst>
              <a:ext uri="{FF2B5EF4-FFF2-40B4-BE49-F238E27FC236}">
                <a16:creationId xmlns:a16="http://schemas.microsoft.com/office/drawing/2014/main" id="{06605631-695E-412B-A9E0-56465AACC8F7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2181225"/>
            <a:ext cx="6315075" cy="381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6">
            <a:extLst>
              <a:ext uri="{FF2B5EF4-FFF2-40B4-BE49-F238E27FC236}">
                <a16:creationId xmlns:a16="http://schemas.microsoft.com/office/drawing/2014/main" id="{0888D8EC-1D4F-403D-AB49-C6A010CF366D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846E24E8-62F1-4F77-A830-946235AF68E8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7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27652" name="Placeholder 1030">
            <a:extLst>
              <a:ext uri="{FF2B5EF4-FFF2-40B4-BE49-F238E27FC236}">
                <a16:creationId xmlns:a16="http://schemas.microsoft.com/office/drawing/2014/main" id="{036B2D30-A4A1-4C1B-A9B6-CCB1656A7D1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11.4 Les absences rémunérées</a:t>
            </a:r>
          </a:p>
        </p:txBody>
      </p:sp>
      <p:sp>
        <p:nvSpPr>
          <p:cNvPr id="27653" name="Placeholder 2">
            <a:extLst>
              <a:ext uri="{FF2B5EF4-FFF2-40B4-BE49-F238E27FC236}">
                <a16:creationId xmlns:a16="http://schemas.microsoft.com/office/drawing/2014/main" id="{3115E5FE-2FBA-49C6-A171-8B1C4375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27654" name="ZoneTexte 5">
            <a:extLst>
              <a:ext uri="{FF2B5EF4-FFF2-40B4-BE49-F238E27FC236}">
                <a16:creationId xmlns:a16="http://schemas.microsoft.com/office/drawing/2014/main" id="{F949A006-ECF8-489B-BF2A-CE20E99FF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  <p:grpSp>
        <p:nvGrpSpPr>
          <p:cNvPr id="27655" name="Grouper 2">
            <a:extLst>
              <a:ext uri="{FF2B5EF4-FFF2-40B4-BE49-F238E27FC236}">
                <a16:creationId xmlns:a16="http://schemas.microsoft.com/office/drawing/2014/main" id="{489674F2-3181-4082-9F2D-3DF91C61C71E}"/>
              </a:ext>
            </a:extLst>
          </p:cNvPr>
          <p:cNvGrpSpPr>
            <a:grpSpLocks/>
          </p:cNvGrpSpPr>
          <p:nvPr/>
        </p:nvGrpSpPr>
        <p:grpSpPr bwMode="auto">
          <a:xfrm>
            <a:off x="1217613" y="2027238"/>
            <a:ext cx="6708775" cy="4065587"/>
            <a:chOff x="1331640" y="1412776"/>
            <a:chExt cx="6710362" cy="4065588"/>
          </a:xfrm>
        </p:grpSpPr>
        <p:pic>
          <p:nvPicPr>
            <p:cNvPr id="27656" name="Espace réservé du contenu 3">
              <a:extLst>
                <a:ext uri="{FF2B5EF4-FFF2-40B4-BE49-F238E27FC236}">
                  <a16:creationId xmlns:a16="http://schemas.microsoft.com/office/drawing/2014/main" id="{1D0DEFEE-7FED-4BE3-BEEF-F5449E0B1094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1412776"/>
              <a:ext cx="6710362" cy="406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7" name="ZoneTexte 1">
              <a:extLst>
                <a:ext uri="{FF2B5EF4-FFF2-40B4-BE49-F238E27FC236}">
                  <a16:creationId xmlns:a16="http://schemas.microsoft.com/office/drawing/2014/main" id="{79C99D2C-CF99-4879-807D-7122E18C9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032" y="2924944"/>
              <a:ext cx="2736304" cy="1698106"/>
            </a:xfrm>
            <a:prstGeom prst="rect">
              <a:avLst/>
            </a:prstGeom>
            <a:gradFill rotWithShape="1">
              <a:gsLst>
                <a:gs pos="0">
                  <a:srgbClr val="F7FFB2"/>
                </a:gs>
                <a:gs pos="100000">
                  <a:srgbClr val="F5FF96"/>
                </a:gs>
              </a:gsLst>
              <a:lin ang="165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charset="-128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fr-FR" altLang="fr-FR" sz="1600">
                  <a:ea typeface="ＭＳ Ｐゴシック" panose="020B0600070205080204" pitchFamily="34" charset="-128"/>
                </a:rPr>
                <a:t>Congés de maladie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fr-FR" altLang="fr-FR" sz="1600">
                  <a:ea typeface="ＭＳ Ｐゴシック" panose="020B0600070205080204" pitchFamily="34" charset="-128"/>
                </a:rPr>
                <a:t>Congés de maternité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fr-FR" altLang="fr-FR" sz="1600">
                  <a:ea typeface="ＭＳ Ｐゴシック" panose="020B0600070205080204" pitchFamily="34" charset="-128"/>
                </a:rPr>
                <a:t>Congés de paternité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fr-FR" altLang="fr-FR" sz="1600">
                  <a:ea typeface="ＭＳ Ｐゴシック" panose="020B0600070205080204" pitchFamily="34" charset="-128"/>
                </a:rPr>
                <a:t>Congés parentaux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fr-FR" altLang="fr-FR" sz="1600">
                  <a:ea typeface="ＭＳ Ｐゴシック" panose="020B0600070205080204" pitchFamily="34" charset="-128"/>
                </a:rPr>
                <a:t>Congés pour raisons personnelles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fr-FR" altLang="fr-FR" sz="1600">
                  <a:ea typeface="ＭＳ Ｐゴシック" panose="020B0600070205080204" pitchFamily="34" charset="-128"/>
                </a:rPr>
                <a:t>Vacances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6">
            <a:extLst>
              <a:ext uri="{FF2B5EF4-FFF2-40B4-BE49-F238E27FC236}">
                <a16:creationId xmlns:a16="http://schemas.microsoft.com/office/drawing/2014/main" id="{38A87455-9C4C-48FE-B69E-ADC7A4D0EBA2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ADFB45A-91C5-4094-B195-A6C949EB5F21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8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29700" name="Placeholder 1030">
            <a:extLst>
              <a:ext uri="{FF2B5EF4-FFF2-40B4-BE49-F238E27FC236}">
                <a16:creationId xmlns:a16="http://schemas.microsoft.com/office/drawing/2014/main" id="{2D752C5B-19A8-49FE-9D06-35CD7AB3DD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11.5 Les services et les privilèges offerts aux employés</a:t>
            </a:r>
          </a:p>
        </p:txBody>
      </p:sp>
      <p:sp>
        <p:nvSpPr>
          <p:cNvPr id="29701" name="Placeholder 2">
            <a:extLst>
              <a:ext uri="{FF2B5EF4-FFF2-40B4-BE49-F238E27FC236}">
                <a16:creationId xmlns:a16="http://schemas.microsoft.com/office/drawing/2014/main" id="{931EF819-007F-4B78-BB59-A1C0E7DC2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29702" name="ZoneTexte 5">
            <a:extLst>
              <a:ext uri="{FF2B5EF4-FFF2-40B4-BE49-F238E27FC236}">
                <a16:creationId xmlns:a16="http://schemas.microsoft.com/office/drawing/2014/main" id="{AD8EF605-05A2-410E-B182-C49F07896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  <p:pic>
        <p:nvPicPr>
          <p:cNvPr id="29703" name="Espace réservé du contenu 3">
            <a:extLst>
              <a:ext uri="{FF2B5EF4-FFF2-40B4-BE49-F238E27FC236}">
                <a16:creationId xmlns:a16="http://schemas.microsoft.com/office/drawing/2014/main" id="{D9243811-2C59-4D05-8709-39CDF155387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2266950"/>
            <a:ext cx="609282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6">
            <a:extLst>
              <a:ext uri="{FF2B5EF4-FFF2-40B4-BE49-F238E27FC236}">
                <a16:creationId xmlns:a16="http://schemas.microsoft.com/office/drawing/2014/main" id="{7FDEC5AA-E0B7-4FBA-AEE9-8AFB5E99C3C5}"/>
              </a:ext>
            </a:extLst>
          </p:cNvPr>
          <p:cNvSpPr txBox="1">
            <a:spLocks noGrp="1"/>
          </p:cNvSpPr>
          <p:nvPr/>
        </p:nvSpPr>
        <p:spPr bwMode="auto">
          <a:xfrm>
            <a:off x="6569075" y="6396038"/>
            <a:ext cx="205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16E8CF53-0A31-4B5C-94CB-52112D6F1FCD}" type="slidenum">
              <a:rPr lang="fr-CA" altLang="fr-FR" sz="1400">
                <a:ea typeface="ヒラギノ角ゴ Pro W3" charset="-128"/>
              </a:rPr>
              <a:pPr algn="r">
                <a:spcBef>
                  <a:spcPct val="0"/>
                </a:spcBef>
                <a:buFontTx/>
                <a:buNone/>
              </a:pPr>
              <a:t>9</a:t>
            </a:fld>
            <a:endParaRPr lang="fr-CA" altLang="fr-FR" sz="1400">
              <a:ea typeface="ヒラギノ角ゴ Pro W3" charset="-128"/>
            </a:endParaRPr>
          </a:p>
        </p:txBody>
      </p:sp>
      <p:sp>
        <p:nvSpPr>
          <p:cNvPr id="31748" name="Placeholder 1030">
            <a:extLst>
              <a:ext uri="{FF2B5EF4-FFF2-40B4-BE49-F238E27FC236}">
                <a16:creationId xmlns:a16="http://schemas.microsoft.com/office/drawing/2014/main" id="{CD03C15A-A3BF-4DA4-AF29-65DDD0692BC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96975"/>
            <a:ext cx="7772400" cy="431800"/>
          </a:xfrm>
        </p:spPr>
        <p:txBody>
          <a:bodyPr anchor="t"/>
          <a:lstStyle/>
          <a:p>
            <a:pPr algn="l" eaLnBrk="1" hangingPunct="1"/>
            <a:r>
              <a:rPr lang="en-US" altLang="fr-FR" sz="2400" b="1"/>
              <a:t>11.6 La gestion de la rémunération indirecte</a:t>
            </a:r>
          </a:p>
        </p:txBody>
      </p:sp>
      <p:sp>
        <p:nvSpPr>
          <p:cNvPr id="31749" name="Placeholder 2">
            <a:extLst>
              <a:ext uri="{FF2B5EF4-FFF2-40B4-BE49-F238E27FC236}">
                <a16:creationId xmlns:a16="http://schemas.microsoft.com/office/drawing/2014/main" id="{E25DA4E9-38E5-49CB-B677-81E410121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396038"/>
            <a:ext cx="5867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fr-FR" sz="1100" b="1">
                <a:solidFill>
                  <a:schemeClr val="tx2"/>
                </a:solidFill>
                <a:ea typeface="ヒラギノ角ゴ Pro W3" charset="-128"/>
              </a:rPr>
              <a:t>CHAPITRE 11</a:t>
            </a:r>
            <a:r>
              <a:rPr lang="en-US" altLang="fr-FR" sz="1100">
                <a:solidFill>
                  <a:schemeClr val="tx2"/>
                </a:solidFill>
                <a:ea typeface="ヒラギノ角ゴ Pro W3" charset="-128"/>
              </a:rPr>
              <a:t> LA RÉMUNÉRATION INDIRECTE</a:t>
            </a:r>
            <a:endParaRPr lang="en-US" altLang="fr-FR" sz="1200" i="1">
              <a:solidFill>
                <a:schemeClr val="tx2"/>
              </a:solidFill>
              <a:ea typeface="ヒラギノ角ゴ Pro W3" charset="-128"/>
            </a:endParaRPr>
          </a:p>
        </p:txBody>
      </p:sp>
      <p:sp>
        <p:nvSpPr>
          <p:cNvPr id="31750" name="ZoneTexte 5">
            <a:extLst>
              <a:ext uri="{FF2B5EF4-FFF2-40B4-BE49-F238E27FC236}">
                <a16:creationId xmlns:a16="http://schemas.microsoft.com/office/drawing/2014/main" id="{B380D3BC-09F7-456B-9EDE-CE7B0F742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6351588"/>
            <a:ext cx="4319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© </a:t>
            </a:r>
            <a:r>
              <a:rPr lang="fr-FR" altLang="fr-FR" sz="900" dirty="0" err="1">
                <a:ea typeface="ヒラギノ角ゴ Pro W3" charset="-128"/>
              </a:rPr>
              <a:t>ERPI</a:t>
            </a:r>
            <a:r>
              <a:rPr lang="fr-FR" altLang="fr-FR" sz="900" dirty="0">
                <a:ea typeface="ヒラギノ角ゴ Pro W3" charset="-128"/>
              </a:rPr>
              <a:t>, tous droits réservés.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900" dirty="0">
                <a:ea typeface="ヒラギノ角ゴ Pro W3" charset="-128"/>
              </a:rPr>
              <a:t>Reproduction sur support papier autorisée aux utilisateurs du manuel.</a:t>
            </a:r>
          </a:p>
        </p:txBody>
      </p:sp>
      <p:pic>
        <p:nvPicPr>
          <p:cNvPr id="31751" name="Espace réservé du contenu 3">
            <a:extLst>
              <a:ext uri="{FF2B5EF4-FFF2-40B4-BE49-F238E27FC236}">
                <a16:creationId xmlns:a16="http://schemas.microsoft.com/office/drawing/2014/main" id="{16D3370D-5C59-4331-A2BF-25F3692F9FF0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347913"/>
            <a:ext cx="6121400" cy="373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le_physique_xxi TOME_A">
  <a:themeElements>
    <a:clrScheme name="Nouvelle pré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é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ctr"/>
      <a:lstStyle>
        <a:defPPr algn="r" eaLnBrk="1" hangingPunct="1">
          <a:spcBef>
            <a:spcPct val="0"/>
          </a:spcBef>
          <a:buFontTx/>
          <a:buNone/>
          <a:defRPr sz="1100" b="1" dirty="0">
            <a:solidFill>
              <a:schemeClr val="tx2"/>
            </a:solidFill>
            <a:ea typeface="ヒラギノ角ゴ Pro W3" panose="020B0300000000000000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Nouvelle pré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é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é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é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é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é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é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é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é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é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é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é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EEF6307B67264E8C171B4715F369EA" ma:contentTypeVersion="12" ma:contentTypeDescription="Create a new document." ma:contentTypeScope="" ma:versionID="2b40045fb8d89b348f6a2bf9622bd4ca">
  <xsd:schema xmlns:xsd="http://www.w3.org/2001/XMLSchema" xmlns:xs="http://www.w3.org/2001/XMLSchema" xmlns:p="http://schemas.microsoft.com/office/2006/metadata/properties" xmlns:ns3="52004f63-f070-4f41-b1e2-ce4fca413533" xmlns:ns4="0ee35f27-655c-47c2-90f1-692ebe9f4ad8" targetNamespace="http://schemas.microsoft.com/office/2006/metadata/properties" ma:root="true" ma:fieldsID="95c1ffec81674acb2667323be209df98" ns3:_="" ns4:_="">
    <xsd:import namespace="52004f63-f070-4f41-b1e2-ce4fca413533"/>
    <xsd:import namespace="0ee35f27-655c-47c2-90f1-692ebe9f4a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04f63-f070-4f41-b1e2-ce4fca4135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35f27-655c-47c2-90f1-692ebe9f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FE45B1-740F-4FE5-83CC-DB42B22A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E41CAC-E7A2-436B-B263-5C0600B1D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004f63-f070-4f41-b1e2-ce4fca413533"/>
    <ds:schemaRef ds:uri="0ee35f27-655c-47c2-90f1-692ebe9f4a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1F9D15-5DEF-4422-94C4-2C309AE9DE74}">
  <ds:schemaRefs>
    <ds:schemaRef ds:uri="http://schemas.microsoft.com/office/2006/documentManagement/types"/>
    <ds:schemaRef ds:uri="http://schemas.microsoft.com/office/infopath/2007/PartnerControls"/>
    <ds:schemaRef ds:uri="52004f63-f070-4f41-b1e2-ce4fca413533"/>
    <ds:schemaRef ds:uri="http://purl.org/dc/elements/1.1/"/>
    <ds:schemaRef ds:uri="http://schemas.microsoft.com/office/2006/metadata/properties"/>
    <ds:schemaRef ds:uri="0ee35f27-655c-47c2-90f1-692ebe9f4ad8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Modele_physique_xxi TOME_A.pot</Template>
  <TotalTime>1069</TotalTime>
  <Words>623</Words>
  <Application>Microsoft Office PowerPoint</Application>
  <PresentationFormat>Affichage à l'écran (4:3)</PresentationFormat>
  <Paragraphs>92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Arial</vt:lpstr>
      <vt:lpstr>Modele_physique_xxi TOME_A</vt:lpstr>
      <vt:lpstr>Présentation PowerPoint</vt:lpstr>
      <vt:lpstr> Chapitre 11</vt:lpstr>
      <vt:lpstr>Plan de chapitre</vt:lpstr>
      <vt:lpstr>11.1 L’importance de la rémuneration indirecte</vt:lpstr>
      <vt:lpstr>11.2 Les régimes publics d’avantages sociaux et de sécurité du revenu</vt:lpstr>
      <vt:lpstr>11.3 Les régimes privés d’avantages sociaux</vt:lpstr>
      <vt:lpstr>11.4 Les absences rémunérées</vt:lpstr>
      <vt:lpstr>11.5 Les services et les privilèges offerts aux employés</vt:lpstr>
      <vt:lpstr>11.6 La gestion de la rémunération indirecte</vt:lpstr>
      <vt:lpstr>11.7 L’évaluation de la rémunération indirecte</vt:lpstr>
    </vt:vector>
  </TitlesOfParts>
  <Company>•••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Martin Tremblay</dc:creator>
  <cp:lastModifiedBy>Hennequart, Pauline</cp:lastModifiedBy>
  <cp:revision>104</cp:revision>
  <cp:lastPrinted>2012-11-19T20:15:19Z</cp:lastPrinted>
  <dcterms:created xsi:type="dcterms:W3CDTF">2010-06-17T13:05:13Z</dcterms:created>
  <dcterms:modified xsi:type="dcterms:W3CDTF">2023-06-13T14:42:14Z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0x01010060EEF6307B67264E8C171B4715F369EA</vt:lpwstr>
  </property>
</Properties>
</file>