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3" r:id="rId4"/>
  </p:sldMasterIdLst>
  <p:notesMasterIdLst>
    <p:notesMasterId r:id="rId44"/>
  </p:notesMasterIdLst>
  <p:handoutMasterIdLst>
    <p:handoutMasterId r:id="rId45"/>
  </p:handoutMasterIdLst>
  <p:sldIdLst>
    <p:sldId id="256" r:id="rId5"/>
    <p:sldId id="257" r:id="rId6"/>
    <p:sldId id="260" r:id="rId7"/>
    <p:sldId id="412" r:id="rId8"/>
    <p:sldId id="439" r:id="rId9"/>
    <p:sldId id="438" r:id="rId10"/>
    <p:sldId id="441" r:id="rId11"/>
    <p:sldId id="440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452" r:id="rId23"/>
    <p:sldId id="453" r:id="rId24"/>
    <p:sldId id="454" r:id="rId25"/>
    <p:sldId id="455" r:id="rId26"/>
    <p:sldId id="457" r:id="rId27"/>
    <p:sldId id="458" r:id="rId28"/>
    <p:sldId id="459" r:id="rId29"/>
    <p:sldId id="460" r:id="rId30"/>
    <p:sldId id="461" r:id="rId31"/>
    <p:sldId id="462" r:id="rId32"/>
    <p:sldId id="463" r:id="rId33"/>
    <p:sldId id="464" r:id="rId34"/>
    <p:sldId id="465" r:id="rId35"/>
    <p:sldId id="466" r:id="rId36"/>
    <p:sldId id="468" r:id="rId37"/>
    <p:sldId id="467" r:id="rId38"/>
    <p:sldId id="469" r:id="rId39"/>
    <p:sldId id="470" r:id="rId40"/>
    <p:sldId id="471" r:id="rId41"/>
    <p:sldId id="472" r:id="rId42"/>
    <p:sldId id="474" r:id="rId43"/>
  </p:sldIdLst>
  <p:sldSz cx="9144000" cy="6858000" type="screen4x3"/>
  <p:notesSz cx="6858000" cy="9144000"/>
  <p:defaultTextStyle>
    <a:defPPr>
      <a:defRPr lang="fr-CA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0">
          <p15:clr>
            <a:srgbClr val="A4A3A4"/>
          </p15:clr>
        </p15:guide>
        <p15:guide id="2" pos="2880">
          <p15:clr>
            <a:srgbClr val="A4A3A4"/>
          </p15:clr>
        </p15:guide>
        <p15:guide id="3" pos="431">
          <p15:clr>
            <a:srgbClr val="A4A3A4"/>
          </p15:clr>
        </p15:guide>
        <p15:guide id="4" pos="53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0" clrIdx="0"/>
  <p:cmAuthor id="2" name="Hugues-O. Blouin" initials="HOB" lastIdx="54" clrIdx="1"/>
  <p:cmAuthor id="3" name="marion.cote@umontreal.ca" initials="ma" lastIdx="4" clrIdx="2">
    <p:extLst>
      <p:ext uri="{19B8F6BF-5375-455C-9EA6-DF929625EA0E}">
        <p15:presenceInfo xmlns:p15="http://schemas.microsoft.com/office/powerpoint/2012/main" userId="S::urn:spo:guest#marion.cote@umontreal.ca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DA3688-0305-499B-899C-2C88F57CFA5F}" v="70" dt="2020-12-14T17:16:40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69"/>
    <p:restoredTop sz="94714"/>
  </p:normalViewPr>
  <p:slideViewPr>
    <p:cSldViewPr>
      <p:cViewPr varScale="1">
        <p:scale>
          <a:sx n="100" d="100"/>
          <a:sy n="100" d="100"/>
        </p:scale>
        <p:origin x="1632" y="90"/>
      </p:cViewPr>
      <p:guideLst>
        <p:guide orient="horz" pos="1480"/>
        <p:guide pos="2880"/>
        <p:guide pos="431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A7B0E92-19FB-493D-99CC-3B36937358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2DCF359-DF7B-4333-AD77-2CE8049E87A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BDAC13A7-27BD-4129-ABBC-747C8B1FDB3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r>
              <a:rPr lang="fr-CA" altLang="fr-FR"/>
              <a:t>©ERPI, tous droits réservés.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77B68E14-41CB-4CB9-9250-114664F6506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96AF7A-E1D9-4E48-A93F-5718943D06F6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B9099F7-3ABB-43D3-8193-DA74411D21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3B9094B-71EC-4CF1-9518-5D41BBAF7C5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3316" name="Placeholder 4">
            <a:extLst>
              <a:ext uri="{FF2B5EF4-FFF2-40B4-BE49-F238E27FC236}">
                <a16:creationId xmlns:a16="http://schemas.microsoft.com/office/drawing/2014/main" id="{55FEDE5A-0D52-4836-97C4-B2C6BB7BA3F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C723014D-76B9-4DF7-AD79-AFA508BB05F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 noProof="0"/>
              <a:t>Cliquez pour modifier les styles du texte du masque</a:t>
            </a:r>
          </a:p>
          <a:p>
            <a:pPr lvl="1"/>
            <a:r>
              <a:rPr lang="fr-CA" altLang="fr-FR" noProof="0"/>
              <a:t>Deuxième niveau</a:t>
            </a:r>
          </a:p>
          <a:p>
            <a:pPr lvl="2"/>
            <a:r>
              <a:rPr lang="fr-CA" altLang="fr-FR" noProof="0"/>
              <a:t>Troisième niveau</a:t>
            </a:r>
          </a:p>
          <a:p>
            <a:pPr lvl="3"/>
            <a:r>
              <a:rPr lang="fr-CA" altLang="fr-FR" noProof="0"/>
              <a:t>Quatrième niveau</a:t>
            </a:r>
          </a:p>
          <a:p>
            <a:pPr lvl="4"/>
            <a:r>
              <a:rPr lang="fr-CA" altLang="fr-FR" noProof="0"/>
              <a:t>Cinquième niveau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AA99CE6A-92A2-43EC-A915-1CDE9A3AE3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r>
              <a:rPr lang="fr-CA" altLang="fr-FR"/>
              <a:t>©ERPI, tous droits réservés.</a:t>
            </a:r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682286A8-72C1-4839-8584-5BC4400247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3D00DCB-1D9B-4402-965E-388B5E35FA98}" type="slidenum">
              <a:rPr lang="fr-CA" altLang="fr-FR"/>
              <a:pPr/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" charset="0"/>
        <a:ea typeface="ヒラギノ角ゴ Pro W3" pitchFamily="-12" charset="-128"/>
        <a:cs typeface="ヒラギノ角ゴ Pro W3" pitchFamily="-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" charset="0"/>
        <a:ea typeface="ヒラギノ角ゴ Pro W3" pitchFamily="-12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" charset="0"/>
        <a:ea typeface="ヒラギノ角ゴ Pro W3" pitchFamily="-12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" charset="0"/>
        <a:ea typeface="ヒラギノ角ゴ Pro W3" pitchFamily="-12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" charset="0"/>
        <a:ea typeface="ヒラギノ角ゴ Pro W3" pitchFamily="-12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Placeholder 1026">
            <a:extLst>
              <a:ext uri="{FF2B5EF4-FFF2-40B4-BE49-F238E27FC236}">
                <a16:creationId xmlns:a16="http://schemas.microsoft.com/office/drawing/2014/main" id="{B5AF5650-A3B5-4C7C-B509-1337E4A3A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Placeholder 1027">
            <a:extLst>
              <a:ext uri="{FF2B5EF4-FFF2-40B4-BE49-F238E27FC236}">
                <a16:creationId xmlns:a16="http://schemas.microsoft.com/office/drawing/2014/main" id="{75BA1D02-F431-4796-82E7-A97E0600E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Placeholder 1026">
            <a:extLst>
              <a:ext uri="{FF2B5EF4-FFF2-40B4-BE49-F238E27FC236}">
                <a16:creationId xmlns:a16="http://schemas.microsoft.com/office/drawing/2014/main" id="{BB9B4F1A-C108-4D1B-9ABD-16F88A1E03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8" name="Rectangle 1027">
            <a:extLst>
              <a:ext uri="{FF2B5EF4-FFF2-40B4-BE49-F238E27FC236}">
                <a16:creationId xmlns:a16="http://schemas.microsoft.com/office/drawing/2014/main" id="{A02303CA-E589-4144-BADF-A639C083D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ceholder 1026">
            <a:extLst>
              <a:ext uri="{FF2B5EF4-FFF2-40B4-BE49-F238E27FC236}">
                <a16:creationId xmlns:a16="http://schemas.microsoft.com/office/drawing/2014/main" id="{274292DA-4631-40E6-9AF4-956A72D8E2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6" name="Rectangle 1027">
            <a:extLst>
              <a:ext uri="{FF2B5EF4-FFF2-40B4-BE49-F238E27FC236}">
                <a16:creationId xmlns:a16="http://schemas.microsoft.com/office/drawing/2014/main" id="{273BD742-3126-456B-8BDD-7F7434008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Placeholder 1026">
            <a:extLst>
              <a:ext uri="{FF2B5EF4-FFF2-40B4-BE49-F238E27FC236}">
                <a16:creationId xmlns:a16="http://schemas.microsoft.com/office/drawing/2014/main" id="{28324363-4682-422E-B0C7-43FB4EF868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4" name="Rectangle 1027">
            <a:extLst>
              <a:ext uri="{FF2B5EF4-FFF2-40B4-BE49-F238E27FC236}">
                <a16:creationId xmlns:a16="http://schemas.microsoft.com/office/drawing/2014/main" id="{A3F856F6-908A-4319-BE1E-363F7A268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Placeholder 1026">
            <a:extLst>
              <a:ext uri="{FF2B5EF4-FFF2-40B4-BE49-F238E27FC236}">
                <a16:creationId xmlns:a16="http://schemas.microsoft.com/office/drawing/2014/main" id="{DD9E1D76-BC28-4B5D-8C77-308F0C467E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1027">
            <a:extLst>
              <a:ext uri="{FF2B5EF4-FFF2-40B4-BE49-F238E27FC236}">
                <a16:creationId xmlns:a16="http://schemas.microsoft.com/office/drawing/2014/main" id="{4C544856-BF37-4030-9F56-866190FB12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Placeholder 1026">
            <a:extLst>
              <a:ext uri="{FF2B5EF4-FFF2-40B4-BE49-F238E27FC236}">
                <a16:creationId xmlns:a16="http://schemas.microsoft.com/office/drawing/2014/main" id="{E719E2E7-0E60-4934-A562-3AAD91CA5F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1027">
            <a:extLst>
              <a:ext uri="{FF2B5EF4-FFF2-40B4-BE49-F238E27FC236}">
                <a16:creationId xmlns:a16="http://schemas.microsoft.com/office/drawing/2014/main" id="{2E51D125-5535-448F-A213-D4847F261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Placeholder 1026">
            <a:extLst>
              <a:ext uri="{FF2B5EF4-FFF2-40B4-BE49-F238E27FC236}">
                <a16:creationId xmlns:a16="http://schemas.microsoft.com/office/drawing/2014/main" id="{34AF42E3-04C6-4AE1-A25A-3790DFE3C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1027">
            <a:extLst>
              <a:ext uri="{FF2B5EF4-FFF2-40B4-BE49-F238E27FC236}">
                <a16:creationId xmlns:a16="http://schemas.microsoft.com/office/drawing/2014/main" id="{D97F855C-B78C-45F6-BA30-E31F22108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ceholder 1026">
            <a:extLst>
              <a:ext uri="{FF2B5EF4-FFF2-40B4-BE49-F238E27FC236}">
                <a16:creationId xmlns:a16="http://schemas.microsoft.com/office/drawing/2014/main" id="{5E8C29E4-CE90-4759-983C-A60B71822F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6" name="Rectangle 1027">
            <a:extLst>
              <a:ext uri="{FF2B5EF4-FFF2-40B4-BE49-F238E27FC236}">
                <a16:creationId xmlns:a16="http://schemas.microsoft.com/office/drawing/2014/main" id="{04DE198B-CCE6-4733-B783-D9D86A02C9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Placeholder 1026">
            <a:extLst>
              <a:ext uri="{FF2B5EF4-FFF2-40B4-BE49-F238E27FC236}">
                <a16:creationId xmlns:a16="http://schemas.microsoft.com/office/drawing/2014/main" id="{10A7A77A-BF4B-482A-962C-DC6FCF945C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1027">
            <a:extLst>
              <a:ext uri="{FF2B5EF4-FFF2-40B4-BE49-F238E27FC236}">
                <a16:creationId xmlns:a16="http://schemas.microsoft.com/office/drawing/2014/main" id="{779557F9-C9DA-490F-817D-0D4615EB9C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Placeholder 1026">
            <a:extLst>
              <a:ext uri="{FF2B5EF4-FFF2-40B4-BE49-F238E27FC236}">
                <a16:creationId xmlns:a16="http://schemas.microsoft.com/office/drawing/2014/main" id="{2071F0BA-4B1B-4C6E-AD10-03647A2F2F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1027">
            <a:extLst>
              <a:ext uri="{FF2B5EF4-FFF2-40B4-BE49-F238E27FC236}">
                <a16:creationId xmlns:a16="http://schemas.microsoft.com/office/drawing/2014/main" id="{4A0CB230-221E-4F39-BA01-467ADAE9C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Placeholder 1026">
            <a:extLst>
              <a:ext uri="{FF2B5EF4-FFF2-40B4-BE49-F238E27FC236}">
                <a16:creationId xmlns:a16="http://schemas.microsoft.com/office/drawing/2014/main" id="{BBC409B9-EAF7-49BB-9314-F3129F39EB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0" name="Rectangle 1027">
            <a:extLst>
              <a:ext uri="{FF2B5EF4-FFF2-40B4-BE49-F238E27FC236}">
                <a16:creationId xmlns:a16="http://schemas.microsoft.com/office/drawing/2014/main" id="{14A09EB5-CCA8-44C8-B53A-5ABC6743C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1026">
            <a:extLst>
              <a:ext uri="{FF2B5EF4-FFF2-40B4-BE49-F238E27FC236}">
                <a16:creationId xmlns:a16="http://schemas.microsoft.com/office/drawing/2014/main" id="{242DF795-C5DE-402C-B147-4329A82FAF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1027">
            <a:extLst>
              <a:ext uri="{FF2B5EF4-FFF2-40B4-BE49-F238E27FC236}">
                <a16:creationId xmlns:a16="http://schemas.microsoft.com/office/drawing/2014/main" id="{C090ADCA-E1B1-4EC9-B2BD-02C00A1FA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une autre page de partie ou de chapitre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Placeholder 1026">
            <a:extLst>
              <a:ext uri="{FF2B5EF4-FFF2-40B4-BE49-F238E27FC236}">
                <a16:creationId xmlns:a16="http://schemas.microsoft.com/office/drawing/2014/main" id="{644BF093-A699-4246-BC2D-5F2116C0A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8" name="Rectangle 1027">
            <a:extLst>
              <a:ext uri="{FF2B5EF4-FFF2-40B4-BE49-F238E27FC236}">
                <a16:creationId xmlns:a16="http://schemas.microsoft.com/office/drawing/2014/main" id="{B44B4D89-C78F-47CD-9D68-26B0C2FEE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Placeholder 1026">
            <a:extLst>
              <a:ext uri="{FF2B5EF4-FFF2-40B4-BE49-F238E27FC236}">
                <a16:creationId xmlns:a16="http://schemas.microsoft.com/office/drawing/2014/main" id="{1B26558D-AAEC-4EAD-A7A7-04E976AA80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6" name="Rectangle 1027">
            <a:extLst>
              <a:ext uri="{FF2B5EF4-FFF2-40B4-BE49-F238E27FC236}">
                <a16:creationId xmlns:a16="http://schemas.microsoft.com/office/drawing/2014/main" id="{50635B3B-B9BF-4E5B-870C-8B1D47B3AD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Placeholder 1026">
            <a:extLst>
              <a:ext uri="{FF2B5EF4-FFF2-40B4-BE49-F238E27FC236}">
                <a16:creationId xmlns:a16="http://schemas.microsoft.com/office/drawing/2014/main" id="{9159EAFD-75E0-4147-AFE2-5655EB972D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4" name="Rectangle 1027">
            <a:extLst>
              <a:ext uri="{FF2B5EF4-FFF2-40B4-BE49-F238E27FC236}">
                <a16:creationId xmlns:a16="http://schemas.microsoft.com/office/drawing/2014/main" id="{C0C916F4-CFEF-4B1D-B34B-57B7A95C73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Placeholder 1026">
            <a:extLst>
              <a:ext uri="{FF2B5EF4-FFF2-40B4-BE49-F238E27FC236}">
                <a16:creationId xmlns:a16="http://schemas.microsoft.com/office/drawing/2014/main" id="{7C73163C-32AF-45C9-A89A-EAE98F387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0" name="Rectangle 1027">
            <a:extLst>
              <a:ext uri="{FF2B5EF4-FFF2-40B4-BE49-F238E27FC236}">
                <a16:creationId xmlns:a16="http://schemas.microsoft.com/office/drawing/2014/main" id="{CDA3F413-F1E5-4875-A792-06513B2AB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Placeholder 1026">
            <a:extLst>
              <a:ext uri="{FF2B5EF4-FFF2-40B4-BE49-F238E27FC236}">
                <a16:creationId xmlns:a16="http://schemas.microsoft.com/office/drawing/2014/main" id="{655BDFF2-87C5-4ADD-BFC4-E361DD43B1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1027">
            <a:extLst>
              <a:ext uri="{FF2B5EF4-FFF2-40B4-BE49-F238E27FC236}">
                <a16:creationId xmlns:a16="http://schemas.microsoft.com/office/drawing/2014/main" id="{8B2FDF04-044D-47A1-A899-81101391E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Placeholder 1026">
            <a:extLst>
              <a:ext uri="{FF2B5EF4-FFF2-40B4-BE49-F238E27FC236}">
                <a16:creationId xmlns:a16="http://schemas.microsoft.com/office/drawing/2014/main" id="{A70ECFAC-B296-4735-A737-5C9CFE025A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1027">
            <a:extLst>
              <a:ext uri="{FF2B5EF4-FFF2-40B4-BE49-F238E27FC236}">
                <a16:creationId xmlns:a16="http://schemas.microsoft.com/office/drawing/2014/main" id="{06A71034-C53B-4899-9CDA-9F6355C98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Placeholder 1026">
            <a:extLst>
              <a:ext uri="{FF2B5EF4-FFF2-40B4-BE49-F238E27FC236}">
                <a16:creationId xmlns:a16="http://schemas.microsoft.com/office/drawing/2014/main" id="{A5A7B1C5-5993-45A9-A273-3743DE0C86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4" name="Rectangle 1027">
            <a:extLst>
              <a:ext uri="{FF2B5EF4-FFF2-40B4-BE49-F238E27FC236}">
                <a16:creationId xmlns:a16="http://schemas.microsoft.com/office/drawing/2014/main" id="{9A1CE066-5F77-4816-9EC9-CD91684E1E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Placeholder 1026">
            <a:extLst>
              <a:ext uri="{FF2B5EF4-FFF2-40B4-BE49-F238E27FC236}">
                <a16:creationId xmlns:a16="http://schemas.microsoft.com/office/drawing/2014/main" id="{DEDE609B-7177-4546-B6E1-337D83A158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2" name="Rectangle 1027">
            <a:extLst>
              <a:ext uri="{FF2B5EF4-FFF2-40B4-BE49-F238E27FC236}">
                <a16:creationId xmlns:a16="http://schemas.microsoft.com/office/drawing/2014/main" id="{B4435738-A4A5-4F37-843C-7EE6A27D39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Placeholder 1026">
            <a:extLst>
              <a:ext uri="{FF2B5EF4-FFF2-40B4-BE49-F238E27FC236}">
                <a16:creationId xmlns:a16="http://schemas.microsoft.com/office/drawing/2014/main" id="{99548A5F-2898-409A-AA8F-D1B4B8F6A5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1027">
            <a:extLst>
              <a:ext uri="{FF2B5EF4-FFF2-40B4-BE49-F238E27FC236}">
                <a16:creationId xmlns:a16="http://schemas.microsoft.com/office/drawing/2014/main" id="{9E536598-7E7F-4BB6-B809-58AB93C26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Placeholder 1026">
            <a:extLst>
              <a:ext uri="{FF2B5EF4-FFF2-40B4-BE49-F238E27FC236}">
                <a16:creationId xmlns:a16="http://schemas.microsoft.com/office/drawing/2014/main" id="{B9776981-9D8C-45BD-9C78-C76FC34D8C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8" name="Rectangle 1027">
            <a:extLst>
              <a:ext uri="{FF2B5EF4-FFF2-40B4-BE49-F238E27FC236}">
                <a16:creationId xmlns:a16="http://schemas.microsoft.com/office/drawing/2014/main" id="{3AC5713A-01A4-44F0-ABC4-BC49C0E2B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ceholder 1026">
            <a:extLst>
              <a:ext uri="{FF2B5EF4-FFF2-40B4-BE49-F238E27FC236}">
                <a16:creationId xmlns:a16="http://schemas.microsoft.com/office/drawing/2014/main" id="{8F91A8CB-67C1-4A82-928D-8D2C51F00A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2" name="Rectangle 1027">
            <a:extLst>
              <a:ext uri="{FF2B5EF4-FFF2-40B4-BE49-F238E27FC236}">
                <a16:creationId xmlns:a16="http://schemas.microsoft.com/office/drawing/2014/main" id="{F0A568A2-D55A-4EB3-99C6-47A2C94D08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Placeholder 1026">
            <a:extLst>
              <a:ext uri="{FF2B5EF4-FFF2-40B4-BE49-F238E27FC236}">
                <a16:creationId xmlns:a16="http://schemas.microsoft.com/office/drawing/2014/main" id="{12EA0046-2284-4420-86F7-6881E119E0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6" name="Rectangle 1027">
            <a:extLst>
              <a:ext uri="{FF2B5EF4-FFF2-40B4-BE49-F238E27FC236}">
                <a16:creationId xmlns:a16="http://schemas.microsoft.com/office/drawing/2014/main" id="{98D13F4C-9F21-451B-8A57-54F8A3CAF8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Placeholder 1026">
            <a:extLst>
              <a:ext uri="{FF2B5EF4-FFF2-40B4-BE49-F238E27FC236}">
                <a16:creationId xmlns:a16="http://schemas.microsoft.com/office/drawing/2014/main" id="{B6EDC37D-D622-444B-B1D4-C91618531B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4" name="Rectangle 1027">
            <a:extLst>
              <a:ext uri="{FF2B5EF4-FFF2-40B4-BE49-F238E27FC236}">
                <a16:creationId xmlns:a16="http://schemas.microsoft.com/office/drawing/2014/main" id="{1A5CD2B1-3AAD-48F2-AE8D-35A330218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Placeholder 1026">
            <a:extLst>
              <a:ext uri="{FF2B5EF4-FFF2-40B4-BE49-F238E27FC236}">
                <a16:creationId xmlns:a16="http://schemas.microsoft.com/office/drawing/2014/main" id="{CDCF17D2-AFD6-4E4B-BEC3-7DBE67AF6E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2" name="Rectangle 1027">
            <a:extLst>
              <a:ext uri="{FF2B5EF4-FFF2-40B4-BE49-F238E27FC236}">
                <a16:creationId xmlns:a16="http://schemas.microsoft.com/office/drawing/2014/main" id="{10B16B51-3EEB-40A9-BF4D-5EB1F6CEF4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Placeholder 1026">
            <a:extLst>
              <a:ext uri="{FF2B5EF4-FFF2-40B4-BE49-F238E27FC236}">
                <a16:creationId xmlns:a16="http://schemas.microsoft.com/office/drawing/2014/main" id="{7BA10810-13DF-4715-A185-C8692E19ED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0" name="Rectangle 1027">
            <a:extLst>
              <a:ext uri="{FF2B5EF4-FFF2-40B4-BE49-F238E27FC236}">
                <a16:creationId xmlns:a16="http://schemas.microsoft.com/office/drawing/2014/main" id="{73AEBB38-540F-42B7-BDFC-0B2FA6C25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Placeholder 1026">
            <a:extLst>
              <a:ext uri="{FF2B5EF4-FFF2-40B4-BE49-F238E27FC236}">
                <a16:creationId xmlns:a16="http://schemas.microsoft.com/office/drawing/2014/main" id="{4630F56E-1467-4B97-8632-BA3228C56C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8" name="Rectangle 1027">
            <a:extLst>
              <a:ext uri="{FF2B5EF4-FFF2-40B4-BE49-F238E27FC236}">
                <a16:creationId xmlns:a16="http://schemas.microsoft.com/office/drawing/2014/main" id="{2DD59F77-639B-4DFB-B095-C06D5BBF30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Placeholder 1026">
            <a:extLst>
              <a:ext uri="{FF2B5EF4-FFF2-40B4-BE49-F238E27FC236}">
                <a16:creationId xmlns:a16="http://schemas.microsoft.com/office/drawing/2014/main" id="{E2597BD1-255A-4DB8-912B-EAB55CBB5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6" name="Rectangle 1027">
            <a:extLst>
              <a:ext uri="{FF2B5EF4-FFF2-40B4-BE49-F238E27FC236}">
                <a16:creationId xmlns:a16="http://schemas.microsoft.com/office/drawing/2014/main" id="{F16ABEE5-5538-416E-8668-37FFBE79A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Placeholder 1026">
            <a:extLst>
              <a:ext uri="{FF2B5EF4-FFF2-40B4-BE49-F238E27FC236}">
                <a16:creationId xmlns:a16="http://schemas.microsoft.com/office/drawing/2014/main" id="{F5C6FCAF-963C-4080-93D1-0E97EF490C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4" name="Rectangle 1027">
            <a:extLst>
              <a:ext uri="{FF2B5EF4-FFF2-40B4-BE49-F238E27FC236}">
                <a16:creationId xmlns:a16="http://schemas.microsoft.com/office/drawing/2014/main" id="{E7EC5DDA-0FC9-4E86-A50A-E038689D36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Placeholder 1026">
            <a:extLst>
              <a:ext uri="{FF2B5EF4-FFF2-40B4-BE49-F238E27FC236}">
                <a16:creationId xmlns:a16="http://schemas.microsoft.com/office/drawing/2014/main" id="{272AFD69-478B-4A8E-A293-6FD303422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2" name="Rectangle 1027">
            <a:extLst>
              <a:ext uri="{FF2B5EF4-FFF2-40B4-BE49-F238E27FC236}">
                <a16:creationId xmlns:a16="http://schemas.microsoft.com/office/drawing/2014/main" id="{BD3DABEB-86FB-4A59-ACA2-8214A243E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Placeholder 1026">
            <a:extLst>
              <a:ext uri="{FF2B5EF4-FFF2-40B4-BE49-F238E27FC236}">
                <a16:creationId xmlns:a16="http://schemas.microsoft.com/office/drawing/2014/main" id="{3C648C73-9599-431D-A05B-2C0E98CC95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0" name="Rectangle 1027">
            <a:extLst>
              <a:ext uri="{FF2B5EF4-FFF2-40B4-BE49-F238E27FC236}">
                <a16:creationId xmlns:a16="http://schemas.microsoft.com/office/drawing/2014/main" id="{E164E67E-A2DE-4289-AD6D-C31185283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Placeholder 1026">
            <a:extLst>
              <a:ext uri="{FF2B5EF4-FFF2-40B4-BE49-F238E27FC236}">
                <a16:creationId xmlns:a16="http://schemas.microsoft.com/office/drawing/2014/main" id="{585DBAA0-43EE-4AA2-A1ED-0FD0F82CA7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8" name="Rectangle 1027">
            <a:extLst>
              <a:ext uri="{FF2B5EF4-FFF2-40B4-BE49-F238E27FC236}">
                <a16:creationId xmlns:a16="http://schemas.microsoft.com/office/drawing/2014/main" id="{CAE3517E-EEC3-4E05-9795-C5F5BBA174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ceholder 1026">
            <a:extLst>
              <a:ext uri="{FF2B5EF4-FFF2-40B4-BE49-F238E27FC236}">
                <a16:creationId xmlns:a16="http://schemas.microsoft.com/office/drawing/2014/main" id="{B51E82E7-19ED-4CB2-AA56-894CE2D1F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0" name="Rectangle 1027">
            <a:extLst>
              <a:ext uri="{FF2B5EF4-FFF2-40B4-BE49-F238E27FC236}">
                <a16:creationId xmlns:a16="http://schemas.microsoft.com/office/drawing/2014/main" id="{D3E90BE8-67FB-49B5-A5EE-02E694F00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ceholder 1026">
            <a:extLst>
              <a:ext uri="{FF2B5EF4-FFF2-40B4-BE49-F238E27FC236}">
                <a16:creationId xmlns:a16="http://schemas.microsoft.com/office/drawing/2014/main" id="{2E8EB7E3-5BA1-49DD-AD1A-44E03EA481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8" name="Rectangle 1027">
            <a:extLst>
              <a:ext uri="{FF2B5EF4-FFF2-40B4-BE49-F238E27FC236}">
                <a16:creationId xmlns:a16="http://schemas.microsoft.com/office/drawing/2014/main" id="{F8616BBD-1A90-41D5-AF30-4EB1DF693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Placeholder 1026">
            <a:extLst>
              <a:ext uri="{FF2B5EF4-FFF2-40B4-BE49-F238E27FC236}">
                <a16:creationId xmlns:a16="http://schemas.microsoft.com/office/drawing/2014/main" id="{FEC6C90D-3690-4495-A149-8BA4AB932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6" name="Rectangle 1027">
            <a:extLst>
              <a:ext uri="{FF2B5EF4-FFF2-40B4-BE49-F238E27FC236}">
                <a16:creationId xmlns:a16="http://schemas.microsoft.com/office/drawing/2014/main" id="{7FDC6029-EBC2-4446-976A-1F5328B73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Placeholder 1026">
            <a:extLst>
              <a:ext uri="{FF2B5EF4-FFF2-40B4-BE49-F238E27FC236}">
                <a16:creationId xmlns:a16="http://schemas.microsoft.com/office/drawing/2014/main" id="{3CF5E6EB-422D-40ED-94BF-6F622149CA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1027">
            <a:extLst>
              <a:ext uri="{FF2B5EF4-FFF2-40B4-BE49-F238E27FC236}">
                <a16:creationId xmlns:a16="http://schemas.microsoft.com/office/drawing/2014/main" id="{A25CE2A2-8A7E-49B2-800B-22350E6A75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Placeholder 1026">
            <a:extLst>
              <a:ext uri="{FF2B5EF4-FFF2-40B4-BE49-F238E27FC236}">
                <a16:creationId xmlns:a16="http://schemas.microsoft.com/office/drawing/2014/main" id="{3BCFC1C2-7E45-4702-B2A9-D334B1E5FB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2" name="Rectangle 1027">
            <a:extLst>
              <a:ext uri="{FF2B5EF4-FFF2-40B4-BE49-F238E27FC236}">
                <a16:creationId xmlns:a16="http://schemas.microsoft.com/office/drawing/2014/main" id="{934D7C45-591D-4D1C-BCAD-FB5D4E4A1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laceholder 1026">
            <a:extLst>
              <a:ext uri="{FF2B5EF4-FFF2-40B4-BE49-F238E27FC236}">
                <a16:creationId xmlns:a16="http://schemas.microsoft.com/office/drawing/2014/main" id="{FD5A6C76-A5C9-42F9-8579-49CD159796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1027">
            <a:extLst>
              <a:ext uri="{FF2B5EF4-FFF2-40B4-BE49-F238E27FC236}">
                <a16:creationId xmlns:a16="http://schemas.microsoft.com/office/drawing/2014/main" id="{06032B58-E1B7-4263-801D-42E956F70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CA" altLang="fr-FR">
                <a:latin typeface="Arial" panose="020B0604020202020204" pitchFamily="34" charset="0"/>
                <a:ea typeface="ヒラギノ角ゴ Pro W3" charset="-128"/>
              </a:rPr>
              <a:t>Dupliquez la diapositive pour ajouter d</a:t>
            </a:r>
            <a:r>
              <a:rPr lang="ja-JP" altLang="fr-CA">
                <a:latin typeface="Arial" panose="020B0604020202020204" pitchFamily="34" charset="0"/>
                <a:ea typeface="ヒラギノ角ゴ Pro W3" charset="-128"/>
              </a:rPr>
              <a:t>’</a:t>
            </a:r>
            <a:r>
              <a:rPr lang="fr-CA" altLang="ja-JP">
                <a:latin typeface="Arial" panose="020B0604020202020204" pitchFamily="34" charset="0"/>
                <a:ea typeface="ヒラギノ角ゴ Pro W3" charset="-128"/>
              </a:rPr>
              <a:t>autres figures</a:t>
            </a:r>
            <a:endParaRPr lang="fr-CA" altLang="fr-FR">
              <a:latin typeface="Arial" panose="020B0604020202020204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Cliquez et modifiez le titre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B834D7-2EA5-4CF9-89F3-BF3A68E703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E8DA1-DC86-46B2-A1DF-DE923B69EC55}" type="datetime1">
              <a:rPr lang="fr-CA" altLang="fr-FR"/>
              <a:pPr>
                <a:defRPr/>
              </a:pPr>
              <a:t>13/06/23</a:t>
            </a:fld>
            <a:endParaRPr lang="de-DE" altLang="fr-FR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94C0B7-F87A-4AD8-AF50-5800926D6D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48CFDD-F6F2-48A1-B3FA-F96824019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9792C-782F-4CAD-A9F4-989A532E4C2B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270696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7E38A1-AD0D-484B-9DB5-9D2849FCC7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2C14F-0349-438B-804B-E799F7D0B6A6}" type="datetime1">
              <a:rPr lang="fr-CA" altLang="fr-FR"/>
              <a:pPr>
                <a:defRPr/>
              </a:pPr>
              <a:t>13/06/23</a:t>
            </a:fld>
            <a:endParaRPr lang="fr-CA" altLang="fr-FR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F4D9DA-94FA-4588-8BF6-3F5EF9E844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BDC8B6-B5DA-4DC8-B72F-01588EEF2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2A43F-B34E-44C7-9B77-566038AC761E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885015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40E3D9-531E-4798-8FD1-336EA7F1E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2EC9F-E211-41CF-A6CB-8EE3B8D7B14E}" type="datetime1">
              <a:rPr lang="fr-CA" altLang="fr-FR"/>
              <a:pPr>
                <a:defRPr/>
              </a:pPr>
              <a:t>13/06/23</a:t>
            </a:fld>
            <a:endParaRPr lang="fr-CA" altLang="fr-FR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9F6296-1B40-4F69-BA25-26FC243B69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F91593-F0B9-4C40-AEAC-DF59D36E82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3EBDEE-D8EE-49A0-AB5F-D9C88787AF71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89964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2B85D1-AF1E-4E43-A23A-3F18EB3E4A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EF16F-1FE2-42DD-811C-7B93D4893024}" type="datetime1">
              <a:rPr lang="fr-CA" altLang="fr-FR"/>
              <a:pPr>
                <a:defRPr/>
              </a:pPr>
              <a:t>13/06/23</a:t>
            </a:fld>
            <a:endParaRPr lang="fr-CA" altLang="fr-FR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9AF402-D7A4-4A42-9E04-B5A64CE9FE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AE2DB8-D832-4B85-92F8-C6366348F8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3E3070-B8B9-4C0F-92E3-2D5CF2AC46E1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6007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0B5CF3-4069-494F-80A0-DAC852E7ED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D7B3F-B3E6-4B11-A95E-74D8B65DE3FF}" type="datetime1">
              <a:rPr lang="fr-CA" altLang="fr-FR"/>
              <a:pPr>
                <a:defRPr/>
              </a:pPr>
              <a:t>13/06/23</a:t>
            </a:fld>
            <a:endParaRPr lang="fr-CA" altLang="fr-FR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1B0746-EA4F-4E2B-B807-F7072059A3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738E30-76FD-4FE7-9375-F809DEC6A0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57FA8-F040-4287-A8C5-163EDA1944EF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271839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64448A-EC4E-4EC9-8B4D-4ABA543769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76980-7221-4AC0-B2BC-59E279DFD91D}" type="datetime1">
              <a:rPr lang="fr-CA" altLang="fr-FR"/>
              <a:pPr>
                <a:defRPr/>
              </a:pPr>
              <a:t>13/06/23</a:t>
            </a:fld>
            <a:endParaRPr lang="fr-CA" alt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77EF47-A811-4AD6-8551-1CD48C6DCA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70DB19-CEB3-4846-B141-970393B2D6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1E187-99F7-4480-97DF-DCF5B9C96816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86494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9BBEA62-118A-4047-A8D6-979165AF96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4EF7B-CB3A-401F-9847-A73F33199B1B}" type="datetime1">
              <a:rPr lang="fr-CA" altLang="fr-FR"/>
              <a:pPr>
                <a:defRPr/>
              </a:pPr>
              <a:t>13/06/23</a:t>
            </a:fld>
            <a:endParaRPr lang="fr-CA" altLang="fr-FR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460B5E-570B-415D-AE4E-6531974F37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DD96FC-96C2-4806-89D3-C4CDCD91B2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0FFB6-025A-42DD-9D18-9E107F2968C6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228666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BB4877-0F1C-4EE9-877A-B30825C342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76347-E75D-435A-BF1C-00084D093C7E}" type="datetime1">
              <a:rPr lang="fr-CA" altLang="fr-FR"/>
              <a:pPr>
                <a:defRPr/>
              </a:pPr>
              <a:t>13/06/23</a:t>
            </a:fld>
            <a:endParaRPr lang="fr-CA" altLang="fr-FR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7C8B73-1007-4C90-ACC1-563CC8354D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4C8B730-0FA2-4B8D-9160-FB9414916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2C864-FCB8-4C99-8969-032FAA7C1983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16950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66AD18-598A-4E55-A8D8-31333A0943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FA69-1A7D-470C-9FD1-17BBDFF1EE69}" type="datetime1">
              <a:rPr lang="fr-CA" altLang="fr-FR"/>
              <a:pPr>
                <a:defRPr/>
              </a:pPr>
              <a:t>13/06/23</a:t>
            </a:fld>
            <a:endParaRPr lang="fr-CA" altLang="fr-FR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7DCACDA-D0A7-462C-99E1-39722E473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035453-E968-4BA9-A647-4F49D7D6D6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2B3EA-97AA-4DF7-A7EF-B828F9450AB8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3755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8A7BB1-53B2-427F-AB6B-AD5E0CE1F9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C9264-4200-452A-AB88-F4AFB2950174}" type="datetime1">
              <a:rPr lang="fr-CA" altLang="fr-FR"/>
              <a:pPr>
                <a:defRPr/>
              </a:pPr>
              <a:t>13/06/23</a:t>
            </a:fld>
            <a:endParaRPr lang="fr-CA" alt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3BA831-5816-4CAF-8D07-7E3EFDC145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14874-98EF-4AB2-B4A2-3393E9F9B6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77D67-FF3D-49DB-8AF5-FC8379FAC4C9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71821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FB7A79-D455-4BC2-9667-BF87BD458B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DC0A2-B3FA-46A9-BCBE-AA814AF436C0}" type="datetime1">
              <a:rPr lang="fr-CA" altLang="fr-FR"/>
              <a:pPr>
                <a:defRPr/>
              </a:pPr>
              <a:t>13/06/23</a:t>
            </a:fld>
            <a:endParaRPr lang="fr-CA" alt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8DF3B1-346C-4B1E-81E4-1CD0B0B55D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BEBDB6-6AB2-4B9F-B01D-1CF5037871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86679-FAFC-4759-95B2-5B71DA9621E2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41887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44D9B23-403B-4F1E-91A5-DAC0C44C62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Cliquez et modifiez le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870E49C-5081-4CFF-9C7E-8E6B70181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Cliquez pour modifier les styles du texte du masque</a:t>
            </a:r>
          </a:p>
          <a:p>
            <a:pPr lvl="1"/>
            <a:r>
              <a:rPr lang="fr-CA" altLang="fr-FR"/>
              <a:t>Deuxième niveau</a:t>
            </a:r>
          </a:p>
          <a:p>
            <a:pPr lvl="2"/>
            <a:r>
              <a:rPr lang="fr-CA" altLang="fr-FR"/>
              <a:t>Troisième niveau</a:t>
            </a:r>
          </a:p>
          <a:p>
            <a:pPr lvl="3"/>
            <a:r>
              <a:rPr lang="fr-CA" altLang="fr-FR"/>
              <a:t>Quatrième niveau</a:t>
            </a:r>
          </a:p>
          <a:p>
            <a:pPr lvl="4"/>
            <a:r>
              <a:rPr lang="fr-CA" altLang="fr-FR"/>
              <a:t>Cinquième niveau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25720B2F-3D8B-450E-A6B2-BBA5B2B839B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Osaka" panose="020B0600000000000000" pitchFamily="34" charset="-128"/>
              </a:defRPr>
            </a:lvl1pPr>
          </a:lstStyle>
          <a:p>
            <a:pPr>
              <a:defRPr/>
            </a:pPr>
            <a:fld id="{0610D470-5396-4A6B-87DE-D4F0D2303E56}" type="datetime1">
              <a:rPr lang="fr-CA" altLang="fr-FR"/>
              <a:pPr>
                <a:defRPr/>
              </a:pPr>
              <a:t>13/06/23</a:t>
            </a:fld>
            <a:endParaRPr lang="fr-CA" altLang="fr-FR" dirty="0"/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7171B5FA-50C2-465E-A349-39CE856552D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BB10A12A-B61B-4148-90DC-F4A60E32C0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-128"/>
              </a:defRPr>
            </a:lvl1pPr>
          </a:lstStyle>
          <a:p>
            <a:fld id="{A0D2041D-3169-446A-8C8C-1C1F11900E69}" type="slidenum">
              <a:rPr lang="fr-CA" altLang="fr-FR"/>
              <a:pPr/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2" charset="-128"/>
          <a:cs typeface="Osaka" pitchFamily="-9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2" charset="-128"/>
          <a:cs typeface="Osaka" pitchFamily="-9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2" charset="-128"/>
          <a:cs typeface="Osaka" pitchFamily="-9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2" charset="-128"/>
          <a:cs typeface="Osaka" pitchFamily="-9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2" charset="-128"/>
          <a:cs typeface="Osaka" pitchFamily="-9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2" charset="-128"/>
          <a:cs typeface="Osaka" pitchFamily="-9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2" charset="-128"/>
          <a:cs typeface="Osaka" pitchFamily="-9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-92" charset="-128"/>
          <a:cs typeface="Osaka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/Users/marie-clauderochon/Documents/Scribe%20Atout/ERPI/Gestion%20ress.%20hum./Compagnon%20Web/Fichiers%20a&#768;%20traiter/Images%20chapitres/Ch10_p33.jpg" TargetMode="Externa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6">
            <a:extLst>
              <a:ext uri="{FF2B5EF4-FFF2-40B4-BE49-F238E27FC236}">
                <a16:creationId xmlns:a16="http://schemas.microsoft.com/office/drawing/2014/main" id="{FBFB7B46-06EC-4C72-8516-AF86F0B38433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717CC902-D42A-4CBD-9A13-6313AC2B05FA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10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33795" name="Placeholder 1030">
            <a:extLst>
              <a:ext uri="{FF2B5EF4-FFF2-40B4-BE49-F238E27FC236}">
                <a16:creationId xmlns:a16="http://schemas.microsoft.com/office/drawing/2014/main" id="{6E56DB28-447E-4573-8B22-9DBBDE4829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2400" cy="431800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L’évaluation des emplois : les méthodes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33796" name="Placeholder 2">
            <a:extLst>
              <a:ext uri="{FF2B5EF4-FFF2-40B4-BE49-F238E27FC236}">
                <a16:creationId xmlns:a16="http://schemas.microsoft.com/office/drawing/2014/main" id="{7AA6FC2E-0516-47A7-9956-CB4190F62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33797" name="ZoneTexte 5">
            <a:extLst>
              <a:ext uri="{FF2B5EF4-FFF2-40B4-BE49-F238E27FC236}">
                <a16:creationId xmlns:a16="http://schemas.microsoft.com/office/drawing/2014/main" id="{8B81D006-61FE-4E12-8DD0-37FBB0AAD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2F829E68-F3F7-40B2-9F54-B6EC3D50D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33799" name="Placeholder 2">
            <a:extLst>
              <a:ext uri="{FF2B5EF4-FFF2-40B4-BE49-F238E27FC236}">
                <a16:creationId xmlns:a16="http://schemas.microsoft.com/office/drawing/2014/main" id="{600C2F53-84E1-4822-8896-FE87B1EEC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10.3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33800" name="Espace réservé du contenu 3">
            <a:extLst>
              <a:ext uri="{FF2B5EF4-FFF2-40B4-BE49-F238E27FC236}">
                <a16:creationId xmlns:a16="http://schemas.microsoft.com/office/drawing/2014/main" id="{6A04FC1E-AA12-4BDB-96FA-77829F59C01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979613"/>
            <a:ext cx="7224713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6">
            <a:extLst>
              <a:ext uri="{FF2B5EF4-FFF2-40B4-BE49-F238E27FC236}">
                <a16:creationId xmlns:a16="http://schemas.microsoft.com/office/drawing/2014/main" id="{012BAD3E-5474-4C7B-B58E-9850ECF03573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802555C6-FA84-4825-BBD2-8449CD5ED056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11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35843" name="Placeholder 1030">
            <a:extLst>
              <a:ext uri="{FF2B5EF4-FFF2-40B4-BE49-F238E27FC236}">
                <a16:creationId xmlns:a16="http://schemas.microsoft.com/office/drawing/2014/main" id="{62D93617-69EE-45C5-89BF-83DAC053640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2400" cy="431800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La méthode par points et facteurs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35844" name="Placeholder 2">
            <a:extLst>
              <a:ext uri="{FF2B5EF4-FFF2-40B4-BE49-F238E27FC236}">
                <a16:creationId xmlns:a16="http://schemas.microsoft.com/office/drawing/2014/main" id="{A017CBFF-E4F7-4FE8-B67C-F62284DA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35845" name="ZoneTexte 5">
            <a:extLst>
              <a:ext uri="{FF2B5EF4-FFF2-40B4-BE49-F238E27FC236}">
                <a16:creationId xmlns:a16="http://schemas.microsoft.com/office/drawing/2014/main" id="{4B501A93-13E9-415C-9624-1B59CCA74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83ACB946-5034-41DE-A33E-0AC822897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35847" name="Placeholder 2">
            <a:extLst>
              <a:ext uri="{FF2B5EF4-FFF2-40B4-BE49-F238E27FC236}">
                <a16:creationId xmlns:a16="http://schemas.microsoft.com/office/drawing/2014/main" id="{266822E0-E804-4A95-90E8-B340BD986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10.3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35848" name="Espace réservé du contenu 3">
            <a:extLst>
              <a:ext uri="{FF2B5EF4-FFF2-40B4-BE49-F238E27FC236}">
                <a16:creationId xmlns:a16="http://schemas.microsoft.com/office/drawing/2014/main" id="{53ECB8E3-97C4-49C1-8714-173B8199DE2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017713"/>
            <a:ext cx="6502400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 2">
            <a:extLst>
              <a:ext uri="{FF2B5EF4-FFF2-40B4-BE49-F238E27FC236}">
                <a16:creationId xmlns:a16="http://schemas.microsoft.com/office/drawing/2014/main" id="{CD64E533-F15B-4B8F-A382-4E4CE4FF0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57006" r="24710"/>
          <a:stretch/>
        </p:blipFill>
        <p:spPr bwMode="auto">
          <a:xfrm>
            <a:off x="4860032" y="3193728"/>
            <a:ext cx="3974499" cy="271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Slide Number Placeholder 6">
            <a:extLst>
              <a:ext uri="{FF2B5EF4-FFF2-40B4-BE49-F238E27FC236}">
                <a16:creationId xmlns:a16="http://schemas.microsoft.com/office/drawing/2014/main" id="{EF7BE190-5222-43B2-8574-6E4599644AE0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48CC647-3EEE-4CCC-9207-0EEE8CD8C790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12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37892" name="Placeholder 1030">
            <a:extLst>
              <a:ext uri="{FF2B5EF4-FFF2-40B4-BE49-F238E27FC236}">
                <a16:creationId xmlns:a16="http://schemas.microsoft.com/office/drawing/2014/main" id="{8C3CCAA9-C86D-44C1-A012-5A31B412486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6"/>
            <a:ext cx="7486600" cy="820028"/>
          </a:xfrm>
        </p:spPr>
        <p:txBody>
          <a:bodyPr anchor="t"/>
          <a:lstStyle/>
          <a:p>
            <a:pPr algn="l" eaLnBrk="1" hangingPunct="1"/>
            <a:r>
              <a:rPr lang="en-US" altLang="fr-FR" sz="2400" b="1" dirty="0" err="1"/>
              <a:t>Étape</a:t>
            </a:r>
            <a:r>
              <a:rPr lang="en-US" altLang="fr-FR" sz="2400" b="1" dirty="0"/>
              <a:t> 1 : La </a:t>
            </a:r>
            <a:r>
              <a:rPr lang="en-US" altLang="fr-FR" sz="2400" b="1" dirty="0" err="1"/>
              <a:t>détermination</a:t>
            </a:r>
            <a:r>
              <a:rPr lang="en-US" altLang="fr-FR" sz="2400" b="1" dirty="0"/>
              <a:t> des </a:t>
            </a:r>
            <a:r>
              <a:rPr lang="en-US" altLang="fr-FR" sz="2400" b="1" dirty="0" err="1"/>
              <a:t>facteurs</a:t>
            </a:r>
            <a:r>
              <a:rPr lang="en-US" altLang="fr-FR" sz="2400" b="1" dirty="0"/>
              <a:t> et des </a:t>
            </a:r>
            <a:br>
              <a:rPr lang="en-US" altLang="fr-FR" sz="2400" b="1" dirty="0"/>
            </a:br>
            <a:r>
              <a:rPr lang="en-US" altLang="fr-FR" sz="2400" b="1" dirty="0"/>
              <a:t>sous-</a:t>
            </a:r>
            <a:r>
              <a:rPr lang="en-US" altLang="fr-FR" sz="2400" b="1" dirty="0" err="1"/>
              <a:t>facteurs</a:t>
            </a:r>
            <a:br>
              <a:rPr lang="en-US" altLang="fr-FR" sz="2400" b="1" dirty="0"/>
            </a:br>
            <a:endParaRPr lang="en-US" altLang="fr-FR" sz="2400" b="1" dirty="0"/>
          </a:p>
        </p:txBody>
      </p:sp>
      <p:sp>
        <p:nvSpPr>
          <p:cNvPr id="37893" name="Placeholder 2">
            <a:extLst>
              <a:ext uri="{FF2B5EF4-FFF2-40B4-BE49-F238E27FC236}">
                <a16:creationId xmlns:a16="http://schemas.microsoft.com/office/drawing/2014/main" id="{8E3CFE4E-23EF-42F4-8515-A1F4C2DAC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37894" name="ZoneTexte 5">
            <a:extLst>
              <a:ext uri="{FF2B5EF4-FFF2-40B4-BE49-F238E27FC236}">
                <a16:creationId xmlns:a16="http://schemas.microsoft.com/office/drawing/2014/main" id="{02C34457-F707-4437-8205-990D0A4A1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37896" name="Placeholder 2">
            <a:extLst>
              <a:ext uri="{FF2B5EF4-FFF2-40B4-BE49-F238E27FC236}">
                <a16:creationId xmlns:a16="http://schemas.microsoft.com/office/drawing/2014/main" id="{6A6E96F7-12E9-4939-B05B-92B924245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10.3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595CAB42-8762-4595-B8FE-DAEFD207B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r="24710" b="42456"/>
          <a:stretch/>
        </p:blipFill>
        <p:spPr bwMode="auto">
          <a:xfrm>
            <a:off x="664008" y="2249536"/>
            <a:ext cx="3974499" cy="362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3">
            <a:extLst>
              <a:ext uri="{FF2B5EF4-FFF2-40B4-BE49-F238E27FC236}">
                <a16:creationId xmlns:a16="http://schemas.microsoft.com/office/drawing/2014/main" id="{4D01F153-D578-437F-8660-282BBE086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t="39159" r="12537"/>
          <a:stretch/>
        </p:blipFill>
        <p:spPr bwMode="auto">
          <a:xfrm>
            <a:off x="4537720" y="2715520"/>
            <a:ext cx="4606280" cy="308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6">
            <a:extLst>
              <a:ext uri="{FF2B5EF4-FFF2-40B4-BE49-F238E27FC236}">
                <a16:creationId xmlns:a16="http://schemas.microsoft.com/office/drawing/2014/main" id="{B9FCDE86-7AA1-411B-BF90-59DDD428C4D0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D927BCF4-4C1D-4A49-9169-A235AE1655DE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13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39940" name="Placeholder 1030">
            <a:extLst>
              <a:ext uri="{FF2B5EF4-FFF2-40B4-BE49-F238E27FC236}">
                <a16:creationId xmlns:a16="http://schemas.microsoft.com/office/drawing/2014/main" id="{C46EFD10-AF13-4FFF-B9A6-08A408BA09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799" y="1196975"/>
            <a:ext cx="7940675" cy="719857"/>
          </a:xfrm>
        </p:spPr>
        <p:txBody>
          <a:bodyPr anchor="t"/>
          <a:lstStyle/>
          <a:p>
            <a:pPr algn="l" eaLnBrk="1" hangingPunct="1"/>
            <a:r>
              <a:rPr lang="en-US" altLang="fr-FR" sz="2400" b="1" dirty="0" err="1"/>
              <a:t>Étape</a:t>
            </a:r>
            <a:r>
              <a:rPr lang="en-US" altLang="fr-FR" sz="2400" b="1" dirty="0"/>
              <a:t> 2 : La </a:t>
            </a:r>
            <a:r>
              <a:rPr lang="en-US" altLang="fr-FR" sz="2400" b="1" dirty="0" err="1"/>
              <a:t>détermination</a:t>
            </a:r>
            <a:r>
              <a:rPr lang="en-US" altLang="fr-FR" sz="2400" b="1" dirty="0"/>
              <a:t> des </a:t>
            </a:r>
            <a:r>
              <a:rPr lang="en-US" altLang="fr-FR" sz="2400" b="1" dirty="0" err="1"/>
              <a:t>niveaux</a:t>
            </a:r>
            <a:r>
              <a:rPr lang="en-US" altLang="fr-FR" sz="2400" b="1" dirty="0"/>
              <a:t> des sous-</a:t>
            </a:r>
            <a:r>
              <a:rPr lang="en-US" altLang="fr-FR" sz="2400" b="1" dirty="0" err="1"/>
              <a:t>facteurs</a:t>
            </a:r>
            <a:br>
              <a:rPr lang="en-US" altLang="fr-FR" sz="2400" b="1" dirty="0"/>
            </a:br>
            <a:endParaRPr lang="en-US" altLang="fr-FR" sz="2400" b="1" dirty="0"/>
          </a:p>
        </p:txBody>
      </p:sp>
      <p:sp>
        <p:nvSpPr>
          <p:cNvPr id="39941" name="Placeholder 2">
            <a:extLst>
              <a:ext uri="{FF2B5EF4-FFF2-40B4-BE49-F238E27FC236}">
                <a16:creationId xmlns:a16="http://schemas.microsoft.com/office/drawing/2014/main" id="{C58B27E5-D868-4D41-B3FE-46FA85CDC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39942" name="ZoneTexte 5">
            <a:extLst>
              <a:ext uri="{FF2B5EF4-FFF2-40B4-BE49-F238E27FC236}">
                <a16:creationId xmlns:a16="http://schemas.microsoft.com/office/drawing/2014/main" id="{A606999F-3465-4B4F-8866-386E70277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39944" name="Placeholder 2">
            <a:extLst>
              <a:ext uri="{FF2B5EF4-FFF2-40B4-BE49-F238E27FC236}">
                <a16:creationId xmlns:a16="http://schemas.microsoft.com/office/drawing/2014/main" id="{3BA85E33-8D41-42D6-A2C2-8EFB1E262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10.3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9" name="Image 3">
            <a:extLst>
              <a:ext uri="{FF2B5EF4-FFF2-40B4-BE49-F238E27FC236}">
                <a16:creationId xmlns:a16="http://schemas.microsoft.com/office/drawing/2014/main" id="{9F398FF9-E09C-4AB8-B10A-6AB5193C0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r="12537" b="61558"/>
          <a:stretch/>
        </p:blipFill>
        <p:spPr bwMode="auto">
          <a:xfrm>
            <a:off x="119063" y="2264974"/>
            <a:ext cx="4606280" cy="194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6">
            <a:extLst>
              <a:ext uri="{FF2B5EF4-FFF2-40B4-BE49-F238E27FC236}">
                <a16:creationId xmlns:a16="http://schemas.microsoft.com/office/drawing/2014/main" id="{023B60DA-0C4C-43C3-BACB-E70696868E1C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44D2DEA2-4F5E-4664-AEAC-0384E73AD85C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14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41987" name="Placeholder 1030">
            <a:extLst>
              <a:ext uri="{FF2B5EF4-FFF2-40B4-BE49-F238E27FC236}">
                <a16:creationId xmlns:a16="http://schemas.microsoft.com/office/drawing/2014/main" id="{D7B096CD-BFBA-4908-B3F1-D88EE41749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Étape 2 : La détermination des niveaux des </a:t>
            </a:r>
            <a:br>
              <a:rPr lang="en-US" altLang="fr-FR" sz="2400" b="1"/>
            </a:br>
            <a:r>
              <a:rPr lang="en-US" altLang="fr-FR" sz="2400" b="1"/>
              <a:t>sous-facteurs (suite)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41988" name="Placeholder 2">
            <a:extLst>
              <a:ext uri="{FF2B5EF4-FFF2-40B4-BE49-F238E27FC236}">
                <a16:creationId xmlns:a16="http://schemas.microsoft.com/office/drawing/2014/main" id="{278BE2D4-A2BF-4FD8-B2CD-F926841AB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41989" name="ZoneTexte 5">
            <a:extLst>
              <a:ext uri="{FF2B5EF4-FFF2-40B4-BE49-F238E27FC236}">
                <a16:creationId xmlns:a16="http://schemas.microsoft.com/office/drawing/2014/main" id="{236971AC-D7BB-40C1-828C-7F1BCEB63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7843ED12-350B-4C6D-885E-092217676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41991" name="Placeholder 2">
            <a:extLst>
              <a:ext uri="{FF2B5EF4-FFF2-40B4-BE49-F238E27FC236}">
                <a16:creationId xmlns:a16="http://schemas.microsoft.com/office/drawing/2014/main" id="{1754F456-A47E-4C66-B008-75B18561E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10.3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41992" name="Image 2">
            <a:extLst>
              <a:ext uri="{FF2B5EF4-FFF2-40B4-BE49-F238E27FC236}">
                <a16:creationId xmlns:a16="http://schemas.microsoft.com/office/drawing/2014/main" id="{1DD4DABD-5F49-48E3-AF55-30BCA36F4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2735263"/>
            <a:ext cx="91186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6">
            <a:extLst>
              <a:ext uri="{FF2B5EF4-FFF2-40B4-BE49-F238E27FC236}">
                <a16:creationId xmlns:a16="http://schemas.microsoft.com/office/drawing/2014/main" id="{D7AE7A30-9DFA-468A-BD85-41D365AF511D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8A48323A-3379-4E0A-B87E-84BD7E01C9BC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15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44035" name="Placeholder 1030">
            <a:extLst>
              <a:ext uri="{FF2B5EF4-FFF2-40B4-BE49-F238E27FC236}">
                <a16:creationId xmlns:a16="http://schemas.microsoft.com/office/drawing/2014/main" id="{8999E86B-5990-4646-9ED0-550BDD6155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Étape 3 : L’élaboration de la grille pondérée </a:t>
            </a:r>
            <a:br>
              <a:rPr lang="en-US" altLang="fr-FR" sz="2400" b="1"/>
            </a:br>
            <a:r>
              <a:rPr lang="en-US" altLang="fr-FR" sz="2400" b="1"/>
              <a:t>d’évaluation des emplois</a:t>
            </a:r>
          </a:p>
        </p:txBody>
      </p:sp>
      <p:sp>
        <p:nvSpPr>
          <p:cNvPr id="44036" name="Placeholder 2">
            <a:extLst>
              <a:ext uri="{FF2B5EF4-FFF2-40B4-BE49-F238E27FC236}">
                <a16:creationId xmlns:a16="http://schemas.microsoft.com/office/drawing/2014/main" id="{CF921939-C6C7-489E-8A54-580EB216F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44037" name="ZoneTexte 5">
            <a:extLst>
              <a:ext uri="{FF2B5EF4-FFF2-40B4-BE49-F238E27FC236}">
                <a16:creationId xmlns:a16="http://schemas.microsoft.com/office/drawing/2014/main" id="{78B90E78-C1D6-465E-9199-F45E97E60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C4D6225E-66F7-4F0F-B024-119DE4144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44039" name="Placeholder 2">
            <a:extLst>
              <a:ext uri="{FF2B5EF4-FFF2-40B4-BE49-F238E27FC236}">
                <a16:creationId xmlns:a16="http://schemas.microsoft.com/office/drawing/2014/main" id="{BC865E41-6A45-4A35-88B9-A65365801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10.3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44040" name="Image 3">
            <a:extLst>
              <a:ext uri="{FF2B5EF4-FFF2-40B4-BE49-F238E27FC236}">
                <a16:creationId xmlns:a16="http://schemas.microsoft.com/office/drawing/2014/main" id="{4E521B68-E1E5-48BA-AF75-5FC899FB4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2325688"/>
            <a:ext cx="633412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37680727-9EBB-41E9-B8D6-558D2D61D673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3D3E47F-FC9C-4399-AA31-D5982BC87714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16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46083" name="Placeholder 1030">
            <a:extLst>
              <a:ext uri="{FF2B5EF4-FFF2-40B4-BE49-F238E27FC236}">
                <a16:creationId xmlns:a16="http://schemas.microsoft.com/office/drawing/2014/main" id="{1CFD8DA6-8220-426C-84A5-A9BAA77DDF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Étape 4 : La collecte des données</a:t>
            </a:r>
          </a:p>
        </p:txBody>
      </p:sp>
      <p:sp>
        <p:nvSpPr>
          <p:cNvPr id="46084" name="Placeholder 2">
            <a:extLst>
              <a:ext uri="{FF2B5EF4-FFF2-40B4-BE49-F238E27FC236}">
                <a16:creationId xmlns:a16="http://schemas.microsoft.com/office/drawing/2014/main" id="{E43FCE8E-30DE-4FC2-89FB-8686E77DE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46085" name="ZoneTexte 5">
            <a:extLst>
              <a:ext uri="{FF2B5EF4-FFF2-40B4-BE49-F238E27FC236}">
                <a16:creationId xmlns:a16="http://schemas.microsoft.com/office/drawing/2014/main" id="{56F3FDFE-3015-4470-9482-BE374AE03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B9BD9EC6-47C7-406B-B338-587633423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46087" name="Placeholder 2">
            <a:extLst>
              <a:ext uri="{FF2B5EF4-FFF2-40B4-BE49-F238E27FC236}">
                <a16:creationId xmlns:a16="http://schemas.microsoft.com/office/drawing/2014/main" id="{00C872B9-A3B5-4285-A604-884397B2E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10.3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46088" name="Espace réservé du contenu 3">
            <a:extLst>
              <a:ext uri="{FF2B5EF4-FFF2-40B4-BE49-F238E27FC236}">
                <a16:creationId xmlns:a16="http://schemas.microsoft.com/office/drawing/2014/main" id="{73DCB116-F6BE-461A-835A-7206F8A4750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576388"/>
            <a:ext cx="77057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6">
            <a:extLst>
              <a:ext uri="{FF2B5EF4-FFF2-40B4-BE49-F238E27FC236}">
                <a16:creationId xmlns:a16="http://schemas.microsoft.com/office/drawing/2014/main" id="{2804CAC6-DF4A-46A4-AFA4-893A6D0A5A03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EE77EEA-AB69-41F7-8EA0-D474263BCF70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17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48131" name="Placeholder 1030">
            <a:extLst>
              <a:ext uri="{FF2B5EF4-FFF2-40B4-BE49-F238E27FC236}">
                <a16:creationId xmlns:a16="http://schemas.microsoft.com/office/drawing/2014/main" id="{5CF2710C-20DD-4C26-AC3C-D228C936D6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10.4 L’élaboration des structures salariales</a:t>
            </a:r>
          </a:p>
        </p:txBody>
      </p:sp>
      <p:sp>
        <p:nvSpPr>
          <p:cNvPr id="48132" name="Placeholder 2">
            <a:extLst>
              <a:ext uri="{FF2B5EF4-FFF2-40B4-BE49-F238E27FC236}">
                <a16:creationId xmlns:a16="http://schemas.microsoft.com/office/drawing/2014/main" id="{FA3A0D20-3F93-431F-8E19-8FE1B6BD3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48133" name="ZoneTexte 5">
            <a:extLst>
              <a:ext uri="{FF2B5EF4-FFF2-40B4-BE49-F238E27FC236}">
                <a16:creationId xmlns:a16="http://schemas.microsoft.com/office/drawing/2014/main" id="{B18A86FF-716D-4CEE-A2BD-0B7E5C7FC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695A55E6-C6CB-4436-B3D9-E0B521C2C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48135" name="Placeholder 2">
            <a:extLst>
              <a:ext uri="{FF2B5EF4-FFF2-40B4-BE49-F238E27FC236}">
                <a16:creationId xmlns:a16="http://schemas.microsoft.com/office/drawing/2014/main" id="{5F623094-C3AF-48EE-922F-A4CE1D992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48136" name="Diagramme 4">
            <a:extLst>
              <a:ext uri="{FF2B5EF4-FFF2-40B4-BE49-F238E27FC236}">
                <a16:creationId xmlns:a16="http://schemas.microsoft.com/office/drawing/2014/main" id="{67D941CC-9DF7-40C5-A5CF-FC52B4AA5DB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66775"/>
            <a:ext cx="7773988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4">
            <a:extLst>
              <a:ext uri="{FF2B5EF4-FFF2-40B4-BE49-F238E27FC236}">
                <a16:creationId xmlns:a16="http://schemas.microsoft.com/office/drawing/2014/main" id="{B5477C72-8C11-4737-B5E8-447A0B07C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1950" cy="6858000"/>
          </a:xfrm>
          <a:prstGeom prst="rect">
            <a:avLst/>
          </a:prstGeom>
          <a:solidFill>
            <a:srgbClr val="C9CB34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ea typeface="ヒラギノ角ゴ Pro W3" charset="-128"/>
            </a:endParaRPr>
          </a:p>
        </p:txBody>
      </p:sp>
      <p:sp>
        <p:nvSpPr>
          <p:cNvPr id="50179" name="Slide Number Placeholder 6">
            <a:extLst>
              <a:ext uri="{FF2B5EF4-FFF2-40B4-BE49-F238E27FC236}">
                <a16:creationId xmlns:a16="http://schemas.microsoft.com/office/drawing/2014/main" id="{2D1D7CF5-5277-4CC6-8D1E-5CE76D7AC219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FB6355F-7696-4DEE-A8D0-105F6945AA7F}" type="slidenum">
              <a:rPr lang="fr-CA" altLang="fr-FR" sz="1400">
                <a:solidFill>
                  <a:schemeClr val="bg1"/>
                </a:solidFill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18</a:t>
            </a:fld>
            <a:endParaRPr lang="fr-CA" altLang="fr-FR" sz="1400">
              <a:solidFill>
                <a:schemeClr val="bg1"/>
              </a:solidFill>
              <a:ea typeface="ヒラギノ角ゴ Pro W3" charset="-128"/>
            </a:endParaRP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9B539466-7155-4BE9-B91D-72BA2B270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4F66D0-48AF-459B-8A2F-2A30CBEE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306513"/>
            <a:ext cx="8467725" cy="4244975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6">
            <a:extLst>
              <a:ext uri="{FF2B5EF4-FFF2-40B4-BE49-F238E27FC236}">
                <a16:creationId xmlns:a16="http://schemas.microsoft.com/office/drawing/2014/main" id="{C4BAA0F4-99A3-409A-8DF6-2D9BCAB2BAB0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709CF4F8-25BF-4E16-BB84-6EDE72BDEB6A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19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52227" name="Placeholder 1030">
            <a:extLst>
              <a:ext uri="{FF2B5EF4-FFF2-40B4-BE49-F238E27FC236}">
                <a16:creationId xmlns:a16="http://schemas.microsoft.com/office/drawing/2014/main" id="{D623B0D9-D113-419F-9629-BDBF9018556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Une illustration d’une structure salariale </a:t>
            </a:r>
            <a:br>
              <a:rPr lang="en-US" altLang="fr-FR" sz="2400" b="1"/>
            </a:br>
            <a:r>
              <a:rPr lang="en-US" altLang="fr-FR" sz="2400" b="1"/>
              <a:t>basée sur l’évaluation des postes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52228" name="Placeholder 2">
            <a:extLst>
              <a:ext uri="{FF2B5EF4-FFF2-40B4-BE49-F238E27FC236}">
                <a16:creationId xmlns:a16="http://schemas.microsoft.com/office/drawing/2014/main" id="{3614BB82-090E-4A4B-BC32-B819438B8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52229" name="ZoneTexte 5">
            <a:extLst>
              <a:ext uri="{FF2B5EF4-FFF2-40B4-BE49-F238E27FC236}">
                <a16:creationId xmlns:a16="http://schemas.microsoft.com/office/drawing/2014/main" id="{546149DA-C3BF-4673-A928-2B90F2AB7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E9D43859-F31C-418F-818F-2F015B429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52231" name="Placeholder 2">
            <a:extLst>
              <a:ext uri="{FF2B5EF4-FFF2-40B4-BE49-F238E27FC236}">
                <a16:creationId xmlns:a16="http://schemas.microsoft.com/office/drawing/2014/main" id="{79738BE0-6597-40A8-BCE1-FB35D6BA3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52232" name="Placeholder 2">
            <a:extLst>
              <a:ext uri="{FF2B5EF4-FFF2-40B4-BE49-F238E27FC236}">
                <a16:creationId xmlns:a16="http://schemas.microsoft.com/office/drawing/2014/main" id="{D9ECDA70-C969-447D-BD8E-30F4C69FF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4381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10.4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52233" name="Rectangle 14">
            <a:extLst>
              <a:ext uri="{FF2B5EF4-FFF2-40B4-BE49-F238E27FC236}">
                <a16:creationId xmlns:a16="http://schemas.microsoft.com/office/drawing/2014/main" id="{68A2273C-E3C7-458B-B49A-A13EFD46B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1950" cy="6858000"/>
          </a:xfrm>
          <a:prstGeom prst="rect">
            <a:avLst/>
          </a:prstGeom>
          <a:solidFill>
            <a:srgbClr val="C9CB34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ea typeface="ヒラギノ角ゴ Pro W3" charset="-128"/>
            </a:endParaRPr>
          </a:p>
        </p:txBody>
      </p:sp>
      <p:sp>
        <p:nvSpPr>
          <p:cNvPr id="52234" name="Slide Number Placeholder 6">
            <a:extLst>
              <a:ext uri="{FF2B5EF4-FFF2-40B4-BE49-F238E27FC236}">
                <a16:creationId xmlns:a16="http://schemas.microsoft.com/office/drawing/2014/main" id="{9B87BFF7-BCF7-44B8-A0A9-EDF452A7F972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0461DDDC-8F0D-49C6-BAB2-968C7E83D9F6}" type="slidenum">
              <a:rPr lang="fr-CA" altLang="fr-FR" sz="1400">
                <a:solidFill>
                  <a:schemeClr val="bg1"/>
                </a:solidFill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19</a:t>
            </a:fld>
            <a:endParaRPr lang="fr-CA" altLang="fr-FR" sz="1400">
              <a:solidFill>
                <a:schemeClr val="bg1"/>
              </a:solidFill>
              <a:ea typeface="ヒラギノ角ゴ Pro W3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0469D2-15A9-4CD1-AFA1-407A62A63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768350"/>
            <a:ext cx="8434388" cy="5321300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ceholder 2">
            <a:extLst>
              <a:ext uri="{FF2B5EF4-FFF2-40B4-BE49-F238E27FC236}">
                <a16:creationId xmlns:a16="http://schemas.microsoft.com/office/drawing/2014/main" id="{9D8C9C7D-03B7-4395-833B-6FE213BDE1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1989138"/>
            <a:ext cx="7239000" cy="1219200"/>
          </a:xfrm>
        </p:spPr>
        <p:txBody>
          <a:bodyPr/>
          <a:lstStyle/>
          <a:p>
            <a:pPr algn="l" eaLnBrk="1" hangingPunct="1"/>
            <a:r>
              <a:rPr lang="en-US" altLang="fr-FR" sz="3600" b="1"/>
              <a:t> Chapitre 10</a:t>
            </a:r>
          </a:p>
        </p:txBody>
      </p:sp>
      <p:sp>
        <p:nvSpPr>
          <p:cNvPr id="17411" name="Placeholder 3">
            <a:extLst>
              <a:ext uri="{FF2B5EF4-FFF2-40B4-BE49-F238E27FC236}">
                <a16:creationId xmlns:a16="http://schemas.microsoft.com/office/drawing/2014/main" id="{0EAD7FFE-686E-4C57-A391-E1288C64C08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03350" y="3436938"/>
            <a:ext cx="9648825" cy="3429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fr-CA" altLang="fr-FR" sz="3600"/>
              <a:t>La rémunération directe</a:t>
            </a:r>
          </a:p>
        </p:txBody>
      </p:sp>
      <p:sp>
        <p:nvSpPr>
          <p:cNvPr id="17412" name="ZoneTexte 1">
            <a:extLst>
              <a:ext uri="{FF2B5EF4-FFF2-40B4-BE49-F238E27FC236}">
                <a16:creationId xmlns:a16="http://schemas.microsoft.com/office/drawing/2014/main" id="{572B09DA-8CB8-4F85-AE63-49823CA1D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 </a:t>
            </a:r>
          </a:p>
        </p:txBody>
      </p:sp>
      <p:sp>
        <p:nvSpPr>
          <p:cNvPr id="17413" name="Placeholder 2">
            <a:extLst>
              <a:ext uri="{FF2B5EF4-FFF2-40B4-BE49-F238E27FC236}">
                <a16:creationId xmlns:a16="http://schemas.microsoft.com/office/drawing/2014/main" id="{BE7A9003-DD06-4EE3-BA78-F07D4B57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PARTIE 4 </a:t>
            </a: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LA RÉMUNÉRATION ET LA RECONNAISSANCE DE LA PERFORMANCE</a:t>
            </a:r>
            <a:endParaRPr lang="en-US" altLang="fr-FR" sz="1200" b="1" i="1">
              <a:solidFill>
                <a:schemeClr val="tx2"/>
              </a:solidFill>
              <a:ea typeface="ヒラギノ角ゴ Pro W3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6">
            <a:extLst>
              <a:ext uri="{FF2B5EF4-FFF2-40B4-BE49-F238E27FC236}">
                <a16:creationId xmlns:a16="http://schemas.microsoft.com/office/drawing/2014/main" id="{21A32595-C59D-4E9C-BB2C-F197AC2396FF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44E914B-74A7-4594-9EC0-8666D41A19F5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20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54275" name="Placeholder 1030">
            <a:extLst>
              <a:ext uri="{FF2B5EF4-FFF2-40B4-BE49-F238E27FC236}">
                <a16:creationId xmlns:a16="http://schemas.microsoft.com/office/drawing/2014/main" id="{B2211775-7B34-48A1-B8C2-1A4903A5C81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10.5 La détermination des salaires et des autres formes de rémunération individuelle</a:t>
            </a:r>
          </a:p>
        </p:txBody>
      </p:sp>
      <p:sp>
        <p:nvSpPr>
          <p:cNvPr id="54276" name="Placeholder 2">
            <a:extLst>
              <a:ext uri="{FF2B5EF4-FFF2-40B4-BE49-F238E27FC236}">
                <a16:creationId xmlns:a16="http://schemas.microsoft.com/office/drawing/2014/main" id="{E5194290-863D-4DAF-B4FC-A372B768B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54277" name="ZoneTexte 5">
            <a:extLst>
              <a:ext uri="{FF2B5EF4-FFF2-40B4-BE49-F238E27FC236}">
                <a16:creationId xmlns:a16="http://schemas.microsoft.com/office/drawing/2014/main" id="{DB20C2B4-8E39-4289-963C-F049A656A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A1BE9302-0825-41AD-8FA0-7582C75B2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54279" name="Placeholder 2">
            <a:extLst>
              <a:ext uri="{FF2B5EF4-FFF2-40B4-BE49-F238E27FC236}">
                <a16:creationId xmlns:a16="http://schemas.microsoft.com/office/drawing/2014/main" id="{1525FB01-1D59-4F6D-BFEC-DAB467F0E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54280" name="Espace réservé du contenu 3">
            <a:extLst>
              <a:ext uri="{FF2B5EF4-FFF2-40B4-BE49-F238E27FC236}">
                <a16:creationId xmlns:a16="http://schemas.microsoft.com/office/drawing/2014/main" id="{2985C42B-10A8-4828-895F-46292ED0580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333625"/>
            <a:ext cx="671353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6">
            <a:extLst>
              <a:ext uri="{FF2B5EF4-FFF2-40B4-BE49-F238E27FC236}">
                <a16:creationId xmlns:a16="http://schemas.microsoft.com/office/drawing/2014/main" id="{AE1C36D2-FCD6-4A66-9D16-2AE8C652C90E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5975DBE-30DB-4F29-B719-69EBAEC2A6D1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21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56323" name="Placeholder 1030">
            <a:extLst>
              <a:ext uri="{FF2B5EF4-FFF2-40B4-BE49-F238E27FC236}">
                <a16:creationId xmlns:a16="http://schemas.microsoft.com/office/drawing/2014/main" id="{2D3EDD93-F4B7-4BBA-912C-97D1632B622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L’élargissement des bandes salariales</a:t>
            </a:r>
          </a:p>
        </p:txBody>
      </p:sp>
      <p:sp>
        <p:nvSpPr>
          <p:cNvPr id="56324" name="Placeholder 2">
            <a:extLst>
              <a:ext uri="{FF2B5EF4-FFF2-40B4-BE49-F238E27FC236}">
                <a16:creationId xmlns:a16="http://schemas.microsoft.com/office/drawing/2014/main" id="{B6B56546-8ADB-4E26-BF14-64B291EAC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56325" name="ZoneTexte 5">
            <a:extLst>
              <a:ext uri="{FF2B5EF4-FFF2-40B4-BE49-F238E27FC236}">
                <a16:creationId xmlns:a16="http://schemas.microsoft.com/office/drawing/2014/main" id="{9706D9D0-9884-46B6-B2E9-E17E11BDB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195354A9-3C56-42FC-AE95-E94B80DCC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56327" name="Placeholder 2">
            <a:extLst>
              <a:ext uri="{FF2B5EF4-FFF2-40B4-BE49-F238E27FC236}">
                <a16:creationId xmlns:a16="http://schemas.microsoft.com/office/drawing/2014/main" id="{F27A8248-0AB2-4C05-B845-224D4508C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56328" name="Placeholder 2">
            <a:extLst>
              <a:ext uri="{FF2B5EF4-FFF2-40B4-BE49-F238E27FC236}">
                <a16:creationId xmlns:a16="http://schemas.microsoft.com/office/drawing/2014/main" id="{0113FCDC-DA68-4429-BA42-1A9CF4675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10.5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56329" name="Image 12">
            <a:extLst>
              <a:ext uri="{FF2B5EF4-FFF2-40B4-BE49-F238E27FC236}">
                <a16:creationId xmlns:a16="http://schemas.microsoft.com/office/drawing/2014/main" id="{F1EE4CF8-9CEB-40BE-8E16-F0235933A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909763"/>
            <a:ext cx="8302625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6">
            <a:extLst>
              <a:ext uri="{FF2B5EF4-FFF2-40B4-BE49-F238E27FC236}">
                <a16:creationId xmlns:a16="http://schemas.microsoft.com/office/drawing/2014/main" id="{D4886723-FA5B-42EB-9119-72F1EE7158FE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F0F140CB-BE4C-43D1-BE15-6150E2BD92AD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22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58371" name="Placeholder 1030">
            <a:extLst>
              <a:ext uri="{FF2B5EF4-FFF2-40B4-BE49-F238E27FC236}">
                <a16:creationId xmlns:a16="http://schemas.microsoft.com/office/drawing/2014/main" id="{BF8A5044-C6E2-47A8-B124-03FBCD0B3C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851" y="1209245"/>
            <a:ext cx="8530430" cy="550862"/>
          </a:xfrm>
        </p:spPr>
        <p:txBody>
          <a:bodyPr anchor="t"/>
          <a:lstStyle/>
          <a:p>
            <a:pPr algn="l" eaLnBrk="1" hangingPunct="1"/>
            <a:r>
              <a:rPr lang="en-US" altLang="fr-FR" sz="2400" b="1" dirty="0"/>
              <a:t>La </a:t>
            </a:r>
            <a:r>
              <a:rPr lang="en-US" altLang="fr-FR" sz="2400" b="1" dirty="0" err="1"/>
              <a:t>rémunération</a:t>
            </a:r>
            <a:r>
              <a:rPr lang="en-US" altLang="fr-FR" sz="2400" b="1" dirty="0"/>
              <a:t> </a:t>
            </a:r>
            <a:r>
              <a:rPr lang="en-US" altLang="fr-FR" sz="2400" b="1" dirty="0" err="1"/>
              <a:t>selon</a:t>
            </a:r>
            <a:r>
              <a:rPr lang="en-US" altLang="fr-FR" sz="2400" b="1" dirty="0"/>
              <a:t> les </a:t>
            </a:r>
            <a:r>
              <a:rPr lang="en-US" altLang="fr-FR" sz="2400" b="1" dirty="0" err="1"/>
              <a:t>compétences</a:t>
            </a:r>
            <a:r>
              <a:rPr lang="en-US" altLang="fr-FR" sz="2400" b="1" dirty="0"/>
              <a:t> : un </a:t>
            </a:r>
            <a:r>
              <a:rPr lang="en-US" altLang="fr-FR" sz="2400" b="1" dirty="0" err="1"/>
              <a:t>exemple</a:t>
            </a:r>
            <a:br>
              <a:rPr lang="en-US" altLang="fr-FR" sz="2400" b="1" dirty="0"/>
            </a:br>
            <a:endParaRPr lang="en-US" altLang="fr-FR" sz="2400" b="1" dirty="0"/>
          </a:p>
        </p:txBody>
      </p:sp>
      <p:sp>
        <p:nvSpPr>
          <p:cNvPr id="58372" name="Placeholder 2">
            <a:extLst>
              <a:ext uri="{FF2B5EF4-FFF2-40B4-BE49-F238E27FC236}">
                <a16:creationId xmlns:a16="http://schemas.microsoft.com/office/drawing/2014/main" id="{3441500E-9B90-48D1-9EB9-28902A3A8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58373" name="ZoneTexte 5">
            <a:extLst>
              <a:ext uri="{FF2B5EF4-FFF2-40B4-BE49-F238E27FC236}">
                <a16:creationId xmlns:a16="http://schemas.microsoft.com/office/drawing/2014/main" id="{5D24AC71-C27F-497A-A2A8-488A3FED9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55BDD701-1C8B-4C4D-BF75-7EA5066C0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58375" name="Placeholder 2">
            <a:extLst>
              <a:ext uri="{FF2B5EF4-FFF2-40B4-BE49-F238E27FC236}">
                <a16:creationId xmlns:a16="http://schemas.microsoft.com/office/drawing/2014/main" id="{2DA31C56-11E9-48FC-9FB0-FB4A4C530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58376" name="Placeholder 2">
            <a:extLst>
              <a:ext uri="{FF2B5EF4-FFF2-40B4-BE49-F238E27FC236}">
                <a16:creationId xmlns:a16="http://schemas.microsoft.com/office/drawing/2014/main" id="{B2959182-24DB-4DA5-BF32-67F53D887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10.5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FFE4C975-FE85-4627-BF85-A26F1906B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706" y="1760107"/>
            <a:ext cx="6480720" cy="44144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6">
            <a:extLst>
              <a:ext uri="{FF2B5EF4-FFF2-40B4-BE49-F238E27FC236}">
                <a16:creationId xmlns:a16="http://schemas.microsoft.com/office/drawing/2014/main" id="{7F78DB7F-24CB-483B-942B-BFBDEE871267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7262EB1E-E688-4925-A51D-8D4CA7183144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23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62467" name="Placeholder 1030">
            <a:extLst>
              <a:ext uri="{FF2B5EF4-FFF2-40B4-BE49-F238E27FC236}">
                <a16:creationId xmlns:a16="http://schemas.microsoft.com/office/drawing/2014/main" id="{64BC8148-71C5-4C2A-BC06-571C8AA560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10.6 Les aspects à considérer en matière de rémunération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62468" name="Placeholder 2">
            <a:extLst>
              <a:ext uri="{FF2B5EF4-FFF2-40B4-BE49-F238E27FC236}">
                <a16:creationId xmlns:a16="http://schemas.microsoft.com/office/drawing/2014/main" id="{31D4F965-7652-4FDA-8CDE-A20D7BBFE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62469" name="ZoneTexte 5">
            <a:extLst>
              <a:ext uri="{FF2B5EF4-FFF2-40B4-BE49-F238E27FC236}">
                <a16:creationId xmlns:a16="http://schemas.microsoft.com/office/drawing/2014/main" id="{71B64B39-F8B9-4DFD-BF28-0A61A9854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C92140E6-C2A4-48E2-9B1D-960642D94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62471" name="Placeholder 2">
            <a:extLst>
              <a:ext uri="{FF2B5EF4-FFF2-40B4-BE49-F238E27FC236}">
                <a16:creationId xmlns:a16="http://schemas.microsoft.com/office/drawing/2014/main" id="{71992E87-92D3-4F16-9F4E-F5421EFEE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62472" name="Placeholder 2">
            <a:extLst>
              <a:ext uri="{FF2B5EF4-FFF2-40B4-BE49-F238E27FC236}">
                <a16:creationId xmlns:a16="http://schemas.microsoft.com/office/drawing/2014/main" id="{B375A4E6-9B1E-45A4-8474-F2D4C8311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62473" name="Espace réservé du contenu 3">
            <a:extLst>
              <a:ext uri="{FF2B5EF4-FFF2-40B4-BE49-F238E27FC236}">
                <a16:creationId xmlns:a16="http://schemas.microsoft.com/office/drawing/2014/main" id="{6E47149F-D957-4036-A4A5-28F68AC6591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2093913"/>
            <a:ext cx="698182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6">
            <a:extLst>
              <a:ext uri="{FF2B5EF4-FFF2-40B4-BE49-F238E27FC236}">
                <a16:creationId xmlns:a16="http://schemas.microsoft.com/office/drawing/2014/main" id="{34B6B98B-42C4-4E63-83F7-FC1786AF8053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C9F7A4A-820F-4228-8D2E-58D1949449D6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24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64515" name="Placeholder 1030">
            <a:extLst>
              <a:ext uri="{FF2B5EF4-FFF2-40B4-BE49-F238E27FC236}">
                <a16:creationId xmlns:a16="http://schemas.microsoft.com/office/drawing/2014/main" id="{58AD7863-3602-4D52-AB88-A1E5C92ACE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 dirty="0"/>
              <a:t>10.7 </a:t>
            </a:r>
            <a:r>
              <a:rPr lang="en-US" altLang="fr-FR" sz="2400" b="1" dirty="0" err="1"/>
              <a:t>L’équité</a:t>
            </a:r>
            <a:r>
              <a:rPr lang="en-US" altLang="fr-FR" sz="2400" b="1" dirty="0"/>
              <a:t> </a:t>
            </a:r>
            <a:r>
              <a:rPr lang="en-US" altLang="fr-FR" sz="2400" b="1" dirty="0" err="1"/>
              <a:t>salariale</a:t>
            </a:r>
            <a:endParaRPr lang="en-US" altLang="fr-FR" sz="2400" b="1" dirty="0"/>
          </a:p>
        </p:txBody>
      </p:sp>
      <p:sp>
        <p:nvSpPr>
          <p:cNvPr id="64516" name="Placeholder 2">
            <a:extLst>
              <a:ext uri="{FF2B5EF4-FFF2-40B4-BE49-F238E27FC236}">
                <a16:creationId xmlns:a16="http://schemas.microsoft.com/office/drawing/2014/main" id="{0AD56C79-0F3F-4E10-A46B-6DE376EFA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64517" name="ZoneTexte 5">
            <a:extLst>
              <a:ext uri="{FF2B5EF4-FFF2-40B4-BE49-F238E27FC236}">
                <a16:creationId xmlns:a16="http://schemas.microsoft.com/office/drawing/2014/main" id="{3B60B0B2-69F9-4C51-9CAF-E0A2C75E6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DB489D17-D675-46CC-95B1-461118DBE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64519" name="Placeholder 2">
            <a:extLst>
              <a:ext uri="{FF2B5EF4-FFF2-40B4-BE49-F238E27FC236}">
                <a16:creationId xmlns:a16="http://schemas.microsoft.com/office/drawing/2014/main" id="{096B0F11-14A0-4E2E-B4B8-7C82A4881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64520" name="Placeholder 2">
            <a:extLst>
              <a:ext uri="{FF2B5EF4-FFF2-40B4-BE49-F238E27FC236}">
                <a16:creationId xmlns:a16="http://schemas.microsoft.com/office/drawing/2014/main" id="{AFD23053-C7DC-45F9-8C4C-5B9E029B9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64521" name="Carré corné 5">
            <a:extLst>
              <a:ext uri="{FF2B5EF4-FFF2-40B4-BE49-F238E27FC236}">
                <a16:creationId xmlns:a16="http://schemas.microsoft.com/office/drawing/2014/main" id="{41A16427-72F0-4F66-9837-1E6E898D0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888" y="3751263"/>
            <a:ext cx="5414416" cy="2271712"/>
          </a:xfrm>
          <a:prstGeom prst="foldedCorner">
            <a:avLst>
              <a:gd name="adj" fmla="val 8685"/>
            </a:avLst>
          </a:prstGeom>
          <a:solidFill>
            <a:srgbClr val="E2E8EF"/>
          </a:solidFill>
          <a:ln w="9525">
            <a:solidFill>
              <a:srgbClr val="9FB8CD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39998"/>
              </a:srgbClr>
            </a:outerShdw>
          </a:effectLst>
        </p:spPr>
        <p:txBody>
          <a:bodyPr anchor="b"/>
          <a:lstStyle>
            <a:lvl1pPr marL="287338" indent="-287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Clr>
                <a:srgbClr val="00003C"/>
              </a:buClr>
              <a:buSzPct val="80000"/>
            </a:pPr>
            <a:r>
              <a:rPr kumimoji="1" lang="fr-CA" altLang="fr-FR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Le champ d</a:t>
            </a:r>
            <a:r>
              <a:rPr kumimoji="1" lang="fr-FR" altLang="fr-FR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’</a:t>
            </a:r>
            <a:r>
              <a:rPr kumimoji="1" lang="fr-CA" altLang="ja-JP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application de la Loi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003C"/>
              </a:buClr>
              <a:buSzPct val="80000"/>
            </a:pPr>
            <a:r>
              <a:rPr kumimoji="1" lang="fr-CA" altLang="fr-FR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Les comités d</a:t>
            </a:r>
            <a:r>
              <a:rPr kumimoji="1" lang="fr-FR" altLang="fr-FR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’</a:t>
            </a:r>
            <a:r>
              <a:rPr kumimoji="1" lang="fr-CA" altLang="ja-JP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équité salariale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003C"/>
              </a:buClr>
              <a:buSzPct val="80000"/>
            </a:pPr>
            <a:r>
              <a:rPr kumimoji="1" lang="fr-CA" altLang="fr-FR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La mise en œuvre d</a:t>
            </a:r>
            <a:r>
              <a:rPr kumimoji="1" lang="fr-FR" altLang="fr-FR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’</a:t>
            </a:r>
            <a:r>
              <a:rPr kumimoji="1" lang="fr-CA" altLang="ja-JP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un programme d</a:t>
            </a:r>
            <a:r>
              <a:rPr kumimoji="1" lang="fr-FR" altLang="fr-FR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’</a:t>
            </a:r>
            <a:r>
              <a:rPr kumimoji="1" lang="fr-CA" altLang="ja-JP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équité salariale : une démarche en quatre étapes</a:t>
            </a: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00003C"/>
              </a:buClr>
              <a:buSzPct val="80000"/>
            </a:pPr>
            <a:r>
              <a:rPr kumimoji="1" lang="fr-CA" altLang="fr-FR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La Loi sur l</a:t>
            </a:r>
            <a:r>
              <a:rPr kumimoji="1" lang="fr-FR" altLang="fr-FR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’</a:t>
            </a:r>
            <a:r>
              <a:rPr kumimoji="1" lang="fr-CA" altLang="ja-JP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équité salariale : autres considérations importantes</a:t>
            </a:r>
            <a:endParaRPr kumimoji="1" lang="fr-CA" altLang="fr-FR" sz="1600" dirty="0">
              <a:solidFill>
                <a:schemeClr val="tx2"/>
              </a:solidFill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4522" name="Carré corné 4">
            <a:extLst>
              <a:ext uri="{FF2B5EF4-FFF2-40B4-BE49-F238E27FC236}">
                <a16:creationId xmlns:a16="http://schemas.microsoft.com/office/drawing/2014/main" id="{2D7D907D-A448-4801-8AA0-33E3BB64C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38" y="2173288"/>
            <a:ext cx="4225925" cy="1385887"/>
          </a:xfrm>
          <a:prstGeom prst="rect">
            <a:avLst/>
          </a:prstGeom>
          <a:solidFill>
            <a:srgbClr val="F0F2DB"/>
          </a:solidFill>
          <a:ln w="9525">
            <a:solidFill>
              <a:srgbClr val="D2DA7A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39998"/>
              </a:srgbClr>
            </a:outerShdw>
          </a:effectLst>
        </p:spPr>
        <p:txBody>
          <a:bodyPr l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Clr>
                <a:srgbClr val="00003C"/>
              </a:buClr>
              <a:buSzPct val="80000"/>
              <a:buFontTx/>
              <a:buNone/>
            </a:pPr>
            <a:r>
              <a:rPr kumimoji="1" lang="fr-CA" altLang="fr-FR" sz="1600" b="1" dirty="0">
                <a:solidFill>
                  <a:schemeClr val="tx2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Corriger les écarts salariaux entre les emplois à prédominance féminine et les emplois à prédominance masculine de manière proactive.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6">
            <a:extLst>
              <a:ext uri="{FF2B5EF4-FFF2-40B4-BE49-F238E27FC236}">
                <a16:creationId xmlns:a16="http://schemas.microsoft.com/office/drawing/2014/main" id="{4B5D1E57-D09E-4150-932F-BD89238E380E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970D765-440A-4260-80D5-E193E9D752BF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25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66563" name="Placeholder 1030">
            <a:extLst>
              <a:ext uri="{FF2B5EF4-FFF2-40B4-BE49-F238E27FC236}">
                <a16:creationId xmlns:a16="http://schemas.microsoft.com/office/drawing/2014/main" id="{67C7A8C0-DB19-4020-B517-EEF424BB19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Le champ d’application de la Loi</a:t>
            </a:r>
          </a:p>
        </p:txBody>
      </p:sp>
      <p:sp>
        <p:nvSpPr>
          <p:cNvPr id="66564" name="Placeholder 2">
            <a:extLst>
              <a:ext uri="{FF2B5EF4-FFF2-40B4-BE49-F238E27FC236}">
                <a16:creationId xmlns:a16="http://schemas.microsoft.com/office/drawing/2014/main" id="{C2DD55D6-CF3F-4CDC-B635-1D5995A2E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66565" name="ZoneTexte 5">
            <a:extLst>
              <a:ext uri="{FF2B5EF4-FFF2-40B4-BE49-F238E27FC236}">
                <a16:creationId xmlns:a16="http://schemas.microsoft.com/office/drawing/2014/main" id="{714C3FE2-F350-4C38-9D46-635E0E71B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C754E9C3-4D4D-40F2-BC5B-A2B20C447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66567" name="Placeholder 2">
            <a:extLst>
              <a:ext uri="{FF2B5EF4-FFF2-40B4-BE49-F238E27FC236}">
                <a16:creationId xmlns:a16="http://schemas.microsoft.com/office/drawing/2014/main" id="{EDB65478-994E-443A-A7DC-92E012A1B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66568" name="Placeholder 2">
            <a:extLst>
              <a:ext uri="{FF2B5EF4-FFF2-40B4-BE49-F238E27FC236}">
                <a16:creationId xmlns:a16="http://schemas.microsoft.com/office/drawing/2014/main" id="{2ED73471-32E4-48DE-8178-CBBA2AD12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10.7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66569" name="Carré corné 4">
            <a:extLst>
              <a:ext uri="{FF2B5EF4-FFF2-40B4-BE49-F238E27FC236}">
                <a16:creationId xmlns:a16="http://schemas.microsoft.com/office/drawing/2014/main" id="{B1E87AA7-576E-4DC0-BEBD-2E9268DCB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349500"/>
            <a:ext cx="3743325" cy="1704975"/>
          </a:xfrm>
          <a:prstGeom prst="rect">
            <a:avLst/>
          </a:prstGeom>
          <a:solidFill>
            <a:srgbClr val="E2E8EF"/>
          </a:solidFill>
          <a:ln w="9525">
            <a:solidFill>
              <a:srgbClr val="9FB8CD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Clr>
                <a:srgbClr val="00003C"/>
              </a:buClr>
              <a:buSzPct val="80000"/>
              <a:buFontTx/>
              <a:buNone/>
            </a:pPr>
            <a:r>
              <a:rPr kumimoji="1" lang="fr-CA" altLang="fr-FR" sz="16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Les entreprises de 100 salariés et plus sont tenues de former un comité </a:t>
            </a:r>
            <a:r>
              <a:rPr kumimoji="1" lang="fr-CA" altLang="ja-JP" sz="16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chargé d</a:t>
            </a:r>
            <a:r>
              <a:rPr kumimoji="1" lang="fr-FR" altLang="fr-FR" sz="16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kumimoji="1" lang="fr-CA" altLang="ja-JP" sz="16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élaborer le programme d</a:t>
            </a:r>
            <a:r>
              <a:rPr kumimoji="1" lang="fr-FR" altLang="fr-FR" sz="16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kumimoji="1" lang="fr-CA" altLang="ja-JP" sz="16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équité salariale.</a:t>
            </a:r>
            <a:endParaRPr kumimoji="1" lang="fr-CA" altLang="fr-FR" sz="1600" dirty="0">
              <a:solidFill>
                <a:srgbClr val="333366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570" name="Carré corné 4">
            <a:extLst>
              <a:ext uri="{FF2B5EF4-FFF2-40B4-BE49-F238E27FC236}">
                <a16:creationId xmlns:a16="http://schemas.microsoft.com/office/drawing/2014/main" id="{DFA299C5-5303-485C-BD7C-ACB4F31B0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349500"/>
            <a:ext cx="4248150" cy="1704975"/>
          </a:xfrm>
          <a:prstGeom prst="rect">
            <a:avLst/>
          </a:prstGeom>
          <a:solidFill>
            <a:srgbClr val="DFF1E4"/>
          </a:solidFill>
          <a:ln w="9525">
            <a:solidFill>
              <a:srgbClr val="8DD3A0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Clr>
                <a:srgbClr val="00003C"/>
              </a:buClr>
              <a:buSzPct val="80000"/>
              <a:buFontTx/>
              <a:buNone/>
            </a:pPr>
            <a:r>
              <a:rPr kumimoji="1" lang="fr-CA" altLang="fr-FR" sz="1600">
                <a:solidFill>
                  <a:srgbClr val="333366"/>
                </a:solidFill>
                <a:ea typeface="ＭＳ Ｐゴシック" panose="020B0600070205080204" pitchFamily="34" charset="-128"/>
              </a:rPr>
              <a:t>Celles qui ont entre 50 et 99 salariés doivent établir un programme d</a:t>
            </a:r>
            <a:r>
              <a:rPr kumimoji="1" lang="fr-FR" altLang="fr-FR" sz="160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kumimoji="1" lang="fr-CA" altLang="ja-JP" sz="1600">
                <a:solidFill>
                  <a:srgbClr val="333366"/>
                </a:solidFill>
                <a:ea typeface="ＭＳ Ｐゴシック" panose="020B0600070205080204" pitchFamily="34" charset="-128"/>
              </a:rPr>
              <a:t>équité salariale </a:t>
            </a:r>
            <a:br>
              <a:rPr kumimoji="1" lang="fr-CA" altLang="ja-JP" sz="1600">
                <a:solidFill>
                  <a:srgbClr val="333366"/>
                </a:solidFill>
                <a:ea typeface="ＭＳ Ｐゴシック" panose="020B0600070205080204" pitchFamily="34" charset="-128"/>
              </a:rPr>
            </a:br>
            <a:r>
              <a:rPr kumimoji="1" lang="fr-CA" altLang="ja-JP" sz="1600">
                <a:solidFill>
                  <a:srgbClr val="333366"/>
                </a:solidFill>
                <a:ea typeface="ＭＳ Ｐゴシック" panose="020B0600070205080204" pitchFamily="34" charset="-128"/>
              </a:rPr>
              <a:t>et entreprendre une démarche conjointe patronale-syndicale; les modalités d</a:t>
            </a:r>
            <a:r>
              <a:rPr kumimoji="1" lang="fr-FR" altLang="fr-FR" sz="160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kumimoji="1" lang="fr-CA" altLang="ja-JP" sz="1600">
                <a:solidFill>
                  <a:srgbClr val="333366"/>
                </a:solidFill>
                <a:ea typeface="ＭＳ Ｐゴシック" panose="020B0600070205080204" pitchFamily="34" charset="-128"/>
              </a:rPr>
              <a:t>une telle démarche ne sont cependant pas précisées.</a:t>
            </a:r>
            <a:endParaRPr kumimoji="1" lang="fr-CA" altLang="fr-FR" sz="1600">
              <a:solidFill>
                <a:srgbClr val="333366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571" name="Carré corné 4">
            <a:extLst>
              <a:ext uri="{FF2B5EF4-FFF2-40B4-BE49-F238E27FC236}">
                <a16:creationId xmlns:a16="http://schemas.microsoft.com/office/drawing/2014/main" id="{04C9CA92-C655-4D0A-8F53-CFAB9D269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2363" y="4276725"/>
            <a:ext cx="3970337" cy="1704975"/>
          </a:xfrm>
          <a:prstGeom prst="rect">
            <a:avLst/>
          </a:prstGeom>
          <a:solidFill>
            <a:srgbClr val="F0F2DB"/>
          </a:solidFill>
          <a:ln w="9525">
            <a:solidFill>
              <a:srgbClr val="D2DA7A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Clr>
                <a:srgbClr val="00003C"/>
              </a:buClr>
              <a:buSzPct val="80000"/>
              <a:buFontTx/>
              <a:buNone/>
            </a:pPr>
            <a:r>
              <a:rPr kumimoji="1" lang="fr-CA" altLang="fr-FR" sz="1600">
                <a:solidFill>
                  <a:srgbClr val="333366"/>
                </a:solidFill>
                <a:ea typeface="ＭＳ Ｐゴシック" panose="020B0600070205080204" pitchFamily="34" charset="-128"/>
              </a:rPr>
              <a:t>Les entreprises de moins de 50 salariés ont simplement une obligation de résultat, celle de déterminer les rajustements salariaux nécessaires. Elles ne sont pas tenues d</a:t>
            </a:r>
            <a:r>
              <a:rPr kumimoji="1" lang="fr-FR" altLang="fr-FR" sz="160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kumimoji="1" lang="fr-CA" altLang="ja-JP" sz="1600">
                <a:solidFill>
                  <a:srgbClr val="333366"/>
                </a:solidFill>
                <a:ea typeface="ＭＳ Ｐゴシック" panose="020B0600070205080204" pitchFamily="34" charset="-128"/>
              </a:rPr>
              <a:t>établir un programme ni de constituer un comité.</a:t>
            </a:r>
            <a:endParaRPr kumimoji="1" lang="fr-CA" altLang="fr-FR" sz="1600">
              <a:solidFill>
                <a:srgbClr val="333366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6">
            <a:extLst>
              <a:ext uri="{FF2B5EF4-FFF2-40B4-BE49-F238E27FC236}">
                <a16:creationId xmlns:a16="http://schemas.microsoft.com/office/drawing/2014/main" id="{707CEC1E-3B60-4CFF-9069-498AC67734EA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FEBA2C6-F987-461B-90DC-0C7E69E38F5C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26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68611" name="Placeholder 1030">
            <a:extLst>
              <a:ext uri="{FF2B5EF4-FFF2-40B4-BE49-F238E27FC236}">
                <a16:creationId xmlns:a16="http://schemas.microsoft.com/office/drawing/2014/main" id="{E94A1C4E-D2A7-4F26-A528-72AD0DE0382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Les comités d’équité salariale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68612" name="Placeholder 2">
            <a:extLst>
              <a:ext uri="{FF2B5EF4-FFF2-40B4-BE49-F238E27FC236}">
                <a16:creationId xmlns:a16="http://schemas.microsoft.com/office/drawing/2014/main" id="{C3140B21-8266-47B9-92FE-F1653ED31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68613" name="ZoneTexte 5">
            <a:extLst>
              <a:ext uri="{FF2B5EF4-FFF2-40B4-BE49-F238E27FC236}">
                <a16:creationId xmlns:a16="http://schemas.microsoft.com/office/drawing/2014/main" id="{4ECDD1C4-0D87-41E2-B1DB-F3C42B880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42352AF5-2526-4010-8737-DA285DEE9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68615" name="Placeholder 2">
            <a:extLst>
              <a:ext uri="{FF2B5EF4-FFF2-40B4-BE49-F238E27FC236}">
                <a16:creationId xmlns:a16="http://schemas.microsoft.com/office/drawing/2014/main" id="{E924512B-CC9B-4E1B-95F2-46434A462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68616" name="Placeholder 2">
            <a:extLst>
              <a:ext uri="{FF2B5EF4-FFF2-40B4-BE49-F238E27FC236}">
                <a16:creationId xmlns:a16="http://schemas.microsoft.com/office/drawing/2014/main" id="{3C125149-240E-4B9E-B3A1-132406A99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10.7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68617" name="Organigramme : Document 3">
            <a:extLst>
              <a:ext uri="{FF2B5EF4-FFF2-40B4-BE49-F238E27FC236}">
                <a16:creationId xmlns:a16="http://schemas.microsoft.com/office/drawing/2014/main" id="{4B80634A-5DCD-4B05-807A-2CE3D0663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349500"/>
            <a:ext cx="7775575" cy="3660775"/>
          </a:xfrm>
          <a:prstGeom prst="flowChartDocument">
            <a:avLst/>
          </a:prstGeom>
          <a:solidFill>
            <a:srgbClr val="E2E8EF"/>
          </a:solidFill>
          <a:ln w="9525">
            <a:solidFill>
              <a:srgbClr val="9FB8CD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4762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marL="0" indent="0" eaLnBrk="1" hangingPunct="1">
              <a:buNone/>
            </a:pPr>
            <a:r>
              <a:rPr kumimoji="1" lang="fr-FR" altLang="fr-FR" sz="1800" b="1" dirty="0">
                <a:solidFill>
                  <a:srgbClr val="003366"/>
                </a:solidFill>
              </a:rPr>
              <a:t>Pour les entreprises de 100 salariés et plus </a:t>
            </a:r>
          </a:p>
          <a:p>
            <a:pPr eaLnBrk="1" hangingPunct="1"/>
            <a:endParaRPr kumimoji="1" lang="fr-FR" altLang="fr-FR" sz="1800" dirty="0">
              <a:solidFill>
                <a:srgbClr val="003366"/>
              </a:solidFill>
            </a:endParaRPr>
          </a:p>
          <a:p>
            <a:pPr lvl="1" eaLnBrk="1" hangingPunct="1"/>
            <a:r>
              <a:rPr kumimoji="1" lang="fr-FR" altLang="fr-FR" sz="1600" dirty="0">
                <a:solidFill>
                  <a:srgbClr val="003366"/>
                </a:solidFill>
              </a:rPr>
              <a:t>Le comité d’équité salariale, constitué conjointement par l’employeur </a:t>
            </a:r>
            <a:br>
              <a:rPr kumimoji="1" lang="fr-FR" altLang="fr-FR" sz="1600" dirty="0">
                <a:solidFill>
                  <a:srgbClr val="003366"/>
                </a:solidFill>
              </a:rPr>
            </a:br>
            <a:r>
              <a:rPr kumimoji="1" lang="fr-FR" altLang="fr-FR" sz="1600" dirty="0">
                <a:solidFill>
                  <a:srgbClr val="003366"/>
                </a:solidFill>
              </a:rPr>
              <a:t>et les salariés, est chargé de la mise en œuvre du processus d’équité salariale dans l’entreprise.</a:t>
            </a:r>
          </a:p>
          <a:p>
            <a:pPr lvl="1" eaLnBrk="1" hangingPunct="1"/>
            <a:r>
              <a:rPr kumimoji="1" lang="fr-FR" altLang="fr-FR" sz="1600" dirty="0">
                <a:solidFill>
                  <a:srgbClr val="003366"/>
                </a:solidFill>
              </a:rPr>
              <a:t>La participation au comité d’équité salariale n’est pas réservée aux représentants des employés syndiqués et s’étend aussi aux employés non syndiqués. </a:t>
            </a:r>
          </a:p>
          <a:p>
            <a:pPr lvl="1" eaLnBrk="1" hangingPunct="1"/>
            <a:r>
              <a:rPr kumimoji="1" lang="fr-FR" altLang="fr-FR" sz="1600" dirty="0">
                <a:solidFill>
                  <a:srgbClr val="003366"/>
                </a:solidFill>
              </a:rPr>
              <a:t>Dans le cas des employés non </a:t>
            </a:r>
            <a:r>
              <a:rPr kumimoji="1" lang="fr-FR" altLang="fr-FR" sz="1600" dirty="0" err="1">
                <a:solidFill>
                  <a:srgbClr val="003366"/>
                </a:solidFill>
              </a:rPr>
              <a:t>sydiqués</a:t>
            </a:r>
            <a:r>
              <a:rPr kumimoji="1" lang="fr-FR" altLang="fr-FR" sz="1600" dirty="0">
                <a:solidFill>
                  <a:srgbClr val="003366"/>
                </a:solidFill>
              </a:rPr>
              <a:t>, l’employeur est tenu de leur permettre de se réunir sur les lieux de travail afin d’élire leurs représentants.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4">
            <a:extLst>
              <a:ext uri="{FF2B5EF4-FFF2-40B4-BE49-F238E27FC236}">
                <a16:creationId xmlns:a16="http://schemas.microsoft.com/office/drawing/2014/main" id="{59E34F6B-85CD-431B-85FE-537D920C3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1950" cy="6858000"/>
          </a:xfrm>
          <a:prstGeom prst="rect">
            <a:avLst/>
          </a:prstGeom>
          <a:solidFill>
            <a:srgbClr val="C9CB34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ea typeface="ヒラギノ角ゴ Pro W3" charset="-128"/>
            </a:endParaRPr>
          </a:p>
        </p:txBody>
      </p:sp>
      <p:sp>
        <p:nvSpPr>
          <p:cNvPr id="70659" name="Slide Number Placeholder 6">
            <a:extLst>
              <a:ext uri="{FF2B5EF4-FFF2-40B4-BE49-F238E27FC236}">
                <a16:creationId xmlns:a16="http://schemas.microsoft.com/office/drawing/2014/main" id="{36908048-AFC5-42CC-A56E-0A13B99DAACF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28BB4B8-6F63-4069-90F5-DEA3B3A4F5DD}" type="slidenum">
              <a:rPr lang="fr-CA" altLang="fr-FR" sz="1400">
                <a:solidFill>
                  <a:schemeClr val="bg1"/>
                </a:solidFill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27</a:t>
            </a:fld>
            <a:endParaRPr lang="fr-CA" altLang="fr-FR" sz="1400">
              <a:solidFill>
                <a:schemeClr val="bg1"/>
              </a:solidFill>
              <a:ea typeface="ヒラギノ角ゴ Pro W3" charset="-128"/>
            </a:endParaRPr>
          </a:p>
        </p:txBody>
      </p:sp>
      <p:sp>
        <p:nvSpPr>
          <p:cNvPr id="70660" name="Placeholder 1030">
            <a:extLst>
              <a:ext uri="{FF2B5EF4-FFF2-40B4-BE49-F238E27FC236}">
                <a16:creationId xmlns:a16="http://schemas.microsoft.com/office/drawing/2014/main" id="{C036817E-174B-48C7-98F1-A04EDEAAA6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Les étapes de la mise en œuvre d’un programme d’équité salariale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868C8537-08B8-43D6-B84B-60DFFCD91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70662" name="Placeholder 2">
            <a:extLst>
              <a:ext uri="{FF2B5EF4-FFF2-40B4-BE49-F238E27FC236}">
                <a16:creationId xmlns:a16="http://schemas.microsoft.com/office/drawing/2014/main" id="{812BA83F-630C-4713-80F7-090B4A45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D483B1-538B-476A-956D-7971E7EDA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723900"/>
            <a:ext cx="8677275" cy="5438775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6">
            <a:extLst>
              <a:ext uri="{FF2B5EF4-FFF2-40B4-BE49-F238E27FC236}">
                <a16:creationId xmlns:a16="http://schemas.microsoft.com/office/drawing/2014/main" id="{FD428F6F-E94C-483E-816C-CAC2FB19A03F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FB4BDE7-2314-43BB-9EE1-1F114D4D1D42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28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72707" name="Placeholder 1030">
            <a:extLst>
              <a:ext uri="{FF2B5EF4-FFF2-40B4-BE49-F238E27FC236}">
                <a16:creationId xmlns:a16="http://schemas.microsoft.com/office/drawing/2014/main" id="{8E6DEE81-68E5-45A3-B041-3FA0598D6C0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La Loi sur l’équité salariale : autres considérations importantes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72708" name="Placeholder 2">
            <a:extLst>
              <a:ext uri="{FF2B5EF4-FFF2-40B4-BE49-F238E27FC236}">
                <a16:creationId xmlns:a16="http://schemas.microsoft.com/office/drawing/2014/main" id="{D42A52E2-BBA9-4481-B92B-917A8E133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72709" name="ZoneTexte 5">
            <a:extLst>
              <a:ext uri="{FF2B5EF4-FFF2-40B4-BE49-F238E27FC236}">
                <a16:creationId xmlns:a16="http://schemas.microsoft.com/office/drawing/2014/main" id="{577D64FD-2820-4566-9EBD-DEE0F8D28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3CAF3B55-A2E5-499A-9677-C3C23669D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72711" name="Placeholder 2">
            <a:extLst>
              <a:ext uri="{FF2B5EF4-FFF2-40B4-BE49-F238E27FC236}">
                <a16:creationId xmlns:a16="http://schemas.microsoft.com/office/drawing/2014/main" id="{5E17EA91-151F-42C6-988C-67D269FD1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72712" name="Placeholder 2">
            <a:extLst>
              <a:ext uri="{FF2B5EF4-FFF2-40B4-BE49-F238E27FC236}">
                <a16:creationId xmlns:a16="http://schemas.microsoft.com/office/drawing/2014/main" id="{4592B753-77B4-4594-A074-56E2F3ED5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10.7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72713" name="Espace réservé du contenu 3">
            <a:extLst>
              <a:ext uri="{FF2B5EF4-FFF2-40B4-BE49-F238E27FC236}">
                <a16:creationId xmlns:a16="http://schemas.microsoft.com/office/drawing/2014/main" id="{A5F0C7FC-C0D8-4245-A1ED-2723E4AB240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2314575"/>
            <a:ext cx="6169025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6">
            <a:extLst>
              <a:ext uri="{FF2B5EF4-FFF2-40B4-BE49-F238E27FC236}">
                <a16:creationId xmlns:a16="http://schemas.microsoft.com/office/drawing/2014/main" id="{A3A33E11-DC54-4BA7-A68E-381CCD9B8C11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46A4342E-7215-42DC-A3F1-EB72DF4F8EFC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29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74755" name="Placeholder 1030">
            <a:extLst>
              <a:ext uri="{FF2B5EF4-FFF2-40B4-BE49-F238E27FC236}">
                <a16:creationId xmlns:a16="http://schemas.microsoft.com/office/drawing/2014/main" id="{ADC21450-12EB-482E-A647-FBCF83127F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 dirty="0"/>
              <a:t>La Loi sur </a:t>
            </a:r>
            <a:r>
              <a:rPr lang="en-US" altLang="fr-FR" sz="2400" b="1" dirty="0" err="1"/>
              <a:t>l’équité</a:t>
            </a:r>
            <a:r>
              <a:rPr lang="en-US" altLang="fr-FR" sz="2400" b="1" dirty="0"/>
              <a:t> </a:t>
            </a:r>
            <a:r>
              <a:rPr lang="en-US" altLang="fr-FR" sz="2400" b="1" dirty="0" err="1"/>
              <a:t>salariale</a:t>
            </a:r>
            <a:br>
              <a:rPr lang="en-US" altLang="fr-FR" sz="2400" b="1" dirty="0"/>
            </a:br>
            <a:r>
              <a:rPr lang="en-US" altLang="fr-FR" sz="2400" dirty="0"/>
              <a:t>Nouvelles dispositions en 2009 et en 2019</a:t>
            </a:r>
            <a:br>
              <a:rPr lang="en-US" altLang="fr-FR" sz="2400" b="1" dirty="0"/>
            </a:br>
            <a:endParaRPr lang="en-US" altLang="fr-FR" sz="2400" b="1"/>
          </a:p>
        </p:txBody>
      </p:sp>
      <p:sp>
        <p:nvSpPr>
          <p:cNvPr id="74756" name="Placeholder 2">
            <a:extLst>
              <a:ext uri="{FF2B5EF4-FFF2-40B4-BE49-F238E27FC236}">
                <a16:creationId xmlns:a16="http://schemas.microsoft.com/office/drawing/2014/main" id="{93CAEE65-7ACF-4E17-B74B-8BCD9E492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74757" name="ZoneTexte 5">
            <a:extLst>
              <a:ext uri="{FF2B5EF4-FFF2-40B4-BE49-F238E27FC236}">
                <a16:creationId xmlns:a16="http://schemas.microsoft.com/office/drawing/2014/main" id="{0F67DBB9-0555-4B1D-BE02-5EBA039AC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7074C837-AC5A-44B5-B1E8-DBF85A85D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74759" name="Placeholder 2">
            <a:extLst>
              <a:ext uri="{FF2B5EF4-FFF2-40B4-BE49-F238E27FC236}">
                <a16:creationId xmlns:a16="http://schemas.microsoft.com/office/drawing/2014/main" id="{7B315EF2-E8EA-4A95-962E-BAA4CDA7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74760" name="Placeholder 2">
            <a:extLst>
              <a:ext uri="{FF2B5EF4-FFF2-40B4-BE49-F238E27FC236}">
                <a16:creationId xmlns:a16="http://schemas.microsoft.com/office/drawing/2014/main" id="{7E5F7C9C-DB7B-4BCE-93FA-2897CE66B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10.7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A16CBD98-21FD-4D44-B8E4-0AC4401B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7" y="2108766"/>
            <a:ext cx="4704378" cy="3902977"/>
          </a:xfrm>
          <a:prstGeom prst="rect">
            <a:avLst/>
          </a:prstGeom>
        </p:spPr>
      </p:pic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A33C193D-65C6-44A0-BB50-4C1134F34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225" y="2108768"/>
            <a:ext cx="4569548" cy="37804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6">
            <a:extLst>
              <a:ext uri="{FF2B5EF4-FFF2-40B4-BE49-F238E27FC236}">
                <a16:creationId xmlns:a16="http://schemas.microsoft.com/office/drawing/2014/main" id="{E71C6CC0-C864-4E2F-B505-60E9CA19CA13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0FF2CD21-C0B4-4CA2-87F9-1D110D5D8922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3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19459" name="Placeholder 4">
            <a:extLst>
              <a:ext uri="{FF2B5EF4-FFF2-40B4-BE49-F238E27FC236}">
                <a16:creationId xmlns:a16="http://schemas.microsoft.com/office/drawing/2014/main" id="{45B793E5-167D-464A-A032-CF69A728C5E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85800" y="2000250"/>
            <a:ext cx="7772400" cy="36607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CA" altLang="fr-FR" sz="1400" b="1" dirty="0"/>
              <a:t>OBJECTIF 10A – Expliquer le processus de rémunération globale</a:t>
            </a:r>
          </a:p>
          <a:p>
            <a:pPr marL="0" indent="0" eaLnBrk="1" hangingPunct="1">
              <a:buFontTx/>
              <a:buNone/>
            </a:pPr>
            <a:r>
              <a:rPr lang="fr-CA" altLang="fr-FR" sz="1400" b="1" dirty="0"/>
              <a:t>10.1</a:t>
            </a:r>
            <a:r>
              <a:rPr lang="fr-CA" altLang="fr-FR" sz="1400" dirty="0"/>
              <a:t>	La rémunération globale</a:t>
            </a:r>
          </a:p>
          <a:p>
            <a:pPr marL="0" indent="0" eaLnBrk="1" hangingPunct="1">
              <a:buFontTx/>
              <a:buNone/>
            </a:pPr>
            <a:r>
              <a:rPr lang="fr-CA" altLang="fr-FR" sz="1400" b="1" dirty="0"/>
              <a:t>10.2</a:t>
            </a:r>
            <a:r>
              <a:rPr lang="fr-CA" altLang="fr-FR" sz="1400" dirty="0"/>
              <a:t>	Le processus de rémunération</a:t>
            </a:r>
          </a:p>
          <a:p>
            <a:pPr marL="0" indent="0" eaLnBrk="1" hangingPunct="1">
              <a:buFontTx/>
              <a:buNone/>
            </a:pPr>
            <a:r>
              <a:rPr lang="fr-CA" altLang="fr-FR" sz="1400" b="1" dirty="0"/>
              <a:t>10.3</a:t>
            </a:r>
            <a:r>
              <a:rPr lang="fr-CA" altLang="fr-FR" sz="1400" dirty="0"/>
              <a:t>	L</a:t>
            </a:r>
            <a:r>
              <a:rPr lang="fr-FR" altLang="fr-FR" sz="1400" dirty="0"/>
              <a:t>’</a:t>
            </a:r>
            <a:r>
              <a:rPr lang="fr-CA" altLang="ja-JP" sz="1400" dirty="0"/>
              <a:t>évaluation des emplois</a:t>
            </a:r>
            <a:r>
              <a:rPr lang="fr-CA" altLang="fr-FR" sz="1400" b="1" dirty="0"/>
              <a:t> </a:t>
            </a:r>
          </a:p>
          <a:p>
            <a:pPr marL="0" indent="0" eaLnBrk="1" hangingPunct="1">
              <a:buFontTx/>
              <a:buNone/>
            </a:pPr>
            <a:r>
              <a:rPr lang="fr-CA" altLang="fr-FR" sz="1400" b="1" dirty="0"/>
              <a:t>10.4</a:t>
            </a:r>
            <a:r>
              <a:rPr lang="fr-CA" altLang="fr-FR" sz="1400" dirty="0"/>
              <a:t>	L</a:t>
            </a:r>
            <a:r>
              <a:rPr lang="fr-FR" altLang="fr-FR" sz="1400" dirty="0"/>
              <a:t>’</a:t>
            </a:r>
            <a:r>
              <a:rPr lang="fr-CA" altLang="ja-JP" sz="1400" dirty="0"/>
              <a:t>élaboration des structures salariales</a:t>
            </a:r>
          </a:p>
          <a:p>
            <a:pPr marL="0" indent="0" eaLnBrk="1" hangingPunct="1">
              <a:buFontTx/>
              <a:buNone/>
            </a:pPr>
            <a:r>
              <a:rPr lang="fr-CA" altLang="fr-FR" sz="1400" b="1" dirty="0"/>
              <a:t>10.5</a:t>
            </a:r>
            <a:r>
              <a:rPr lang="fr-CA" altLang="fr-FR" sz="1400" dirty="0"/>
              <a:t>	La détermination des salaires et des autres formes de rémunération individuelle</a:t>
            </a:r>
          </a:p>
          <a:p>
            <a:pPr marL="0" indent="0" eaLnBrk="1" hangingPunct="1">
              <a:buFontTx/>
              <a:buNone/>
            </a:pPr>
            <a:endParaRPr lang="fr-CA" altLang="fr-FR" sz="1400" b="1" dirty="0"/>
          </a:p>
          <a:p>
            <a:pPr marL="0" indent="0" eaLnBrk="1" hangingPunct="1">
              <a:buFontTx/>
              <a:buNone/>
            </a:pPr>
            <a:r>
              <a:rPr lang="fr-CA" altLang="fr-FR" sz="1400" b="1" dirty="0"/>
              <a:t>OBJECTIF 10B – Identifier les particularités de différents aspects de la gestion de la rémunération</a:t>
            </a:r>
          </a:p>
          <a:p>
            <a:pPr marL="0" indent="0" eaLnBrk="1" hangingPunct="1">
              <a:buFontTx/>
              <a:buNone/>
            </a:pPr>
            <a:r>
              <a:rPr lang="fr-CA" altLang="fr-FR" sz="1400" b="1" dirty="0"/>
              <a:t>10.6</a:t>
            </a:r>
            <a:r>
              <a:rPr lang="fr-CA" altLang="fr-FR" sz="1400" dirty="0"/>
              <a:t>	Les aspects à considérer en matière de rémunération</a:t>
            </a:r>
          </a:p>
          <a:p>
            <a:pPr marL="0" indent="0" eaLnBrk="1" hangingPunct="1">
              <a:buFontTx/>
              <a:buNone/>
            </a:pPr>
            <a:r>
              <a:rPr lang="fr-CA" altLang="fr-FR" sz="1400" b="1" dirty="0"/>
              <a:t>10.7</a:t>
            </a:r>
            <a:r>
              <a:rPr lang="fr-CA" altLang="fr-FR" sz="1400" dirty="0"/>
              <a:t>	L</a:t>
            </a:r>
            <a:r>
              <a:rPr lang="fr-FR" altLang="fr-FR" sz="1400" dirty="0"/>
              <a:t>’</a:t>
            </a:r>
            <a:r>
              <a:rPr lang="fr-CA" altLang="ja-JP" sz="1400" dirty="0"/>
              <a:t>équité salariale</a:t>
            </a:r>
          </a:p>
          <a:p>
            <a:pPr marL="0" indent="0" eaLnBrk="1" hangingPunct="1">
              <a:buFontTx/>
              <a:buNone/>
            </a:pPr>
            <a:r>
              <a:rPr lang="fr-CA" altLang="fr-FR" sz="1400" b="1" dirty="0"/>
              <a:t>10.8</a:t>
            </a:r>
            <a:r>
              <a:rPr lang="fr-CA" altLang="fr-FR" sz="1400" dirty="0"/>
              <a:t>	Les régimes de rémunération variable</a:t>
            </a:r>
          </a:p>
          <a:p>
            <a:pPr marL="0" indent="0" eaLnBrk="1" hangingPunct="1">
              <a:buFontTx/>
              <a:buNone/>
            </a:pPr>
            <a:r>
              <a:rPr lang="fr-CA" altLang="fr-FR" sz="1400" b="1" dirty="0"/>
              <a:t>10.9</a:t>
            </a:r>
            <a:r>
              <a:rPr lang="fr-CA" altLang="fr-FR" sz="1400" dirty="0"/>
              <a:t>	La gestion de la rémunération</a:t>
            </a:r>
          </a:p>
          <a:p>
            <a:pPr marL="0" indent="0" eaLnBrk="1" hangingPunct="1">
              <a:buFontTx/>
              <a:buNone/>
            </a:pPr>
            <a:r>
              <a:rPr lang="en-CA" altLang="fr-FR" sz="1400" b="1" dirty="0"/>
              <a:t>10.10</a:t>
            </a:r>
            <a:r>
              <a:rPr lang="en-CA" altLang="fr-FR" sz="1400" dirty="0"/>
              <a:t>	L</a:t>
            </a:r>
            <a:r>
              <a:rPr lang="fr-FR" altLang="fr-FR" sz="1400" dirty="0"/>
              <a:t>’</a:t>
            </a:r>
            <a:r>
              <a:rPr lang="en-CA" altLang="ja-JP" sz="1400" dirty="0" err="1"/>
              <a:t>évaluation</a:t>
            </a:r>
            <a:r>
              <a:rPr lang="en-CA" altLang="ja-JP" sz="1400" dirty="0"/>
              <a:t> de la </a:t>
            </a:r>
            <a:r>
              <a:rPr lang="en-CA" altLang="ja-JP" sz="1400" dirty="0" err="1"/>
              <a:t>rémunération</a:t>
            </a:r>
            <a:r>
              <a:rPr lang="en-CA" altLang="ja-JP" sz="1400" dirty="0"/>
              <a:t> </a:t>
            </a:r>
            <a:r>
              <a:rPr lang="en-CA" altLang="ja-JP" sz="1400" dirty="0" err="1"/>
              <a:t>directe</a:t>
            </a:r>
            <a:endParaRPr lang="fr-CA" altLang="ja-JP" sz="1400" dirty="0"/>
          </a:p>
          <a:p>
            <a:pPr marL="0" indent="0">
              <a:buFontTx/>
              <a:buNone/>
            </a:pPr>
            <a:endParaRPr lang="fr-CA" altLang="fr-FR" sz="1400" b="1" dirty="0"/>
          </a:p>
          <a:p>
            <a:pPr marL="0" indent="0">
              <a:buFontTx/>
              <a:buNone/>
            </a:pPr>
            <a:endParaRPr lang="fr-CA" altLang="fr-FR" sz="1400" b="1" dirty="0"/>
          </a:p>
          <a:p>
            <a:pPr marL="0" indent="0">
              <a:buFontTx/>
              <a:buNone/>
            </a:pPr>
            <a:endParaRPr lang="fr-CA" altLang="fr-FR" sz="1400" b="1" dirty="0"/>
          </a:p>
          <a:p>
            <a:pPr marL="0" indent="0">
              <a:buFontTx/>
              <a:buNone/>
            </a:pPr>
            <a:endParaRPr lang="fr-CA" altLang="fr-FR" sz="1400" b="1" dirty="0"/>
          </a:p>
          <a:p>
            <a:pPr marL="0" indent="0">
              <a:buFontTx/>
              <a:buNone/>
            </a:pPr>
            <a:endParaRPr lang="fr-CA" altLang="fr-FR" sz="1400" b="1" dirty="0"/>
          </a:p>
          <a:p>
            <a:pPr marL="0" indent="0">
              <a:buFontTx/>
              <a:buNone/>
            </a:pPr>
            <a:endParaRPr lang="fr-CA" altLang="fr-FR" sz="1400" b="1" dirty="0"/>
          </a:p>
          <a:p>
            <a:pPr marL="0" indent="0" eaLnBrk="1" hangingPunct="1">
              <a:spcBef>
                <a:spcPts val="800"/>
              </a:spcBef>
              <a:buFontTx/>
              <a:buNone/>
            </a:pPr>
            <a:endParaRPr lang="fr-CA" altLang="fr-FR" sz="1400" dirty="0"/>
          </a:p>
        </p:txBody>
      </p:sp>
      <p:sp>
        <p:nvSpPr>
          <p:cNvPr id="19460" name="Placeholder 1030">
            <a:extLst>
              <a:ext uri="{FF2B5EF4-FFF2-40B4-BE49-F238E27FC236}">
                <a16:creationId xmlns:a16="http://schemas.microsoft.com/office/drawing/2014/main" id="{43E3C6CD-2FB6-4EB0-9F02-00C329EBBC3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2400" cy="431800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Plan de chapitre</a:t>
            </a:r>
          </a:p>
        </p:txBody>
      </p:sp>
      <p:sp>
        <p:nvSpPr>
          <p:cNvPr id="19461" name="Placeholder 2">
            <a:extLst>
              <a:ext uri="{FF2B5EF4-FFF2-40B4-BE49-F238E27FC236}">
                <a16:creationId xmlns:a16="http://schemas.microsoft.com/office/drawing/2014/main" id="{5E45E61C-8574-4AD7-AAE6-1F563B76A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 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19462" name="ZoneTexte 5">
            <a:extLst>
              <a:ext uri="{FF2B5EF4-FFF2-40B4-BE49-F238E27FC236}">
                <a16:creationId xmlns:a16="http://schemas.microsoft.com/office/drawing/2014/main" id="{6FA99528-C437-4C2E-9712-737EF904A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6">
            <a:extLst>
              <a:ext uri="{FF2B5EF4-FFF2-40B4-BE49-F238E27FC236}">
                <a16:creationId xmlns:a16="http://schemas.microsoft.com/office/drawing/2014/main" id="{30DE1E68-7831-4A7A-A467-0FE122382EB3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60E11D4-3776-466A-B550-C63BDD8F714E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30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76803" name="Placeholder 1030">
            <a:extLst>
              <a:ext uri="{FF2B5EF4-FFF2-40B4-BE49-F238E27FC236}">
                <a16:creationId xmlns:a16="http://schemas.microsoft.com/office/drawing/2014/main" id="{BC09F22F-7BAE-4C92-A1F2-1DE827F15F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10.8 Les régimes de rémunération variable</a:t>
            </a:r>
          </a:p>
        </p:txBody>
      </p:sp>
      <p:sp>
        <p:nvSpPr>
          <p:cNvPr id="76804" name="Placeholder 2">
            <a:extLst>
              <a:ext uri="{FF2B5EF4-FFF2-40B4-BE49-F238E27FC236}">
                <a16:creationId xmlns:a16="http://schemas.microsoft.com/office/drawing/2014/main" id="{845E7733-73D0-47DF-9D39-539D59693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76805" name="ZoneTexte 5">
            <a:extLst>
              <a:ext uri="{FF2B5EF4-FFF2-40B4-BE49-F238E27FC236}">
                <a16:creationId xmlns:a16="http://schemas.microsoft.com/office/drawing/2014/main" id="{E7BBEDAE-BBC2-4AC4-A479-5A99588D6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C4F7049E-6682-4210-A31B-1638CED14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76807" name="Placeholder 2">
            <a:extLst>
              <a:ext uri="{FF2B5EF4-FFF2-40B4-BE49-F238E27FC236}">
                <a16:creationId xmlns:a16="http://schemas.microsoft.com/office/drawing/2014/main" id="{9F7EFBD4-D644-434C-A6AB-80B41FAEA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76808" name="Espace réservé du contenu 3">
            <a:extLst>
              <a:ext uri="{FF2B5EF4-FFF2-40B4-BE49-F238E27FC236}">
                <a16:creationId xmlns:a16="http://schemas.microsoft.com/office/drawing/2014/main" id="{E6806551-E3A6-4925-9899-497F438DFDD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944688"/>
            <a:ext cx="6696075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6">
            <a:extLst>
              <a:ext uri="{FF2B5EF4-FFF2-40B4-BE49-F238E27FC236}">
                <a16:creationId xmlns:a16="http://schemas.microsoft.com/office/drawing/2014/main" id="{E1C6275A-4956-4887-952A-6629C5DA6662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2FA55171-2DD5-41BB-AD9D-3A002DE7A4BE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31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78851" name="Placeholder 1030">
            <a:extLst>
              <a:ext uri="{FF2B5EF4-FFF2-40B4-BE49-F238E27FC236}">
                <a16:creationId xmlns:a16="http://schemas.microsoft.com/office/drawing/2014/main" id="{76970DBB-A1E9-48F0-BE37-1110521CC62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Les formes de rémunération variables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78852" name="Placeholder 2">
            <a:extLst>
              <a:ext uri="{FF2B5EF4-FFF2-40B4-BE49-F238E27FC236}">
                <a16:creationId xmlns:a16="http://schemas.microsoft.com/office/drawing/2014/main" id="{8869BB71-2CE1-480C-9E00-80AE5F6D7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78853" name="ZoneTexte 5">
            <a:extLst>
              <a:ext uri="{FF2B5EF4-FFF2-40B4-BE49-F238E27FC236}">
                <a16:creationId xmlns:a16="http://schemas.microsoft.com/office/drawing/2014/main" id="{9A2CB24D-4EF9-4AE3-8AF5-52E3B0B4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8E776C76-432D-43EC-9B91-9B8ADED7F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78855" name="Placeholder 2">
            <a:extLst>
              <a:ext uri="{FF2B5EF4-FFF2-40B4-BE49-F238E27FC236}">
                <a16:creationId xmlns:a16="http://schemas.microsoft.com/office/drawing/2014/main" id="{D637B34C-19FF-40B7-90A6-BF0420830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78856" name="Placeholder 2">
            <a:extLst>
              <a:ext uri="{FF2B5EF4-FFF2-40B4-BE49-F238E27FC236}">
                <a16:creationId xmlns:a16="http://schemas.microsoft.com/office/drawing/2014/main" id="{2FAA35CB-A7CE-43E5-BA15-137527BF5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10.8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78857" name="Espace réservé du contenu 3">
            <a:extLst>
              <a:ext uri="{FF2B5EF4-FFF2-40B4-BE49-F238E27FC236}">
                <a16:creationId xmlns:a16="http://schemas.microsoft.com/office/drawing/2014/main" id="{C4BFE743-A989-4DA6-BE63-8BEC960F7E3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1944688"/>
            <a:ext cx="6702425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4">
            <a:extLst>
              <a:ext uri="{FF2B5EF4-FFF2-40B4-BE49-F238E27FC236}">
                <a16:creationId xmlns:a16="http://schemas.microsoft.com/office/drawing/2014/main" id="{5ECDA4E7-A143-4423-9A1E-17778D492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1950" cy="6858000"/>
          </a:xfrm>
          <a:prstGeom prst="rect">
            <a:avLst/>
          </a:prstGeom>
          <a:solidFill>
            <a:srgbClr val="C9CB34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ea typeface="ヒラギノ角ゴ Pro W3" charset="-128"/>
            </a:endParaRPr>
          </a:p>
        </p:txBody>
      </p:sp>
      <p:sp>
        <p:nvSpPr>
          <p:cNvPr id="80899" name="Slide Number Placeholder 6">
            <a:extLst>
              <a:ext uri="{FF2B5EF4-FFF2-40B4-BE49-F238E27FC236}">
                <a16:creationId xmlns:a16="http://schemas.microsoft.com/office/drawing/2014/main" id="{4564A416-4EEB-4C27-9512-EFBA69EE6A29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C21FE7DF-5B54-4D7C-9EED-779BBB3E4EEF}" type="slidenum">
              <a:rPr lang="fr-CA" altLang="fr-FR" sz="1400">
                <a:solidFill>
                  <a:schemeClr val="bg1"/>
                </a:solidFill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32</a:t>
            </a:fld>
            <a:endParaRPr lang="fr-CA" altLang="fr-FR" sz="1400">
              <a:solidFill>
                <a:schemeClr val="bg1"/>
              </a:solidFill>
              <a:ea typeface="ヒラギノ角ゴ Pro W3" charset="-128"/>
            </a:endParaRP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23AD0FB4-9B65-4257-9F09-4BF66AA62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80901" name="Placeholder 2">
            <a:extLst>
              <a:ext uri="{FF2B5EF4-FFF2-40B4-BE49-F238E27FC236}">
                <a16:creationId xmlns:a16="http://schemas.microsoft.com/office/drawing/2014/main" id="{4F13F2E6-7C41-46C5-83C9-03DF5C02C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80902" name="Flèche vers la droite 4">
            <a:extLst>
              <a:ext uri="{FF2B5EF4-FFF2-40B4-BE49-F238E27FC236}">
                <a16:creationId xmlns:a16="http://schemas.microsoft.com/office/drawing/2014/main" id="{E989D40C-7EED-4E25-AD5A-C82A98C5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5359400"/>
            <a:ext cx="1042987" cy="588963"/>
          </a:xfrm>
          <a:prstGeom prst="rightArrow">
            <a:avLst>
              <a:gd name="adj1" fmla="val 50000"/>
              <a:gd name="adj2" fmla="val 49962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100" b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6" name="Groupe 5">
            <a:extLst>
              <a:ext uri="{FF2B5EF4-FFF2-40B4-BE49-F238E27FC236}">
                <a16:creationId xmlns:a16="http://schemas.microsoft.com/office/drawing/2014/main" id="{ED952C57-8A19-4081-BE28-561EC11174B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774700"/>
            <a:ext cx="74676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4">
            <a:extLst>
              <a:ext uri="{FF2B5EF4-FFF2-40B4-BE49-F238E27FC236}">
                <a16:creationId xmlns:a16="http://schemas.microsoft.com/office/drawing/2014/main" id="{705BC462-DD5E-4363-B57E-AE77BA412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1950" cy="6858000"/>
          </a:xfrm>
          <a:prstGeom prst="rect">
            <a:avLst/>
          </a:prstGeom>
          <a:solidFill>
            <a:srgbClr val="C9CB34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ea typeface="ヒラギノ角ゴ Pro W3" charset="-128"/>
            </a:endParaRPr>
          </a:p>
        </p:txBody>
      </p:sp>
      <p:sp>
        <p:nvSpPr>
          <p:cNvPr id="82947" name="Slide Number Placeholder 6">
            <a:extLst>
              <a:ext uri="{FF2B5EF4-FFF2-40B4-BE49-F238E27FC236}">
                <a16:creationId xmlns:a16="http://schemas.microsoft.com/office/drawing/2014/main" id="{D5236D40-ABDB-4B03-AFFF-7066C11F8721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139A683-31BD-412D-8EEC-FE9490E78DB1}" type="slidenum">
              <a:rPr lang="fr-CA" altLang="fr-FR" sz="1400">
                <a:solidFill>
                  <a:schemeClr val="bg1"/>
                </a:solidFill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33</a:t>
            </a:fld>
            <a:endParaRPr lang="fr-CA" altLang="fr-FR" sz="1400">
              <a:solidFill>
                <a:schemeClr val="bg1"/>
              </a:solidFill>
              <a:ea typeface="ヒラギノ角ゴ Pro W3" charset="-128"/>
            </a:endParaRP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38F827A3-B309-4888-90BE-872085F1D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82949" name="Placeholder 2">
            <a:extLst>
              <a:ext uri="{FF2B5EF4-FFF2-40B4-BE49-F238E27FC236}">
                <a16:creationId xmlns:a16="http://schemas.microsoft.com/office/drawing/2014/main" id="{B0BCC4E4-9534-45FE-BE1E-38260FBA7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2" name="Groupe 1">
            <a:extLst>
              <a:ext uri="{FF2B5EF4-FFF2-40B4-BE49-F238E27FC236}">
                <a16:creationId xmlns:a16="http://schemas.microsoft.com/office/drawing/2014/main" id="{932B849E-B250-4827-B7A6-1A1D1723039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54000"/>
            <a:ext cx="7531100" cy="85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1" name="Rectangle 3">
            <a:extLst>
              <a:ext uri="{FF2B5EF4-FFF2-40B4-BE49-F238E27FC236}">
                <a16:creationId xmlns:a16="http://schemas.microsoft.com/office/drawing/2014/main" id="{4FDA20F7-FC6C-4EB8-9925-276176214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285750"/>
            <a:ext cx="5400675" cy="479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fr-FR" sz="1100" b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82952" name="Placeholder 2">
            <a:extLst>
              <a:ext uri="{FF2B5EF4-FFF2-40B4-BE49-F238E27FC236}">
                <a16:creationId xmlns:a16="http://schemas.microsoft.com/office/drawing/2014/main" id="{A98D04CF-AF75-431C-ABD5-6CCAF6F3A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7013" y="306388"/>
            <a:ext cx="8302626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ENCADRÉ 10.27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6">
            <a:extLst>
              <a:ext uri="{FF2B5EF4-FFF2-40B4-BE49-F238E27FC236}">
                <a16:creationId xmlns:a16="http://schemas.microsoft.com/office/drawing/2014/main" id="{F1F5DCB7-2772-445C-9C2F-6F8D93ACD06D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6A92D42-9836-4A70-90FA-6C3F1BF341F0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34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84995" name="Placeholder 1030">
            <a:extLst>
              <a:ext uri="{FF2B5EF4-FFF2-40B4-BE49-F238E27FC236}">
                <a16:creationId xmlns:a16="http://schemas.microsoft.com/office/drawing/2014/main" id="{86FC26F2-504A-4B3E-A2B3-FBE21D0A97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 dirty="0"/>
              <a:t>La </a:t>
            </a:r>
            <a:r>
              <a:rPr lang="en-US" altLang="fr-FR" sz="2400" b="1" dirty="0" err="1"/>
              <a:t>rémunération</a:t>
            </a:r>
            <a:r>
              <a:rPr lang="en-US" altLang="fr-FR" sz="2400" b="1" dirty="0"/>
              <a:t> des </a:t>
            </a:r>
            <a:r>
              <a:rPr lang="en-US" altLang="fr-FR" sz="2400" b="1" dirty="0" err="1"/>
              <a:t>dirigeants</a:t>
            </a:r>
            <a:r>
              <a:rPr lang="en-US" altLang="fr-FR" sz="2400" b="1" dirty="0"/>
              <a:t> : les </a:t>
            </a:r>
            <a:r>
              <a:rPr lang="en-US" altLang="fr-FR" sz="2400" b="1" dirty="0" err="1"/>
              <a:t>mythes</a:t>
            </a:r>
            <a:br>
              <a:rPr lang="en-US" altLang="fr-FR" sz="2400" b="1" dirty="0"/>
            </a:br>
            <a:br>
              <a:rPr lang="en-US" altLang="fr-FR" sz="2400" b="1" dirty="0"/>
            </a:br>
            <a:endParaRPr lang="en-US" altLang="fr-FR" sz="2400" b="1" dirty="0"/>
          </a:p>
        </p:txBody>
      </p:sp>
      <p:sp>
        <p:nvSpPr>
          <p:cNvPr id="84996" name="Placeholder 2">
            <a:extLst>
              <a:ext uri="{FF2B5EF4-FFF2-40B4-BE49-F238E27FC236}">
                <a16:creationId xmlns:a16="http://schemas.microsoft.com/office/drawing/2014/main" id="{71ACA06F-2F58-484B-A83F-46D7536E0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84997" name="ZoneTexte 5">
            <a:extLst>
              <a:ext uri="{FF2B5EF4-FFF2-40B4-BE49-F238E27FC236}">
                <a16:creationId xmlns:a16="http://schemas.microsoft.com/office/drawing/2014/main" id="{60F894A7-4AE9-4E88-9F31-343CA0EEC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4B5C31C2-8D4F-4701-AC62-FDFFD5FE3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84999" name="Placeholder 2">
            <a:extLst>
              <a:ext uri="{FF2B5EF4-FFF2-40B4-BE49-F238E27FC236}">
                <a16:creationId xmlns:a16="http://schemas.microsoft.com/office/drawing/2014/main" id="{C19B8E0C-918C-45F3-9325-166A5A6CB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85000" name="Placeholder 2">
            <a:extLst>
              <a:ext uri="{FF2B5EF4-FFF2-40B4-BE49-F238E27FC236}">
                <a16:creationId xmlns:a16="http://schemas.microsoft.com/office/drawing/2014/main" id="{A96314F4-0D03-49E1-AA01-B755D6960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10.8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85002" name="Ch10_p33.jpg">
            <a:extLst>
              <a:ext uri="{FF2B5EF4-FFF2-40B4-BE49-F238E27FC236}">
                <a16:creationId xmlns:a16="http://schemas.microsoft.com/office/drawing/2014/main" id="{4CDBA336-483F-4B44-997B-DA9CA6CED6CB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88"/>
          <a:stretch>
            <a:fillRect/>
          </a:stretch>
        </p:blipFill>
        <p:spPr bwMode="auto">
          <a:xfrm>
            <a:off x="613895" y="1958336"/>
            <a:ext cx="3958105" cy="356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h10_p33.jpg">
            <a:extLst>
              <a:ext uri="{FF2B5EF4-FFF2-40B4-BE49-F238E27FC236}">
                <a16:creationId xmlns:a16="http://schemas.microsoft.com/office/drawing/2014/main" id="{3A9D74C3-D731-4022-9B39-613E305E0632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50"/>
          <a:stretch>
            <a:fillRect/>
          </a:stretch>
        </p:blipFill>
        <p:spPr bwMode="auto">
          <a:xfrm>
            <a:off x="4643905" y="2008187"/>
            <a:ext cx="3816424" cy="292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6">
            <a:extLst>
              <a:ext uri="{FF2B5EF4-FFF2-40B4-BE49-F238E27FC236}">
                <a16:creationId xmlns:a16="http://schemas.microsoft.com/office/drawing/2014/main" id="{42782D84-653E-4444-9409-CE74DEBD93E7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3A9EF01-A1D6-4DC9-AF6E-1A5858F230F2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35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87043" name="Placeholder 1030">
            <a:extLst>
              <a:ext uri="{FF2B5EF4-FFF2-40B4-BE49-F238E27FC236}">
                <a16:creationId xmlns:a16="http://schemas.microsoft.com/office/drawing/2014/main" id="{63C78AB7-47D4-450B-9D4A-3F60B1BF84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La rémunération des dirigeants (suite)</a:t>
            </a:r>
            <a:br>
              <a:rPr lang="en-US" altLang="fr-FR" sz="2400" b="1"/>
            </a:b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87044" name="Placeholder 2">
            <a:extLst>
              <a:ext uri="{FF2B5EF4-FFF2-40B4-BE49-F238E27FC236}">
                <a16:creationId xmlns:a16="http://schemas.microsoft.com/office/drawing/2014/main" id="{8055B2D2-ED0A-4A53-92A7-66A1232F9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87045" name="ZoneTexte 5">
            <a:extLst>
              <a:ext uri="{FF2B5EF4-FFF2-40B4-BE49-F238E27FC236}">
                <a16:creationId xmlns:a16="http://schemas.microsoft.com/office/drawing/2014/main" id="{9C5C3478-26EC-4EEE-91B9-6E8DB60E0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A9CBF7F7-0F6E-42C4-84D3-66701B507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b="1" kern="0" dirty="0"/>
          </a:p>
        </p:txBody>
      </p:sp>
      <p:sp>
        <p:nvSpPr>
          <p:cNvPr id="87047" name="Placeholder 2">
            <a:extLst>
              <a:ext uri="{FF2B5EF4-FFF2-40B4-BE49-F238E27FC236}">
                <a16:creationId xmlns:a16="http://schemas.microsoft.com/office/drawing/2014/main" id="{ED4D569C-D72A-48F1-960B-5C5822F4C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87048" name="Placeholder 2">
            <a:extLst>
              <a:ext uri="{FF2B5EF4-FFF2-40B4-BE49-F238E27FC236}">
                <a16:creationId xmlns:a16="http://schemas.microsoft.com/office/drawing/2014/main" id="{0C5F7A1A-58A4-4ED1-83B9-29AC05657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10.8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BACF97B0-B0EC-473B-AB9A-143F0AAB7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581227"/>
            <a:ext cx="2743200" cy="1695546"/>
          </a:xfrm>
          <a:prstGeom prst="rect">
            <a:avLst/>
          </a:prstGeom>
        </p:spPr>
      </p:pic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563CEDD9-305B-43DE-92AB-205D79785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80" y="1732518"/>
            <a:ext cx="7560840" cy="465240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6">
            <a:extLst>
              <a:ext uri="{FF2B5EF4-FFF2-40B4-BE49-F238E27FC236}">
                <a16:creationId xmlns:a16="http://schemas.microsoft.com/office/drawing/2014/main" id="{A24A0C63-48FB-4305-B4E2-4E55E9F7280A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00E36D7-8017-4315-B7A7-039AA60F0B8D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36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89091" name="Placeholder 1030">
            <a:extLst>
              <a:ext uri="{FF2B5EF4-FFF2-40B4-BE49-F238E27FC236}">
                <a16:creationId xmlns:a16="http://schemas.microsoft.com/office/drawing/2014/main" id="{22D7247C-0A34-4FC7-8CA6-6359547B59A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10.9 La gestion de la rémunération</a:t>
            </a:r>
            <a:br>
              <a:rPr lang="en-US" altLang="fr-FR" sz="2400" b="1"/>
            </a:b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89092" name="Placeholder 2">
            <a:extLst>
              <a:ext uri="{FF2B5EF4-FFF2-40B4-BE49-F238E27FC236}">
                <a16:creationId xmlns:a16="http://schemas.microsoft.com/office/drawing/2014/main" id="{B0610BB5-8DCE-41D7-98D5-FD14843EB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89093" name="ZoneTexte 5">
            <a:extLst>
              <a:ext uri="{FF2B5EF4-FFF2-40B4-BE49-F238E27FC236}">
                <a16:creationId xmlns:a16="http://schemas.microsoft.com/office/drawing/2014/main" id="{A3B16AFB-3AB9-4931-B67F-F9E3A1A3A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B71DEAD7-495C-4C24-82D0-2F396D88E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89095" name="Placeholder 2">
            <a:extLst>
              <a:ext uri="{FF2B5EF4-FFF2-40B4-BE49-F238E27FC236}">
                <a16:creationId xmlns:a16="http://schemas.microsoft.com/office/drawing/2014/main" id="{36A32D8D-0F0D-4D4B-8F7D-3FEB74B75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89096" name="Placeholder 2">
            <a:extLst>
              <a:ext uri="{FF2B5EF4-FFF2-40B4-BE49-F238E27FC236}">
                <a16:creationId xmlns:a16="http://schemas.microsoft.com/office/drawing/2014/main" id="{A723820A-695B-4A21-8058-820069935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89097" name="Espace réservé du contenu 3">
            <a:extLst>
              <a:ext uri="{FF2B5EF4-FFF2-40B4-BE49-F238E27FC236}">
                <a16:creationId xmlns:a16="http://schemas.microsoft.com/office/drawing/2014/main" id="{DF4E5137-5F5C-468A-84B1-A1F7FCE2A3F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773238"/>
            <a:ext cx="7127875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6">
            <a:extLst>
              <a:ext uri="{FF2B5EF4-FFF2-40B4-BE49-F238E27FC236}">
                <a16:creationId xmlns:a16="http://schemas.microsoft.com/office/drawing/2014/main" id="{1435B56C-6BA9-4E95-A5EA-077B7DEAECE4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FF83EBF-E34A-4B8D-95E9-75A38222E2D6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37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91139" name="Placeholder 1030">
            <a:extLst>
              <a:ext uri="{FF2B5EF4-FFF2-40B4-BE49-F238E27FC236}">
                <a16:creationId xmlns:a16="http://schemas.microsoft.com/office/drawing/2014/main" id="{CCE1F722-F719-4309-A045-3E43948FE3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La gestion de la rémunération variable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91140" name="Placeholder 2">
            <a:extLst>
              <a:ext uri="{FF2B5EF4-FFF2-40B4-BE49-F238E27FC236}">
                <a16:creationId xmlns:a16="http://schemas.microsoft.com/office/drawing/2014/main" id="{C19675C5-501F-43C1-A0E4-D760587E9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91141" name="ZoneTexte 5">
            <a:extLst>
              <a:ext uri="{FF2B5EF4-FFF2-40B4-BE49-F238E27FC236}">
                <a16:creationId xmlns:a16="http://schemas.microsoft.com/office/drawing/2014/main" id="{10EB090D-C9D3-4F94-BBEB-5F0084B1F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D7242107-FEBA-411C-8CD3-EBA4BF0F7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sp>
        <p:nvSpPr>
          <p:cNvPr id="91143" name="Placeholder 2">
            <a:extLst>
              <a:ext uri="{FF2B5EF4-FFF2-40B4-BE49-F238E27FC236}">
                <a16:creationId xmlns:a16="http://schemas.microsoft.com/office/drawing/2014/main" id="{2FDD93CD-DC43-4E64-B4E8-0A81B18B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91144" name="Placeholder 2">
            <a:extLst>
              <a:ext uri="{FF2B5EF4-FFF2-40B4-BE49-F238E27FC236}">
                <a16:creationId xmlns:a16="http://schemas.microsoft.com/office/drawing/2014/main" id="{D3790362-661C-4E47-998C-FAC7240D8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10.9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56152601-DE74-4C34-9E1E-4A5BB135905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478088" y="2574925"/>
            <a:ext cx="4537075" cy="2797175"/>
          </a:xfrm>
          <a:custGeom>
            <a:avLst/>
            <a:gdLst>
              <a:gd name="T0" fmla="*/ 942851142 w 21600"/>
              <a:gd name="T1" fmla="*/ 171856455 h 21600"/>
              <a:gd name="T2" fmla="*/ 538772017 w 21600"/>
              <a:gd name="T3" fmla="*/ 343712910 h 21600"/>
              <a:gd name="T4" fmla="*/ 134693116 w 21600"/>
              <a:gd name="T5" fmla="*/ 171856455 h 21600"/>
              <a:gd name="T6" fmla="*/ 53877201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FF1E4"/>
          </a:solidFill>
          <a:ln>
            <a:noFill/>
          </a:ln>
          <a:effectLst>
            <a:outerShdw blurRad="63500" dist="25400" dir="5400000" rotWithShape="0">
              <a:srgbClr val="808080">
                <a:alpha val="39998"/>
              </a:srgbClr>
            </a:outerShdw>
          </a:effectLst>
        </p:spPr>
        <p:txBody>
          <a:bodyPr vert="eaVert" lIns="0" tIns="0" rIns="0" bIns="0"/>
          <a:lstStyle/>
          <a:p>
            <a:pPr>
              <a:defRPr/>
            </a:pPr>
            <a:endParaRPr lang="fr-CA">
              <a:ea typeface="ヒラギノ角ゴ Pro W3" panose="020B0300000000000000" pitchFamily="34" charset="-128"/>
            </a:endParaRPr>
          </a:p>
        </p:txBody>
      </p:sp>
      <p:sp>
        <p:nvSpPr>
          <p:cNvPr id="16" name="AutoShape 15">
            <a:extLst>
              <a:ext uri="{FF2B5EF4-FFF2-40B4-BE49-F238E27FC236}">
                <a16:creationId xmlns:a16="http://schemas.microsoft.com/office/drawing/2014/main" id="{39FCE39E-7E1E-48A9-9327-1ECA1972846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486569" y="2755107"/>
            <a:ext cx="4537075" cy="2436812"/>
          </a:xfrm>
          <a:custGeom>
            <a:avLst/>
            <a:gdLst>
              <a:gd name="T0" fmla="*/ 942851142 w 21600"/>
              <a:gd name="T1" fmla="*/ 151091738 h 21600"/>
              <a:gd name="T2" fmla="*/ 538772017 w 21600"/>
              <a:gd name="T3" fmla="*/ 302183475 h 21600"/>
              <a:gd name="T4" fmla="*/ 134693116 w 21600"/>
              <a:gd name="T5" fmla="*/ 151091738 h 21600"/>
              <a:gd name="T6" fmla="*/ 53877201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2E8EF"/>
          </a:solidFill>
          <a:ln>
            <a:noFill/>
          </a:ln>
          <a:effectLst>
            <a:outerShdw blurRad="63500" dist="25400" dir="5400000" rotWithShape="0">
              <a:srgbClr val="808080">
                <a:alpha val="39998"/>
              </a:srgbClr>
            </a:outerShdw>
          </a:effectLst>
        </p:spPr>
        <p:txBody>
          <a:bodyPr vert="eaVert" lIns="0" tIns="0" rIns="0" bIns="0"/>
          <a:lstStyle/>
          <a:p>
            <a:pPr>
              <a:defRPr/>
            </a:pPr>
            <a:endParaRPr lang="fr-CA">
              <a:ea typeface="ヒラギノ角ゴ Pro W3" panose="020B0300000000000000" pitchFamily="34" charset="-128"/>
            </a:endParaRPr>
          </a:p>
        </p:txBody>
      </p:sp>
      <p:sp>
        <p:nvSpPr>
          <p:cNvPr id="17" name="AutoShape 16">
            <a:extLst>
              <a:ext uri="{FF2B5EF4-FFF2-40B4-BE49-F238E27FC236}">
                <a16:creationId xmlns:a16="http://schemas.microsoft.com/office/drawing/2014/main" id="{D5CC93F8-D33A-4717-AFFA-32C9381B1C1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240338" y="3003550"/>
            <a:ext cx="4537075" cy="1939925"/>
          </a:xfrm>
          <a:custGeom>
            <a:avLst/>
            <a:gdLst>
              <a:gd name="T0" fmla="*/ 942851142 w 21600"/>
              <a:gd name="T1" fmla="*/ 120355034 h 21600"/>
              <a:gd name="T2" fmla="*/ 538772017 w 21600"/>
              <a:gd name="T3" fmla="*/ 240709972 h 21600"/>
              <a:gd name="T4" fmla="*/ 134693116 w 21600"/>
              <a:gd name="T5" fmla="*/ 120355034 h 21600"/>
              <a:gd name="T6" fmla="*/ 53877201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0F2DB"/>
          </a:solidFill>
          <a:ln>
            <a:noFill/>
          </a:ln>
          <a:effectLst>
            <a:outerShdw blurRad="63500" dist="25400" dir="5400000" rotWithShape="0">
              <a:srgbClr val="808080">
                <a:alpha val="39998"/>
              </a:srgbClr>
            </a:outerShdw>
          </a:effectLst>
        </p:spPr>
        <p:txBody>
          <a:bodyPr vert="eaVert" lIns="0" tIns="0" rIns="0" bIns="0"/>
          <a:lstStyle/>
          <a:p>
            <a:pPr>
              <a:defRPr/>
            </a:pPr>
            <a:endParaRPr lang="fr-CA">
              <a:ea typeface="ヒラギノ角ゴ Pro W3" panose="020B0300000000000000" pitchFamily="34" charset="-128"/>
            </a:endParaRPr>
          </a:p>
        </p:txBody>
      </p:sp>
      <p:sp>
        <p:nvSpPr>
          <p:cNvPr id="91148" name="Text Box 9">
            <a:extLst>
              <a:ext uri="{FF2B5EF4-FFF2-40B4-BE49-F238E27FC236}">
                <a16:creationId xmlns:a16="http://schemas.microsoft.com/office/drawing/2014/main" id="{8C560993-A63B-452B-9B25-AEE906E8F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2906713"/>
            <a:ext cx="23685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57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363538" indent="-1841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A" altLang="fr-FR" sz="1400" b="1">
                <a:solidFill>
                  <a:srgbClr val="333366"/>
                </a:solidFill>
                <a:ea typeface="ＭＳ Ｐゴシック" panose="020B0600070205080204" pitchFamily="34" charset="-128"/>
              </a:rPr>
              <a:t>Les difficultés liées…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r-CA" altLang="fr-FR" sz="1200">
                <a:solidFill>
                  <a:srgbClr val="333366"/>
                </a:solidFill>
                <a:ea typeface="ＭＳ Ｐゴシック" panose="020B0600070205080204" pitchFamily="34" charset="-128"/>
              </a:rPr>
              <a:t>… à la définition et à la mesure du rendement;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r-CA" altLang="fr-FR" sz="1200">
                <a:solidFill>
                  <a:srgbClr val="333366"/>
                </a:solidFill>
                <a:ea typeface="ＭＳ Ｐゴシック" panose="020B0600070205080204" pitchFamily="34" charset="-128"/>
              </a:rPr>
              <a:t>… à la détermination </a:t>
            </a:r>
            <a:br>
              <a:rPr lang="fr-CA" altLang="fr-FR" sz="1200">
                <a:solidFill>
                  <a:srgbClr val="333366"/>
                </a:solidFill>
                <a:ea typeface="ＭＳ Ｐゴシック" panose="020B0600070205080204" pitchFamily="34" charset="-128"/>
              </a:rPr>
            </a:br>
            <a:r>
              <a:rPr lang="fr-CA" altLang="fr-FR" sz="1200">
                <a:solidFill>
                  <a:srgbClr val="333366"/>
                </a:solidFill>
                <a:ea typeface="ＭＳ Ｐゴシック" panose="020B0600070205080204" pitchFamily="34" charset="-128"/>
              </a:rPr>
              <a:t>de récompenses les plus appréciées;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r-CA" altLang="fr-FR" sz="1200">
                <a:solidFill>
                  <a:srgbClr val="333366"/>
                </a:solidFill>
                <a:ea typeface="ＭＳ Ｐゴシック" panose="020B0600070205080204" pitchFamily="34" charset="-128"/>
              </a:rPr>
              <a:t>… à l</a:t>
            </a:r>
            <a:r>
              <a:rPr lang="fr-FR" altLang="fr-FR" sz="120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lang="fr-CA" altLang="ja-JP" sz="1200">
                <a:solidFill>
                  <a:srgbClr val="333366"/>
                </a:solidFill>
                <a:ea typeface="ＭＳ Ｐゴシック" panose="020B0600070205080204" pitchFamily="34" charset="-128"/>
              </a:rPr>
              <a:t>établissement</a:t>
            </a:r>
            <a:br>
              <a:rPr lang="fr-CA" altLang="ja-JP" sz="1200">
                <a:solidFill>
                  <a:srgbClr val="333366"/>
                </a:solidFill>
                <a:ea typeface="ＭＳ Ｐゴシック" panose="020B0600070205080204" pitchFamily="34" charset="-128"/>
              </a:rPr>
            </a:br>
            <a:r>
              <a:rPr lang="fr-CA" altLang="ja-JP" sz="1200">
                <a:solidFill>
                  <a:srgbClr val="333366"/>
                </a:solidFill>
                <a:ea typeface="ＭＳ Ｐゴシック" panose="020B0600070205080204" pitchFamily="34" charset="-128"/>
              </a:rPr>
              <a:t>d</a:t>
            </a:r>
            <a:r>
              <a:rPr lang="fr-FR" altLang="fr-FR" sz="120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lang="fr-CA" altLang="ja-JP" sz="1200">
                <a:solidFill>
                  <a:srgbClr val="333366"/>
                </a:solidFill>
                <a:ea typeface="ＭＳ Ｐゴシック" panose="020B0600070205080204" pitchFamily="34" charset="-128"/>
              </a:rPr>
              <a:t>un lien entre les récompenses et </a:t>
            </a:r>
            <a:br>
              <a:rPr lang="fr-CA" altLang="ja-JP" sz="1200">
                <a:solidFill>
                  <a:srgbClr val="333366"/>
                </a:solidFill>
                <a:ea typeface="ＭＳ Ｐゴシック" panose="020B0600070205080204" pitchFamily="34" charset="-128"/>
              </a:rPr>
            </a:br>
            <a:r>
              <a:rPr lang="fr-CA" altLang="ja-JP" sz="1200">
                <a:solidFill>
                  <a:srgbClr val="333366"/>
                </a:solidFill>
                <a:ea typeface="ＭＳ Ｐゴシック" panose="020B0600070205080204" pitchFamily="34" charset="-128"/>
              </a:rPr>
              <a:t>le rendement.</a:t>
            </a:r>
            <a:endParaRPr lang="fr-CA" altLang="fr-FR" sz="1200">
              <a:solidFill>
                <a:srgbClr val="333366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1149" name="Text Box 11">
            <a:extLst>
              <a:ext uri="{FF2B5EF4-FFF2-40B4-BE49-F238E27FC236}">
                <a16:creationId xmlns:a16="http://schemas.microsoft.com/office/drawing/2014/main" id="{B92804FB-2A50-4F78-927A-6C3D96597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263" y="2330450"/>
            <a:ext cx="26416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57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363538" indent="-1841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A" altLang="fr-FR" sz="1400" b="1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Les conditions </a:t>
            </a:r>
            <a:br>
              <a:rPr lang="fr-CA" altLang="fr-FR" sz="1400" b="1" dirty="0">
                <a:solidFill>
                  <a:srgbClr val="333366"/>
                </a:solidFill>
                <a:ea typeface="ＭＳ Ｐゴシック" panose="020B0600070205080204" pitchFamily="34" charset="-128"/>
              </a:rPr>
            </a:br>
            <a:r>
              <a:rPr lang="fr-CA" altLang="fr-FR" sz="1400" b="1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de succès</a:t>
            </a:r>
          </a:p>
          <a:p>
            <a:pPr lvl="1" eaLnBrk="1" hangingPunct="1">
              <a:buFontTx/>
              <a:buChar char="•"/>
            </a:pPr>
            <a:r>
              <a:rPr lang="fr-CA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La nature de l</a:t>
            </a:r>
            <a:r>
              <a:rPr lang="fr-FR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lang="fr-CA" altLang="ja-JP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agent </a:t>
            </a:r>
            <a:br>
              <a:rPr lang="fr-CA" altLang="ja-JP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</a:br>
            <a:r>
              <a:rPr lang="fr-CA" altLang="ja-JP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de renforcement</a:t>
            </a:r>
          </a:p>
          <a:p>
            <a:pPr lvl="1" eaLnBrk="1" hangingPunct="1">
              <a:buFontTx/>
              <a:buChar char="•"/>
            </a:pPr>
            <a:r>
              <a:rPr lang="fr-CA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Le moment choisi pour</a:t>
            </a:r>
            <a:br>
              <a:rPr lang="fr-CA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</a:br>
            <a:r>
              <a:rPr lang="fr-CA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le renforcement</a:t>
            </a:r>
          </a:p>
          <a:p>
            <a:pPr lvl="1" eaLnBrk="1" hangingPunct="1">
              <a:buFontTx/>
              <a:buChar char="•"/>
            </a:pPr>
            <a:r>
              <a:rPr lang="fr-CA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L</a:t>
            </a:r>
            <a:r>
              <a:rPr lang="fr-FR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lang="fr-CA" altLang="ja-JP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influence de l</a:t>
            </a:r>
            <a:r>
              <a:rPr lang="fr-FR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lang="fr-CA" altLang="ja-JP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agent </a:t>
            </a:r>
            <a:br>
              <a:rPr lang="fr-CA" altLang="ja-JP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</a:br>
            <a:r>
              <a:rPr lang="fr-CA" altLang="ja-JP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de renforcement</a:t>
            </a:r>
          </a:p>
          <a:p>
            <a:pPr lvl="1" eaLnBrk="1" hangingPunct="1">
              <a:buFontTx/>
              <a:buChar char="•"/>
            </a:pPr>
            <a:r>
              <a:rPr lang="fr-CA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Le caractère approprié </a:t>
            </a:r>
            <a:br>
              <a:rPr lang="fr-CA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</a:br>
            <a:r>
              <a:rPr lang="fr-CA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de l</a:t>
            </a:r>
            <a:r>
              <a:rPr lang="fr-FR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lang="fr-CA" altLang="ja-JP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agent de renforcement</a:t>
            </a:r>
          </a:p>
          <a:p>
            <a:pPr lvl="1" eaLnBrk="1" hangingPunct="1">
              <a:buFontTx/>
              <a:buChar char="•"/>
            </a:pPr>
            <a:r>
              <a:rPr lang="fr-CA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Le caractère routinier de l</a:t>
            </a:r>
            <a:r>
              <a:rPr lang="fr-FR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lang="fr-CA" altLang="ja-JP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agent de renforcement</a:t>
            </a:r>
          </a:p>
          <a:p>
            <a:pPr lvl="1" eaLnBrk="1" hangingPunct="1">
              <a:buFontTx/>
              <a:buChar char="•"/>
            </a:pPr>
            <a:r>
              <a:rPr lang="fr-CA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La programmation de l</a:t>
            </a:r>
            <a:r>
              <a:rPr lang="fr-FR" altLang="fr-FR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’</a:t>
            </a:r>
            <a:r>
              <a:rPr lang="fr-CA" altLang="ja-JP" sz="1200" dirty="0">
                <a:solidFill>
                  <a:srgbClr val="333366"/>
                </a:solidFill>
                <a:ea typeface="ＭＳ Ｐゴシック" panose="020B0600070205080204" pitchFamily="34" charset="-128"/>
              </a:rPr>
              <a:t>agent de renforcement</a:t>
            </a:r>
            <a:endParaRPr lang="fr-CA" altLang="fr-FR" sz="1200" dirty="0">
              <a:solidFill>
                <a:srgbClr val="333366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1150" name="Text Box 13">
            <a:extLst>
              <a:ext uri="{FF2B5EF4-FFF2-40B4-BE49-F238E27FC236}">
                <a16:creationId xmlns:a16="http://schemas.microsoft.com/office/drawing/2014/main" id="{065D1509-4A6F-45A9-B24E-9C760C470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6538" y="3054350"/>
            <a:ext cx="21653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57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363538" indent="-1841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CA" altLang="fr-FR" sz="1400" b="1">
                <a:solidFill>
                  <a:srgbClr val="333366"/>
                </a:solidFill>
                <a:ea typeface="ＭＳ Ｐゴシック" panose="020B0600070205080204" pitchFamily="34" charset="-128"/>
              </a:rPr>
              <a:t>Les facteurs </a:t>
            </a:r>
            <a:br>
              <a:rPr lang="fr-CA" altLang="fr-FR" sz="1400" b="1">
                <a:solidFill>
                  <a:srgbClr val="333366"/>
                </a:solidFill>
                <a:ea typeface="ＭＳ Ｐゴシック" panose="020B0600070205080204" pitchFamily="34" charset="-128"/>
              </a:rPr>
            </a:br>
            <a:r>
              <a:rPr lang="fr-CA" altLang="fr-FR" sz="1400" b="1">
                <a:solidFill>
                  <a:srgbClr val="333366"/>
                </a:solidFill>
                <a:ea typeface="ＭＳ Ｐゴシック" panose="020B0600070205080204" pitchFamily="34" charset="-128"/>
              </a:rPr>
              <a:t>à considérer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r-CA" altLang="fr-FR" sz="1200">
                <a:solidFill>
                  <a:srgbClr val="333366"/>
                </a:solidFill>
                <a:ea typeface="ＭＳ Ｐゴシック" panose="020B0600070205080204" pitchFamily="34" charset="-128"/>
              </a:rPr>
              <a:t>Les conditions individuelles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r-CA" altLang="fr-FR" sz="1200">
                <a:solidFill>
                  <a:srgbClr val="333366"/>
                </a:solidFill>
                <a:ea typeface="ＭＳ Ｐゴシック" panose="020B0600070205080204" pitchFamily="34" charset="-128"/>
              </a:rPr>
              <a:t>Les conditions organisationnelles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6">
            <a:extLst>
              <a:ext uri="{FF2B5EF4-FFF2-40B4-BE49-F238E27FC236}">
                <a16:creationId xmlns:a16="http://schemas.microsoft.com/office/drawing/2014/main" id="{8949B04A-E182-465E-9C3D-97F32C12C63E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76EC6A7-1B1F-40F1-9474-47EDC6924E5B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38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93187" name="Placeholder 1030">
            <a:extLst>
              <a:ext uri="{FF2B5EF4-FFF2-40B4-BE49-F238E27FC236}">
                <a16:creationId xmlns:a16="http://schemas.microsoft.com/office/drawing/2014/main" id="{97D11853-29E9-44AE-9F03-EF745DB1F7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10.10 L’évaluation de la rémunération directe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93188" name="Placeholder 2">
            <a:extLst>
              <a:ext uri="{FF2B5EF4-FFF2-40B4-BE49-F238E27FC236}">
                <a16:creationId xmlns:a16="http://schemas.microsoft.com/office/drawing/2014/main" id="{89A5CBFD-81AE-4AFA-A6BA-0AC8E078E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93189" name="ZoneTexte 5">
            <a:extLst>
              <a:ext uri="{FF2B5EF4-FFF2-40B4-BE49-F238E27FC236}">
                <a16:creationId xmlns:a16="http://schemas.microsoft.com/office/drawing/2014/main" id="{71BAA2B4-EC35-4CD5-8CE9-9C77828E9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93190" name="Placeholder 2">
            <a:extLst>
              <a:ext uri="{FF2B5EF4-FFF2-40B4-BE49-F238E27FC236}">
                <a16:creationId xmlns:a16="http://schemas.microsoft.com/office/drawing/2014/main" id="{49B44B98-3BED-4E13-BF50-07AA436D1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93191" name="Placeholder 2">
            <a:extLst>
              <a:ext uri="{FF2B5EF4-FFF2-40B4-BE49-F238E27FC236}">
                <a16:creationId xmlns:a16="http://schemas.microsoft.com/office/drawing/2014/main" id="{255EB164-C2B9-485C-83A1-624DF8F5A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93192" name="Placeholder 4">
            <a:extLst>
              <a:ext uri="{FF2B5EF4-FFF2-40B4-BE49-F238E27FC236}">
                <a16:creationId xmlns:a16="http://schemas.microsoft.com/office/drawing/2014/main" id="{A074412D-13E8-408C-83A0-47354AFFF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2381250"/>
            <a:ext cx="77724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buFontTx/>
              <a:buNone/>
            </a:pPr>
            <a:r>
              <a:rPr lang="fr-CA" altLang="fr-FR" sz="1800" i="1" dirty="0"/>
              <a:t>Indépendamment des conditions organisationnelles, on peut évaluer </a:t>
            </a:r>
            <a:br>
              <a:rPr lang="fr-CA" altLang="fr-FR" sz="1800" i="1" dirty="0"/>
            </a:br>
            <a:r>
              <a:rPr lang="fr-CA" altLang="fr-FR" sz="1800" i="1" dirty="0"/>
              <a:t>le régime de rémunération au rendement selon trois critères :</a:t>
            </a:r>
          </a:p>
          <a:p>
            <a:endParaRPr lang="fr-CA" altLang="fr-FR" sz="1800" dirty="0"/>
          </a:p>
          <a:p>
            <a:pPr>
              <a:buFontTx/>
              <a:buAutoNum type="arabicPeriod"/>
            </a:pPr>
            <a:r>
              <a:rPr lang="fr-CA" altLang="fr-FR" sz="1800" dirty="0"/>
              <a:t> La relation entre le rendement et la rémunération, c</a:t>
            </a:r>
            <a:r>
              <a:rPr lang="fr-FR" altLang="fr-FR" sz="1800" dirty="0"/>
              <a:t>’</a:t>
            </a:r>
            <a:r>
              <a:rPr lang="fr-CA" altLang="ja-JP" sz="1800" dirty="0"/>
              <a:t>est-à-dire le temps qui sépare le rendement et la paie.</a:t>
            </a:r>
          </a:p>
          <a:p>
            <a:pPr>
              <a:buFontTx/>
              <a:buAutoNum type="arabicPeriod"/>
            </a:pPr>
            <a:r>
              <a:rPr lang="fr-CA" altLang="fr-FR" sz="1800" dirty="0"/>
              <a:t> Sa capacité de réduire les conséquences négatives d</a:t>
            </a:r>
            <a:r>
              <a:rPr lang="fr-FR" altLang="fr-FR" sz="1800" dirty="0"/>
              <a:t>’</a:t>
            </a:r>
            <a:r>
              <a:rPr lang="fr-CA" altLang="ja-JP" sz="1800" dirty="0"/>
              <a:t>un bon rendement, comme l</a:t>
            </a:r>
            <a:r>
              <a:rPr lang="fr-FR" altLang="fr-FR" sz="1800" dirty="0"/>
              <a:t>’</a:t>
            </a:r>
            <a:r>
              <a:rPr lang="fr-CA" altLang="ja-JP" sz="1800" dirty="0"/>
              <a:t>ostracisme social.</a:t>
            </a:r>
          </a:p>
          <a:p>
            <a:pPr>
              <a:buFontTx/>
              <a:buAutoNum type="arabicPeriod"/>
            </a:pPr>
            <a:r>
              <a:rPr lang="fr-CA" altLang="fr-FR" sz="1800"/>
              <a:t> Sa </a:t>
            </a:r>
            <a:r>
              <a:rPr lang="fr-CA" altLang="fr-FR" sz="1800" dirty="0"/>
              <a:t>capacité de véhiculer la perception que les récompenses non pécuniaires, comme la coopération et la reconnaissance, sont des facteurs de bon rendement.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6">
            <a:extLst>
              <a:ext uri="{FF2B5EF4-FFF2-40B4-BE49-F238E27FC236}">
                <a16:creationId xmlns:a16="http://schemas.microsoft.com/office/drawing/2014/main" id="{DEAC143E-0B3B-4C67-9429-3FCF87056CC1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2FEB2F55-8FE8-4CA6-9ECB-AD6E8C461342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39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95235" name="Placeholder 1030">
            <a:extLst>
              <a:ext uri="{FF2B5EF4-FFF2-40B4-BE49-F238E27FC236}">
                <a16:creationId xmlns:a16="http://schemas.microsoft.com/office/drawing/2014/main" id="{806DCD7C-E892-498A-83AA-ACAE0F1393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3988" cy="1152525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Les indicateurs de ressources humaines en matière de rémunération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95236" name="Placeholder 2">
            <a:extLst>
              <a:ext uri="{FF2B5EF4-FFF2-40B4-BE49-F238E27FC236}">
                <a16:creationId xmlns:a16="http://schemas.microsoft.com/office/drawing/2014/main" id="{1BD7E5B5-738D-4C84-80DD-4FF48C46C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95237" name="ZoneTexte 5">
            <a:extLst>
              <a:ext uri="{FF2B5EF4-FFF2-40B4-BE49-F238E27FC236}">
                <a16:creationId xmlns:a16="http://schemas.microsoft.com/office/drawing/2014/main" id="{EF7DB018-B2BE-4578-9D65-793AB076D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95238" name="Placeholder 2">
            <a:extLst>
              <a:ext uri="{FF2B5EF4-FFF2-40B4-BE49-F238E27FC236}">
                <a16:creationId xmlns:a16="http://schemas.microsoft.com/office/drawing/2014/main" id="{834E659A-E567-488D-A253-3239FDEF6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95239" name="Placeholder 2">
            <a:extLst>
              <a:ext uri="{FF2B5EF4-FFF2-40B4-BE49-F238E27FC236}">
                <a16:creationId xmlns:a16="http://schemas.microsoft.com/office/drawing/2014/main" id="{DF879AA1-67F4-42F1-835F-A579D8000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96863"/>
            <a:ext cx="83026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95241" name="Placeholder 2">
            <a:extLst>
              <a:ext uri="{FF2B5EF4-FFF2-40B4-BE49-F238E27FC236}">
                <a16:creationId xmlns:a16="http://schemas.microsoft.com/office/drawing/2014/main" id="{7CD4D5AC-1B4C-4FC8-8148-9D3427238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01625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2D40F5-246A-4BD9-9163-1DFA05CB56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16" r="23294"/>
          <a:stretch/>
        </p:blipFill>
        <p:spPr>
          <a:xfrm>
            <a:off x="2145023" y="2066131"/>
            <a:ext cx="4587253" cy="41886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6">
            <a:extLst>
              <a:ext uri="{FF2B5EF4-FFF2-40B4-BE49-F238E27FC236}">
                <a16:creationId xmlns:a16="http://schemas.microsoft.com/office/drawing/2014/main" id="{F35AEDA0-4805-4BF1-A3A3-FEDE7CBAF349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C6683650-1FE2-4973-A4D0-5E56055019C4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4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21507" name="Placeholder 1030">
            <a:extLst>
              <a:ext uri="{FF2B5EF4-FFF2-40B4-BE49-F238E27FC236}">
                <a16:creationId xmlns:a16="http://schemas.microsoft.com/office/drawing/2014/main" id="{67346FC7-EE94-4C5E-A266-5F77AD316BD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2400" cy="431800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10.1 La rémunération globale</a:t>
            </a:r>
          </a:p>
        </p:txBody>
      </p:sp>
      <p:sp>
        <p:nvSpPr>
          <p:cNvPr id="21508" name="Placeholder 2">
            <a:extLst>
              <a:ext uri="{FF2B5EF4-FFF2-40B4-BE49-F238E27FC236}">
                <a16:creationId xmlns:a16="http://schemas.microsoft.com/office/drawing/2014/main" id="{4EA3E0E9-83D7-4ECE-BE44-600BCA0EC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21509" name="ZoneTexte 5">
            <a:extLst>
              <a:ext uri="{FF2B5EF4-FFF2-40B4-BE49-F238E27FC236}">
                <a16:creationId xmlns:a16="http://schemas.microsoft.com/office/drawing/2014/main" id="{7973DD27-2EA2-42FF-B806-2EE38DB98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21510" name="Parchemin vertical 12">
            <a:extLst>
              <a:ext uri="{FF2B5EF4-FFF2-40B4-BE49-F238E27FC236}">
                <a16:creationId xmlns:a16="http://schemas.microsoft.com/office/drawing/2014/main" id="{6BF3A362-1017-4425-AEEE-A4E544C17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2346325"/>
            <a:ext cx="7772400" cy="3529013"/>
          </a:xfrm>
          <a:prstGeom prst="verticalScroll">
            <a:avLst>
              <a:gd name="adj" fmla="val 12500"/>
            </a:avLst>
          </a:prstGeom>
          <a:solidFill>
            <a:srgbClr val="F0F2DB"/>
          </a:solidFill>
          <a:ln w="9525">
            <a:solidFill>
              <a:srgbClr val="D2DA7A"/>
            </a:solidFill>
            <a:round/>
            <a:headEnd/>
            <a:tailEnd/>
          </a:ln>
          <a:effectLst>
            <a:outerShdw dist="25400" dir="5400000" rotWithShape="0">
              <a:srgbClr val="808080">
                <a:alpha val="39998"/>
              </a:srgbClr>
            </a:outerShdw>
          </a:effectLst>
        </p:spPr>
        <p:txBody>
          <a:bodyPr lIns="378000" rIns="342000"/>
          <a:lstStyle>
            <a:lvl1pPr marL="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buFontTx/>
              <a:buNone/>
            </a:pPr>
            <a:endParaRPr lang="fr-CA" altLang="fr-FR" dirty="0">
              <a:solidFill>
                <a:srgbClr val="333366"/>
              </a:solidFill>
            </a:endParaRPr>
          </a:p>
          <a:p>
            <a:pPr eaLnBrk="1" hangingPunct="1">
              <a:buFontTx/>
              <a:buNone/>
            </a:pPr>
            <a:r>
              <a:rPr lang="fr-CA" altLang="fr-FR" sz="1800" i="1" dirty="0">
                <a:solidFill>
                  <a:schemeClr val="tx2"/>
                </a:solidFill>
              </a:rPr>
              <a:t>Activité de GRH consistant à évaluer la contribution </a:t>
            </a:r>
            <a:br>
              <a:rPr lang="fr-CA" altLang="fr-FR" sz="1800" i="1" dirty="0">
                <a:solidFill>
                  <a:schemeClr val="tx2"/>
                </a:solidFill>
              </a:rPr>
            </a:br>
            <a:r>
              <a:rPr lang="fr-CA" altLang="fr-FR" sz="1800" i="1" dirty="0">
                <a:solidFill>
                  <a:schemeClr val="tx2"/>
                </a:solidFill>
              </a:rPr>
              <a:t>des employés à l</a:t>
            </a:r>
            <a:r>
              <a:rPr lang="fr-FR" altLang="fr-FR" sz="1800" i="1" dirty="0">
                <a:solidFill>
                  <a:schemeClr val="tx2"/>
                </a:solidFill>
              </a:rPr>
              <a:t>’</a:t>
            </a:r>
            <a:r>
              <a:rPr lang="fr-CA" altLang="ja-JP" sz="1800" i="1" dirty="0">
                <a:solidFill>
                  <a:schemeClr val="tx2"/>
                </a:solidFill>
              </a:rPr>
              <a:t>organisation afin d</a:t>
            </a:r>
            <a:r>
              <a:rPr lang="fr-FR" altLang="fr-FR" sz="1800" i="1" dirty="0">
                <a:solidFill>
                  <a:schemeClr val="tx2"/>
                </a:solidFill>
              </a:rPr>
              <a:t>’</a:t>
            </a:r>
            <a:r>
              <a:rPr lang="fr-CA" altLang="ja-JP" sz="1800" i="1" dirty="0">
                <a:solidFill>
                  <a:schemeClr val="tx2"/>
                </a:solidFill>
              </a:rPr>
              <a:t>établir leur rétribution, pécuniaire et non pécuniaire, directe et indirecte, </a:t>
            </a:r>
            <a:r>
              <a:rPr lang="fr-CA" altLang="ja-JP" sz="1800" i="1" dirty="0" err="1">
                <a:solidFill>
                  <a:schemeClr val="tx2"/>
                </a:solidFill>
              </a:rPr>
              <a:t>confor-mément</a:t>
            </a:r>
            <a:r>
              <a:rPr lang="fr-CA" altLang="ja-JP" sz="1800" i="1" dirty="0">
                <a:solidFill>
                  <a:schemeClr val="tx2"/>
                </a:solidFill>
              </a:rPr>
              <a:t> à la législation existante et à la capacité financière de l</a:t>
            </a:r>
            <a:r>
              <a:rPr lang="fr-FR" altLang="fr-FR" sz="1800" i="1" dirty="0">
                <a:solidFill>
                  <a:schemeClr val="tx2"/>
                </a:solidFill>
              </a:rPr>
              <a:t>’</a:t>
            </a:r>
            <a:r>
              <a:rPr lang="fr-CA" altLang="ja-JP" sz="1800" i="1" dirty="0">
                <a:solidFill>
                  <a:schemeClr val="tx2"/>
                </a:solidFill>
              </a:rPr>
              <a:t>organisation. </a:t>
            </a:r>
          </a:p>
          <a:p>
            <a:pPr eaLnBrk="1" hangingPunct="1">
              <a:buFontTx/>
              <a:buNone/>
            </a:pPr>
            <a:endParaRPr lang="fr-CA" altLang="fr-FR" sz="1800" i="1" dirty="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r>
              <a:rPr lang="fr-CA" altLang="fr-FR" sz="1600" b="1" i="1" dirty="0">
                <a:solidFill>
                  <a:schemeClr val="tx2"/>
                </a:solidFill>
              </a:rPr>
              <a:t>La rémunération globale inclut la rémunération directe </a:t>
            </a:r>
            <a:br>
              <a:rPr lang="fr-CA" altLang="fr-FR" sz="1600" b="1" i="1" dirty="0">
                <a:solidFill>
                  <a:schemeClr val="tx2"/>
                </a:solidFill>
              </a:rPr>
            </a:br>
            <a:r>
              <a:rPr lang="fr-CA" altLang="fr-FR" sz="1600" b="1" i="1" dirty="0">
                <a:solidFill>
                  <a:schemeClr val="tx2"/>
                </a:solidFill>
              </a:rPr>
              <a:t>et la rémunération indirecte.</a:t>
            </a:r>
          </a:p>
        </p:txBody>
      </p:sp>
      <p:sp>
        <p:nvSpPr>
          <p:cNvPr id="21511" name="ZoneTexte 1">
            <a:extLst>
              <a:ext uri="{FF2B5EF4-FFF2-40B4-BE49-F238E27FC236}">
                <a16:creationId xmlns:a16="http://schemas.microsoft.com/office/drawing/2014/main" id="{FAE687C5-B9BC-4C45-A8F2-88626E373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2395538"/>
            <a:ext cx="195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Une définition…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4">
            <a:extLst>
              <a:ext uri="{FF2B5EF4-FFF2-40B4-BE49-F238E27FC236}">
                <a16:creationId xmlns:a16="http://schemas.microsoft.com/office/drawing/2014/main" id="{E60E2CC7-71DE-4375-8F77-5EE8E759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1950" cy="6858000"/>
          </a:xfrm>
          <a:prstGeom prst="rect">
            <a:avLst/>
          </a:prstGeom>
          <a:solidFill>
            <a:srgbClr val="C9CB34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ea typeface="ヒラギノ角ゴ Pro W3" charset="-128"/>
            </a:endParaRPr>
          </a:p>
        </p:txBody>
      </p:sp>
      <p:sp>
        <p:nvSpPr>
          <p:cNvPr id="23555" name="Slide Number Placeholder 6">
            <a:extLst>
              <a:ext uri="{FF2B5EF4-FFF2-40B4-BE49-F238E27FC236}">
                <a16:creationId xmlns:a16="http://schemas.microsoft.com/office/drawing/2014/main" id="{67954F07-4940-4F80-855E-DB5B4C20715F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0A8F54A-FF77-4784-80D1-B3114C05BDD4}" type="slidenum">
              <a:rPr lang="fr-CA" altLang="fr-FR" sz="1400">
                <a:solidFill>
                  <a:schemeClr val="bg1"/>
                </a:solidFill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5</a:t>
            </a:fld>
            <a:endParaRPr lang="fr-CA" altLang="fr-FR" sz="1400">
              <a:solidFill>
                <a:schemeClr val="bg1"/>
              </a:solidFill>
              <a:ea typeface="ヒラギノ角ゴ Pro W3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E1378E-07A0-4C0D-9A1D-BF0645BF2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344488"/>
            <a:ext cx="5949950" cy="6165850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4">
            <a:extLst>
              <a:ext uri="{FF2B5EF4-FFF2-40B4-BE49-F238E27FC236}">
                <a16:creationId xmlns:a16="http://schemas.microsoft.com/office/drawing/2014/main" id="{7D4BA401-D744-4F32-839A-2BAEBC53A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1950" cy="6858000"/>
          </a:xfrm>
          <a:prstGeom prst="rect">
            <a:avLst/>
          </a:prstGeom>
          <a:solidFill>
            <a:srgbClr val="C9CB34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ea typeface="ヒラギノ角ゴ Pro W3" charset="-128"/>
            </a:endParaRPr>
          </a:p>
        </p:txBody>
      </p:sp>
      <p:sp>
        <p:nvSpPr>
          <p:cNvPr id="25603" name="Slide Number Placeholder 6">
            <a:extLst>
              <a:ext uri="{FF2B5EF4-FFF2-40B4-BE49-F238E27FC236}">
                <a16:creationId xmlns:a16="http://schemas.microsoft.com/office/drawing/2014/main" id="{FD23D1F6-62F3-461C-AD79-A05EA07D0AB3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F3826FA-DD1C-4A69-A4AF-454EF7DA028D}" type="slidenum">
              <a:rPr lang="fr-CA" altLang="fr-FR" sz="1400">
                <a:solidFill>
                  <a:schemeClr val="bg1"/>
                </a:solidFill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6</a:t>
            </a:fld>
            <a:endParaRPr lang="fr-CA" altLang="fr-FR" sz="1400">
              <a:solidFill>
                <a:schemeClr val="bg1"/>
              </a:solidFill>
              <a:ea typeface="ヒラギノ角ゴ Pro W3" charset="-128"/>
            </a:endParaRPr>
          </a:p>
        </p:txBody>
      </p:sp>
      <p:sp>
        <p:nvSpPr>
          <p:cNvPr id="25604" name="Placeholder 1030">
            <a:extLst>
              <a:ext uri="{FF2B5EF4-FFF2-40B4-BE49-F238E27FC236}">
                <a16:creationId xmlns:a16="http://schemas.microsoft.com/office/drawing/2014/main" id="{2FEF3FF1-DF49-40A0-B3C2-6FB12B8AF5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2400" cy="431800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L’importance de la rémunération globale</a:t>
            </a:r>
            <a:br>
              <a:rPr lang="en-US" altLang="fr-FR" sz="2400" b="1"/>
            </a:br>
            <a:endParaRPr lang="en-US" altLang="fr-FR" sz="2400" b="1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0B0056-6A1E-4916-84F7-9ABAA59E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558800"/>
            <a:ext cx="8289925" cy="5740400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>
            <a:extLst>
              <a:ext uri="{FF2B5EF4-FFF2-40B4-BE49-F238E27FC236}">
                <a16:creationId xmlns:a16="http://schemas.microsoft.com/office/drawing/2014/main" id="{795A26A7-2395-4BDF-B730-0FEE63FBA805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4F9CE5A9-8D17-4B84-97EA-D0E180EE6B23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7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27651" name="Placeholder 1030">
            <a:extLst>
              <a:ext uri="{FF2B5EF4-FFF2-40B4-BE49-F238E27FC236}">
                <a16:creationId xmlns:a16="http://schemas.microsoft.com/office/drawing/2014/main" id="{FAFADFA4-A93C-4385-AFBC-13AFE9F2A4C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2400" cy="431800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Quelques exemples de modes de rétribution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27652" name="Placeholder 2">
            <a:extLst>
              <a:ext uri="{FF2B5EF4-FFF2-40B4-BE49-F238E27FC236}">
                <a16:creationId xmlns:a16="http://schemas.microsoft.com/office/drawing/2014/main" id="{EBAB2B7C-A709-4BDB-9177-37C545A65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27653" name="ZoneTexte 5">
            <a:extLst>
              <a:ext uri="{FF2B5EF4-FFF2-40B4-BE49-F238E27FC236}">
                <a16:creationId xmlns:a16="http://schemas.microsoft.com/office/drawing/2014/main" id="{C89330F7-5E1C-4480-B9EE-6A88E1620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27654" name="Placeholder 2">
            <a:extLst>
              <a:ext uri="{FF2B5EF4-FFF2-40B4-BE49-F238E27FC236}">
                <a16:creationId xmlns:a16="http://schemas.microsoft.com/office/drawing/2014/main" id="{7A0D3D34-3E03-4E06-AEFA-5C0AA65E2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5750"/>
            <a:ext cx="8302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10.1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SUITE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27655" name="Espace réservé du contenu 3">
            <a:extLst>
              <a:ext uri="{FF2B5EF4-FFF2-40B4-BE49-F238E27FC236}">
                <a16:creationId xmlns:a16="http://schemas.microsoft.com/office/drawing/2014/main" id="{5BD069B4-6320-449B-AFB7-9C782D0E880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968500"/>
            <a:ext cx="6689725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4">
            <a:extLst>
              <a:ext uri="{FF2B5EF4-FFF2-40B4-BE49-F238E27FC236}">
                <a16:creationId xmlns:a16="http://schemas.microsoft.com/office/drawing/2014/main" id="{622288E4-748C-48D0-BFC5-D2645657A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1950" cy="6858000"/>
          </a:xfrm>
          <a:prstGeom prst="rect">
            <a:avLst/>
          </a:prstGeom>
          <a:solidFill>
            <a:srgbClr val="C9CB34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ea typeface="ヒラギノ角ゴ Pro W3" charset="-128"/>
            </a:endParaRPr>
          </a:p>
        </p:txBody>
      </p:sp>
      <p:sp>
        <p:nvSpPr>
          <p:cNvPr id="29699" name="Slide Number Placeholder 6">
            <a:extLst>
              <a:ext uri="{FF2B5EF4-FFF2-40B4-BE49-F238E27FC236}">
                <a16:creationId xmlns:a16="http://schemas.microsoft.com/office/drawing/2014/main" id="{AA4E66E6-F1E8-460F-9A91-AFEA34A05D0B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FF7E407-9C12-47CA-A1ED-AAB277E31C7A}" type="slidenum">
              <a:rPr lang="fr-CA" altLang="fr-FR" sz="1400">
                <a:solidFill>
                  <a:schemeClr val="bg1"/>
                </a:solidFill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8</a:t>
            </a:fld>
            <a:endParaRPr lang="fr-CA" altLang="fr-FR" sz="1400">
              <a:solidFill>
                <a:schemeClr val="bg1"/>
              </a:solidFill>
              <a:ea typeface="ヒラギノ角ゴ Pro W3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6899B2-0892-4C7A-93B7-6745F194B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85" y="246030"/>
            <a:ext cx="6597030" cy="6378608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6">
            <a:extLst>
              <a:ext uri="{FF2B5EF4-FFF2-40B4-BE49-F238E27FC236}">
                <a16:creationId xmlns:a16="http://schemas.microsoft.com/office/drawing/2014/main" id="{592E7D45-4DA8-4AC9-B91B-6788717090DD}"/>
              </a:ext>
            </a:extLst>
          </p:cNvPr>
          <p:cNvSpPr txBox="1">
            <a:spLocks noGrp="1"/>
          </p:cNvSpPr>
          <p:nvPr/>
        </p:nvSpPr>
        <p:spPr bwMode="auto">
          <a:xfrm>
            <a:off x="6569075" y="6396038"/>
            <a:ext cx="205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04FEFE8E-EE71-4F9F-9D43-6467CCCEB7A9}" type="slidenum">
              <a:rPr lang="fr-CA" altLang="fr-FR" sz="1400">
                <a:ea typeface="ヒラギノ角ゴ Pro W3" charset="-128"/>
              </a:rPr>
              <a:pPr algn="r">
                <a:spcBef>
                  <a:spcPct val="0"/>
                </a:spcBef>
                <a:buFontTx/>
                <a:buNone/>
              </a:pPr>
              <a:t>9</a:t>
            </a:fld>
            <a:endParaRPr lang="fr-CA" altLang="fr-FR" sz="1400">
              <a:ea typeface="ヒラギノ角ゴ Pro W3" charset="-128"/>
            </a:endParaRPr>
          </a:p>
        </p:txBody>
      </p:sp>
      <p:sp>
        <p:nvSpPr>
          <p:cNvPr id="31747" name="Placeholder 1030">
            <a:extLst>
              <a:ext uri="{FF2B5EF4-FFF2-40B4-BE49-F238E27FC236}">
                <a16:creationId xmlns:a16="http://schemas.microsoft.com/office/drawing/2014/main" id="{6A8D823C-B3A7-4A41-BFA9-443999B9FD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96975"/>
            <a:ext cx="7772400" cy="431800"/>
          </a:xfrm>
        </p:spPr>
        <p:txBody>
          <a:bodyPr anchor="t"/>
          <a:lstStyle/>
          <a:p>
            <a:pPr algn="l" eaLnBrk="1" hangingPunct="1"/>
            <a:r>
              <a:rPr lang="en-US" altLang="fr-FR" sz="2400" b="1"/>
              <a:t>10.3 L’évaluation des emplois</a:t>
            </a:r>
            <a:br>
              <a:rPr lang="en-US" altLang="fr-FR" sz="2400" b="1"/>
            </a:br>
            <a:endParaRPr lang="en-US" altLang="fr-FR" sz="2400" b="1"/>
          </a:p>
        </p:txBody>
      </p:sp>
      <p:sp>
        <p:nvSpPr>
          <p:cNvPr id="31748" name="Placeholder 2">
            <a:extLst>
              <a:ext uri="{FF2B5EF4-FFF2-40B4-BE49-F238E27FC236}">
                <a16:creationId xmlns:a16="http://schemas.microsoft.com/office/drawing/2014/main" id="{D83034A8-FAE2-4F78-B299-FBFE9A650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396038"/>
            <a:ext cx="5867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chemeClr val="tx2"/>
                </a:solidFill>
                <a:ea typeface="ヒラギノ角ゴ Pro W3" charset="-128"/>
              </a:rPr>
              <a:t>CHAPITRE 10 </a:t>
            </a:r>
            <a:r>
              <a:rPr lang="en-US" altLang="fr-FR" sz="1100">
                <a:solidFill>
                  <a:schemeClr val="tx2"/>
                </a:solidFill>
                <a:ea typeface="ヒラギノ角ゴ Pro W3" charset="-128"/>
              </a:rPr>
              <a:t>LA RÉMUNÉRATION DIRECTE</a:t>
            </a:r>
            <a:endParaRPr lang="en-US" altLang="fr-FR" sz="1200" i="1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31749" name="ZoneTexte 5">
            <a:extLst>
              <a:ext uri="{FF2B5EF4-FFF2-40B4-BE49-F238E27FC236}">
                <a16:creationId xmlns:a16="http://schemas.microsoft.com/office/drawing/2014/main" id="{BF111CD6-F71A-4507-8653-1D206D1E7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6351588"/>
            <a:ext cx="4319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© </a:t>
            </a:r>
            <a:r>
              <a:rPr lang="fr-FR" altLang="fr-FR" sz="900" dirty="0" err="1">
                <a:ea typeface="ヒラギノ角ゴ Pro W3" charset="-128"/>
              </a:rPr>
              <a:t>ERPI</a:t>
            </a:r>
            <a:r>
              <a:rPr lang="fr-FR" altLang="fr-FR" sz="900" dirty="0">
                <a:ea typeface="ヒラギノ角ゴ Pro W3" charset="-128"/>
              </a:rPr>
              <a:t>, tous droits réservés.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900" dirty="0">
                <a:ea typeface="ヒラギノ角ゴ Pro W3" charset="-128"/>
              </a:rPr>
              <a:t>Reproduction sur support papier autorisée aux utilisateurs du manuel.</a:t>
            </a:r>
          </a:p>
        </p:txBody>
      </p:sp>
      <p:sp>
        <p:nvSpPr>
          <p:cNvPr id="12" name="Placeholder 4">
            <a:extLst>
              <a:ext uri="{FF2B5EF4-FFF2-40B4-BE49-F238E27FC236}">
                <a16:creationId xmlns:a16="http://schemas.microsoft.com/office/drawing/2014/main" id="{37F395AA-BAA5-4352-A12D-A4E8433D7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49500"/>
            <a:ext cx="7773988" cy="3660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buFontTx/>
              <a:buNone/>
              <a:defRPr/>
            </a:pPr>
            <a:endParaRPr lang="fr-CA" altLang="fr-FR" sz="1400" kern="0" dirty="0"/>
          </a:p>
        </p:txBody>
      </p:sp>
      <p:pic>
        <p:nvPicPr>
          <p:cNvPr id="31751" name="Espace réservé du contenu 4">
            <a:extLst>
              <a:ext uri="{FF2B5EF4-FFF2-40B4-BE49-F238E27FC236}">
                <a16:creationId xmlns:a16="http://schemas.microsoft.com/office/drawing/2014/main" id="{952C6E3B-6D71-4100-8FF7-EBD6B3D859A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2032000"/>
            <a:ext cx="7040563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ele_physique_xxi TOME_A">
  <a:themeElements>
    <a:clrScheme name="Nouvelle pré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é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/>
      <a:lstStyle>
        <a:defPPr algn="r" eaLnBrk="1" hangingPunct="1">
          <a:spcBef>
            <a:spcPct val="0"/>
          </a:spcBef>
          <a:buFontTx/>
          <a:buNone/>
          <a:defRPr sz="1100" b="1" dirty="0">
            <a:solidFill>
              <a:schemeClr val="tx2"/>
            </a:solidFill>
            <a:ea typeface="ヒラギノ角ゴ Pro W3" panose="020B0300000000000000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Nouvelle pré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é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é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é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é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é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é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é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é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é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é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é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EEF6307B67264E8C171B4715F369EA" ma:contentTypeVersion="12" ma:contentTypeDescription="Create a new document." ma:contentTypeScope="" ma:versionID="2b40045fb8d89b348f6a2bf9622bd4ca">
  <xsd:schema xmlns:xsd="http://www.w3.org/2001/XMLSchema" xmlns:xs="http://www.w3.org/2001/XMLSchema" xmlns:p="http://schemas.microsoft.com/office/2006/metadata/properties" xmlns:ns3="52004f63-f070-4f41-b1e2-ce4fca413533" xmlns:ns4="0ee35f27-655c-47c2-90f1-692ebe9f4ad8" targetNamespace="http://schemas.microsoft.com/office/2006/metadata/properties" ma:root="true" ma:fieldsID="95c1ffec81674acb2667323be209df98" ns3:_="" ns4:_="">
    <xsd:import namespace="52004f63-f070-4f41-b1e2-ce4fca413533"/>
    <xsd:import namespace="0ee35f27-655c-47c2-90f1-692ebe9f4a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004f63-f070-4f41-b1e2-ce4fca4135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35f27-655c-47c2-90f1-692ebe9f4a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1D5579-2CF8-468D-A322-B07CCF494E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449548-8A7E-43E8-816C-C8B02DEA07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004f63-f070-4f41-b1e2-ce4fca413533"/>
    <ds:schemaRef ds:uri="0ee35f27-655c-47c2-90f1-692ebe9f4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B77A83-BB8C-497B-9725-9375364B98D9}">
  <ds:schemaRefs>
    <ds:schemaRef ds:uri="0ee35f27-655c-47c2-90f1-692ebe9f4ad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2004f63-f070-4f41-b1e2-ce4fca413533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Modele_physique_xxi TOME_A.pot</Template>
  <TotalTime>1093</TotalTime>
  <Words>1992</Words>
  <Application>Microsoft Office PowerPoint</Application>
  <PresentationFormat>Affichage à l'écran (4:3)</PresentationFormat>
  <Paragraphs>280</Paragraphs>
  <Slides>39</Slides>
  <Notes>39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2" baseType="lpstr">
      <vt:lpstr>Arial</vt:lpstr>
      <vt:lpstr>Gill Sans MT</vt:lpstr>
      <vt:lpstr>Modele_physique_xxi TOME_A</vt:lpstr>
      <vt:lpstr>Présentation PowerPoint</vt:lpstr>
      <vt:lpstr> Chapitre 10</vt:lpstr>
      <vt:lpstr>Plan de chapitre</vt:lpstr>
      <vt:lpstr>10.1 La rémunération globale</vt:lpstr>
      <vt:lpstr>Présentation PowerPoint</vt:lpstr>
      <vt:lpstr>L’importance de la rémunération globale </vt:lpstr>
      <vt:lpstr>Quelques exemples de modes de rétribution </vt:lpstr>
      <vt:lpstr>Présentation PowerPoint</vt:lpstr>
      <vt:lpstr>10.3 L’évaluation des emplois </vt:lpstr>
      <vt:lpstr>L’évaluation des emplois : les méthodes </vt:lpstr>
      <vt:lpstr>La méthode par points et facteurs </vt:lpstr>
      <vt:lpstr>Étape 1 : La détermination des facteurs et des  sous-facteurs </vt:lpstr>
      <vt:lpstr>Étape 2 : La détermination des niveaux des sous-facteurs </vt:lpstr>
      <vt:lpstr>Étape 2 : La détermination des niveaux des  sous-facteurs (suite) </vt:lpstr>
      <vt:lpstr>Étape 3 : L’élaboration de la grille pondérée  d’évaluation des emplois</vt:lpstr>
      <vt:lpstr>Étape 4 : La collecte des données</vt:lpstr>
      <vt:lpstr>10.4 L’élaboration des structures salariales</vt:lpstr>
      <vt:lpstr>Présentation PowerPoint</vt:lpstr>
      <vt:lpstr>Une illustration d’une structure salariale  basée sur l’évaluation des postes </vt:lpstr>
      <vt:lpstr>10.5 La détermination des salaires et des autres formes de rémunération individuelle</vt:lpstr>
      <vt:lpstr>L’élargissement des bandes salariales</vt:lpstr>
      <vt:lpstr>La rémunération selon les compétences : un exemple </vt:lpstr>
      <vt:lpstr>10.6 Les aspects à considérer en matière de rémunération </vt:lpstr>
      <vt:lpstr>10.7 L’équité salariale</vt:lpstr>
      <vt:lpstr>Le champ d’application de la Loi</vt:lpstr>
      <vt:lpstr>Les comités d’équité salariale </vt:lpstr>
      <vt:lpstr>Les étapes de la mise en œuvre d’un programme d’équité salariale </vt:lpstr>
      <vt:lpstr>La Loi sur l’équité salariale : autres considérations importantes </vt:lpstr>
      <vt:lpstr>La Loi sur l’équité salariale Nouvelles dispositions en 2009 et en 2019 </vt:lpstr>
      <vt:lpstr>10.8 Les régimes de rémunération variable</vt:lpstr>
      <vt:lpstr>Les formes de rémunération variables </vt:lpstr>
      <vt:lpstr>Présentation PowerPoint</vt:lpstr>
      <vt:lpstr>Présentation PowerPoint</vt:lpstr>
      <vt:lpstr>La rémunération des dirigeants : les mythes  </vt:lpstr>
      <vt:lpstr>La rémunération des dirigeants (suite)  </vt:lpstr>
      <vt:lpstr>10.9 La gestion de la rémunération  </vt:lpstr>
      <vt:lpstr>La gestion de la rémunération variable </vt:lpstr>
      <vt:lpstr>10.10 L’évaluation de la rémunération directe </vt:lpstr>
      <vt:lpstr>Les indicateurs de ressources humaines en matière de rémunération </vt:lpstr>
    </vt:vector>
  </TitlesOfParts>
  <Company>•••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Martin Tremblay</dc:creator>
  <cp:lastModifiedBy>Hennequart, Pauline</cp:lastModifiedBy>
  <cp:revision>134</cp:revision>
  <cp:lastPrinted>2012-11-19T20:15:19Z</cp:lastPrinted>
  <dcterms:created xsi:type="dcterms:W3CDTF">2010-06-17T13:05:13Z</dcterms:created>
  <dcterms:modified xsi:type="dcterms:W3CDTF">2023-06-13T14:41:19Z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0x01010060EEF6307B67264E8C171B4715F369EA</vt:lpwstr>
  </property>
</Properties>
</file>