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60" r:id="rId7"/>
    <p:sldId id="392" r:id="rId8"/>
    <p:sldId id="391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12" r:id="rId23"/>
    <p:sldId id="406" r:id="rId24"/>
    <p:sldId id="409" r:id="rId25"/>
    <p:sldId id="411" r:id="rId26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2880">
          <p15:clr>
            <a:srgbClr val="A4A3A4"/>
          </p15:clr>
        </p15:guide>
        <p15:guide id="3" pos="431">
          <p15:clr>
            <a:srgbClr val="A4A3A4"/>
          </p15:clr>
        </p15:guide>
        <p15:guide id="4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0" clrIdx="0"/>
  <p:cmAuthor id="2" name="Hugues-O. Blouin" initials="HOB" lastIdx="34" clrIdx="1"/>
  <p:cmAuthor id="3" name="marion.cote@umontreal.ca" initials="ma" lastIdx="1" clrIdx="2">
    <p:extLst>
      <p:ext uri="{19B8F6BF-5375-455C-9EA6-DF929625EA0E}">
        <p15:presenceInfo xmlns:p15="http://schemas.microsoft.com/office/powerpoint/2012/main" userId="S::urn:spo:guest#marion.cote@umontreal.c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76882-752D-48CD-8A9E-E41F9D8558FD}" v="23" dt="2020-12-14T15:47:08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3"/>
    <p:restoredTop sz="94714"/>
  </p:normalViewPr>
  <p:slideViewPr>
    <p:cSldViewPr>
      <p:cViewPr varScale="1">
        <p:scale>
          <a:sx n="104" d="100"/>
          <a:sy n="104" d="100"/>
        </p:scale>
        <p:origin x="1524" y="108"/>
      </p:cViewPr>
      <p:guideLst>
        <p:guide orient="horz" pos="1480"/>
        <p:guide pos="2880"/>
        <p:guide pos="431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D3A2A27-4703-4BE7-835E-3355B01E01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ACA90C3-0C4A-43F6-960F-FF6DE7E085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784F6E9-24A8-4C10-BED0-79D8F5A423D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4C52E8B-085F-4368-86D2-560C525203A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6E5899-813F-49ED-AD95-B896F8B920A8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A1ED68F-86FB-43F1-96FA-CA3988E37A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2D62B40-FF73-4F33-BB97-416398319D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3316" name="Placeholder 4">
            <a:extLst>
              <a:ext uri="{FF2B5EF4-FFF2-40B4-BE49-F238E27FC236}">
                <a16:creationId xmlns:a16="http://schemas.microsoft.com/office/drawing/2014/main" id="{4141F185-A2D0-4947-B318-0EBEE8DB105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E81B646-3DD3-4FA6-9C52-4BB2FFC2A5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noProof="0"/>
              <a:t>Cliquez pour modifier les styles du texte du masque</a:t>
            </a:r>
          </a:p>
          <a:p>
            <a:pPr lvl="1"/>
            <a:r>
              <a:rPr lang="fr-CA" altLang="fr-FR" noProof="0"/>
              <a:t>Deuxième niveau</a:t>
            </a:r>
          </a:p>
          <a:p>
            <a:pPr lvl="2"/>
            <a:r>
              <a:rPr lang="fr-CA" altLang="fr-FR" noProof="0"/>
              <a:t>Troisième niveau</a:t>
            </a:r>
          </a:p>
          <a:p>
            <a:pPr lvl="3"/>
            <a:r>
              <a:rPr lang="fr-CA" altLang="fr-FR" noProof="0"/>
              <a:t>Quatrième niveau</a:t>
            </a:r>
          </a:p>
          <a:p>
            <a:pPr lvl="4"/>
            <a:r>
              <a:rPr lang="fr-CA" altLang="fr-FR" noProof="0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FC259DB-1DF0-441C-9BFB-2F08E99CFA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99F64B51-9475-48F4-9025-6F2D8ED5F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76EA8C-DB66-4013-81C9-DD14983B0996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1026">
            <a:extLst>
              <a:ext uri="{FF2B5EF4-FFF2-40B4-BE49-F238E27FC236}">
                <a16:creationId xmlns:a16="http://schemas.microsoft.com/office/drawing/2014/main" id="{7454E5EA-A687-4023-A9F8-96AF61385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1027">
            <a:extLst>
              <a:ext uri="{FF2B5EF4-FFF2-40B4-BE49-F238E27FC236}">
                <a16:creationId xmlns:a16="http://schemas.microsoft.com/office/drawing/2014/main" id="{2B6B8B63-4EF3-401F-9053-A9905102F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1026">
            <a:extLst>
              <a:ext uri="{FF2B5EF4-FFF2-40B4-BE49-F238E27FC236}">
                <a16:creationId xmlns:a16="http://schemas.microsoft.com/office/drawing/2014/main" id="{7DE1BF65-C6B3-4C2C-999A-C285F71DE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1027">
            <a:extLst>
              <a:ext uri="{FF2B5EF4-FFF2-40B4-BE49-F238E27FC236}">
                <a16:creationId xmlns:a16="http://schemas.microsoft.com/office/drawing/2014/main" id="{1EB90A65-27C8-4A9A-98B4-DBAAA0B2A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1026">
            <a:extLst>
              <a:ext uri="{FF2B5EF4-FFF2-40B4-BE49-F238E27FC236}">
                <a16:creationId xmlns:a16="http://schemas.microsoft.com/office/drawing/2014/main" id="{F1E448AC-EB08-4559-B5E3-B2449A46B0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1027">
            <a:extLst>
              <a:ext uri="{FF2B5EF4-FFF2-40B4-BE49-F238E27FC236}">
                <a16:creationId xmlns:a16="http://schemas.microsoft.com/office/drawing/2014/main" id="{5C4D67E9-7B4C-448A-8245-69F8F6450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1026">
            <a:extLst>
              <a:ext uri="{FF2B5EF4-FFF2-40B4-BE49-F238E27FC236}">
                <a16:creationId xmlns:a16="http://schemas.microsoft.com/office/drawing/2014/main" id="{B438BD98-02B9-41CD-81F4-EA72E2EE55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1027">
            <a:extLst>
              <a:ext uri="{FF2B5EF4-FFF2-40B4-BE49-F238E27FC236}">
                <a16:creationId xmlns:a16="http://schemas.microsoft.com/office/drawing/2014/main" id="{79FCE1EF-D029-49BB-9FB2-334484E00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1026">
            <a:extLst>
              <a:ext uri="{FF2B5EF4-FFF2-40B4-BE49-F238E27FC236}">
                <a16:creationId xmlns:a16="http://schemas.microsoft.com/office/drawing/2014/main" id="{FAA148FB-33E5-4650-B59D-644C08A5D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1027">
            <a:extLst>
              <a:ext uri="{FF2B5EF4-FFF2-40B4-BE49-F238E27FC236}">
                <a16:creationId xmlns:a16="http://schemas.microsoft.com/office/drawing/2014/main" id="{960B3DB8-031A-4DB2-B4DC-9829F10AF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1026">
            <a:extLst>
              <a:ext uri="{FF2B5EF4-FFF2-40B4-BE49-F238E27FC236}">
                <a16:creationId xmlns:a16="http://schemas.microsoft.com/office/drawing/2014/main" id="{93766D40-FB55-49A6-8B9E-8780B071E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1027">
            <a:extLst>
              <a:ext uri="{FF2B5EF4-FFF2-40B4-BE49-F238E27FC236}">
                <a16:creationId xmlns:a16="http://schemas.microsoft.com/office/drawing/2014/main" id="{B5168F60-A253-46C9-9D55-93B327D46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1026">
            <a:extLst>
              <a:ext uri="{FF2B5EF4-FFF2-40B4-BE49-F238E27FC236}">
                <a16:creationId xmlns:a16="http://schemas.microsoft.com/office/drawing/2014/main" id="{09DFF46C-7703-4FE4-B6A1-B7D9EB8B49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1027">
            <a:extLst>
              <a:ext uri="{FF2B5EF4-FFF2-40B4-BE49-F238E27FC236}">
                <a16:creationId xmlns:a16="http://schemas.microsoft.com/office/drawing/2014/main" id="{6979A8F6-1407-4B8F-ACF1-8B28A4BA5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1026">
            <a:extLst>
              <a:ext uri="{FF2B5EF4-FFF2-40B4-BE49-F238E27FC236}">
                <a16:creationId xmlns:a16="http://schemas.microsoft.com/office/drawing/2014/main" id="{EACC7785-EE61-453A-A3DC-7B8BD447D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1027">
            <a:extLst>
              <a:ext uri="{FF2B5EF4-FFF2-40B4-BE49-F238E27FC236}">
                <a16:creationId xmlns:a16="http://schemas.microsoft.com/office/drawing/2014/main" id="{DA0A725C-003A-406E-84C2-A735577C9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1026">
            <a:extLst>
              <a:ext uri="{FF2B5EF4-FFF2-40B4-BE49-F238E27FC236}">
                <a16:creationId xmlns:a16="http://schemas.microsoft.com/office/drawing/2014/main" id="{868CA6DE-E71A-4968-8A97-2C1AC736F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1027">
            <a:extLst>
              <a:ext uri="{FF2B5EF4-FFF2-40B4-BE49-F238E27FC236}">
                <a16:creationId xmlns:a16="http://schemas.microsoft.com/office/drawing/2014/main" id="{67AAF284-4999-4992-9CD9-80F833FAC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1026">
            <a:extLst>
              <a:ext uri="{FF2B5EF4-FFF2-40B4-BE49-F238E27FC236}">
                <a16:creationId xmlns:a16="http://schemas.microsoft.com/office/drawing/2014/main" id="{80EFE8F7-2336-4DAD-A282-F9D85DE027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1027">
            <a:extLst>
              <a:ext uri="{FF2B5EF4-FFF2-40B4-BE49-F238E27FC236}">
                <a16:creationId xmlns:a16="http://schemas.microsoft.com/office/drawing/2014/main" id="{A3152E47-0951-488C-B2C9-547250BED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1026">
            <a:extLst>
              <a:ext uri="{FF2B5EF4-FFF2-40B4-BE49-F238E27FC236}">
                <a16:creationId xmlns:a16="http://schemas.microsoft.com/office/drawing/2014/main" id="{80EFE8F7-2336-4DAD-A282-F9D85DE027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1027">
            <a:extLst>
              <a:ext uri="{FF2B5EF4-FFF2-40B4-BE49-F238E27FC236}">
                <a16:creationId xmlns:a16="http://schemas.microsoft.com/office/drawing/2014/main" id="{A3152E47-0951-488C-B2C9-547250BED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64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026">
            <a:extLst>
              <a:ext uri="{FF2B5EF4-FFF2-40B4-BE49-F238E27FC236}">
                <a16:creationId xmlns:a16="http://schemas.microsoft.com/office/drawing/2014/main" id="{90B5F321-4034-4408-BB8A-7CB1D921C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E307B836-E5C5-4F06-AF8E-1504BC7C1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une autre page de partie ou de chapitre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ceholder 1026">
            <a:extLst>
              <a:ext uri="{FF2B5EF4-FFF2-40B4-BE49-F238E27FC236}">
                <a16:creationId xmlns:a16="http://schemas.microsoft.com/office/drawing/2014/main" id="{6890F034-850E-48D5-B7EE-FC4C4A26C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1027">
            <a:extLst>
              <a:ext uri="{FF2B5EF4-FFF2-40B4-BE49-F238E27FC236}">
                <a16:creationId xmlns:a16="http://schemas.microsoft.com/office/drawing/2014/main" id="{08647F01-65AB-4781-8CBD-4F617C119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ceholder 1026">
            <a:extLst>
              <a:ext uri="{FF2B5EF4-FFF2-40B4-BE49-F238E27FC236}">
                <a16:creationId xmlns:a16="http://schemas.microsoft.com/office/drawing/2014/main" id="{CA2F1185-A9F2-447F-AECC-BFDE7C7063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1027">
            <a:extLst>
              <a:ext uri="{FF2B5EF4-FFF2-40B4-BE49-F238E27FC236}">
                <a16:creationId xmlns:a16="http://schemas.microsoft.com/office/drawing/2014/main" id="{46A9928E-48C9-4D10-A860-1849BBDC3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laceholder 1026">
            <a:extLst>
              <a:ext uri="{FF2B5EF4-FFF2-40B4-BE49-F238E27FC236}">
                <a16:creationId xmlns:a16="http://schemas.microsoft.com/office/drawing/2014/main" id="{4F637482-822E-41E5-8107-64C19C4B7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2" name="Rectangle 1027">
            <a:extLst>
              <a:ext uri="{FF2B5EF4-FFF2-40B4-BE49-F238E27FC236}">
                <a16:creationId xmlns:a16="http://schemas.microsoft.com/office/drawing/2014/main" id="{592BC47B-C0F4-4D40-89AB-8EFCC84C7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1026">
            <a:extLst>
              <a:ext uri="{FF2B5EF4-FFF2-40B4-BE49-F238E27FC236}">
                <a16:creationId xmlns:a16="http://schemas.microsoft.com/office/drawing/2014/main" id="{89527EB0-DB80-41BF-B882-0F543184F4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E5F3BB1C-3F39-4D1E-980F-B3127DDCA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1026">
            <a:extLst>
              <a:ext uri="{FF2B5EF4-FFF2-40B4-BE49-F238E27FC236}">
                <a16:creationId xmlns:a16="http://schemas.microsoft.com/office/drawing/2014/main" id="{60BA852A-2A65-4DDA-AAA6-12719705BF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1027">
            <a:extLst>
              <a:ext uri="{FF2B5EF4-FFF2-40B4-BE49-F238E27FC236}">
                <a16:creationId xmlns:a16="http://schemas.microsoft.com/office/drawing/2014/main" id="{C1AA45E8-04C0-4C32-B82F-74F818F3F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>
            <a:extLst>
              <a:ext uri="{FF2B5EF4-FFF2-40B4-BE49-F238E27FC236}">
                <a16:creationId xmlns:a16="http://schemas.microsoft.com/office/drawing/2014/main" id="{559B2084-D97F-4488-A61A-471F530833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>
            <a:extLst>
              <a:ext uri="{FF2B5EF4-FFF2-40B4-BE49-F238E27FC236}">
                <a16:creationId xmlns:a16="http://schemas.microsoft.com/office/drawing/2014/main" id="{58820396-52B3-4B48-AF6B-C8BFCD15C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1026">
            <a:extLst>
              <a:ext uri="{FF2B5EF4-FFF2-40B4-BE49-F238E27FC236}">
                <a16:creationId xmlns:a16="http://schemas.microsoft.com/office/drawing/2014/main" id="{7BA32B38-CBCB-4D47-871E-94ADEFB04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1027">
            <a:extLst>
              <a:ext uri="{FF2B5EF4-FFF2-40B4-BE49-F238E27FC236}">
                <a16:creationId xmlns:a16="http://schemas.microsoft.com/office/drawing/2014/main" id="{357BFEE5-4E64-4540-8F1D-A72143C77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1026">
            <a:extLst>
              <a:ext uri="{FF2B5EF4-FFF2-40B4-BE49-F238E27FC236}">
                <a16:creationId xmlns:a16="http://schemas.microsoft.com/office/drawing/2014/main" id="{C0D80E6A-26F4-44F1-8BB7-FDEAE1F1B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1027">
            <a:extLst>
              <a:ext uri="{FF2B5EF4-FFF2-40B4-BE49-F238E27FC236}">
                <a16:creationId xmlns:a16="http://schemas.microsoft.com/office/drawing/2014/main" id="{0EDCF8A7-0E68-45F9-9157-3A512385A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1026">
            <a:extLst>
              <a:ext uri="{FF2B5EF4-FFF2-40B4-BE49-F238E27FC236}">
                <a16:creationId xmlns:a16="http://schemas.microsoft.com/office/drawing/2014/main" id="{6228B6BE-6608-42F2-996F-DCEA76B0E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1027">
            <a:extLst>
              <a:ext uri="{FF2B5EF4-FFF2-40B4-BE49-F238E27FC236}">
                <a16:creationId xmlns:a16="http://schemas.microsoft.com/office/drawing/2014/main" id="{968931FD-0129-4978-A02C-7EE592D59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026">
            <a:extLst>
              <a:ext uri="{FF2B5EF4-FFF2-40B4-BE49-F238E27FC236}">
                <a16:creationId xmlns:a16="http://schemas.microsoft.com/office/drawing/2014/main" id="{F83E85D5-FA8D-472A-9B36-BC6AE3535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1027">
            <a:extLst>
              <a:ext uri="{FF2B5EF4-FFF2-40B4-BE49-F238E27FC236}">
                <a16:creationId xmlns:a16="http://schemas.microsoft.com/office/drawing/2014/main" id="{D3EABFA2-2100-4669-BB8C-F6976FAFE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83C34F-A3E5-4599-9A11-77DEAE7D9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4B19-CCD4-46D5-937A-458B2442AC10}" type="datetime1">
              <a:rPr lang="fr-CA" altLang="fr-FR"/>
              <a:pPr>
                <a:defRPr/>
              </a:pPr>
              <a:t>13/06/23</a:t>
            </a:fld>
            <a:endParaRPr lang="de-DE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23EF6B-34CA-4225-8E4B-6BEB2B212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A63E13-1A36-4568-B77D-5B0F3DB48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3031C-3BC6-407D-A819-84BDB6942B68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01341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2D8C95-D1EF-4062-84DA-F09A40F02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D1EFE-A570-49BC-B33F-C5C11BBCED32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D875E9-A6E6-4F97-A869-188554975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A634BD-5408-4F02-884A-723B9191F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3B425-300A-4886-9F91-03B4213F4BFB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79326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C2F90C-CBD3-4403-9F82-E074D52B1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669FC-8951-4698-ADE5-6FFDF18C84F7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6922CD-4305-4F26-942B-559B6D1E8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FA5BB2-8287-4D41-AF90-763CE21B1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4DD7B-4E8E-4493-A1E9-BAB244C5231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6570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D85AB5-DCAF-4954-B762-DC3C345B5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457EF-157C-4061-9033-9F96113E6B30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925C0-89FD-40BE-B1F0-3938A58D7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5BC1CF-DB8A-47B2-913D-55B023726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05881-4967-4C1B-AA39-2A91ECD4CF2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6003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436730-A0B2-4545-8D92-4B9764B7A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EBFE7-2214-4354-8698-C5B0AFE88F18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77FB5A-12F2-4CFD-BDFB-8F9553C35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EAE47D-FFD4-483F-909D-2F0CC9428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A3F24-02DF-4F42-8EF3-A703439AD3D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8761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B6223-70D2-4112-9692-8DCF9DB9B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DBDE-2778-4452-A4DB-2297BCC9661F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3E4DB6-EF8E-40F9-90CE-F01A27290E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02D52-D86A-4AA8-BAA5-7B5964571C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41304-25DD-4059-8C95-D62FE5327DAF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804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06CDF2-DF6D-4176-83E3-E369B5073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860E6-2B73-4470-BAA7-19EF396640E6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0B021D-9C67-4817-8A3D-CB9ACB00B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9B30FD-A1DA-4307-982D-AAB147D3B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6921B-1286-4A6A-9E17-90B4E3F7D8C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4268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F73969-54B4-442F-890E-261ABA9CD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71D1-0ECF-4E50-98B3-63ADB6248E1F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D0D345-C2C7-45B8-83DF-D5C7F39D4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B1AE25-338C-48CF-BC89-421E84CFF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B89A5-CF6F-4D22-A393-336FAE7EEBFB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9772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C2C3D9-7FBD-4CBC-9686-C85E2CE08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817E7-0128-4EBF-80FC-85A1019C4929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745953-7656-4AF9-8A4A-084A2E7A4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241FD8-8447-4A98-B106-F507F4E8A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D03C2-48F7-4AEF-B728-7800617E9AC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2768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01CDB-8FFE-46F7-9E9C-4F490332A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C903-0D1C-4E58-9AE3-38068B2E9DB3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C48A7-AF1B-4E6E-8D4E-F7E2127F7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C0F50-0F0B-4CEC-AE8A-CD4926143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FED13-2FF8-4A1B-A362-DBE34D903C42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5377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40431-6991-46E3-9B79-D8D0A8CC4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3561-768B-447A-80EA-0B5E73671839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7B6C0-20E0-47DC-8FC0-369715E19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62D349-B2C2-4273-A960-0F7B7B43F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5DB86-D14B-4579-85DD-A443ABED9ABF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13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C1F78E-0F5E-4B01-998C-DB65C559A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4D1787-9903-4049-9A20-2A1ED39DD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A542DCD-5B6A-4EEA-B5A3-E86221F2DB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Osaka" panose="020B0600000000000000" pitchFamily="34" charset="-128"/>
              </a:defRPr>
            </a:lvl1pPr>
          </a:lstStyle>
          <a:p>
            <a:pPr>
              <a:defRPr/>
            </a:pPr>
            <a:fld id="{5B7C68DE-C080-49BD-8598-B49A2C5A2F21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C9A15D6A-DFF3-4D43-84B6-615B4ED785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1B864BDB-CFD5-42AA-AD43-94CD8F40E2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-128"/>
              </a:defRPr>
            </a:lvl1pPr>
          </a:lstStyle>
          <a:p>
            <a:fld id="{FB707922-6598-494B-ADEA-89800DD1A567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>
            <a:extLst>
              <a:ext uri="{FF2B5EF4-FFF2-40B4-BE49-F238E27FC236}">
                <a16:creationId xmlns:a16="http://schemas.microsoft.com/office/drawing/2014/main" id="{0F7C6F83-A8D1-4926-BF95-84B525FABFB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A6DF2F9-4D6C-41F5-A5D1-C66628A852B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3795" name="Placeholder 1030">
            <a:extLst>
              <a:ext uri="{FF2B5EF4-FFF2-40B4-BE49-F238E27FC236}">
                <a16:creationId xmlns:a16="http://schemas.microsoft.com/office/drawing/2014/main" id="{3D2D70C7-C4AD-4A93-9380-6285FE1D8F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L’analyse des besoins liés aux caractéristiques démographiques</a:t>
            </a:r>
          </a:p>
        </p:txBody>
      </p:sp>
      <p:sp>
        <p:nvSpPr>
          <p:cNvPr id="33796" name="Placeholder 2">
            <a:extLst>
              <a:ext uri="{FF2B5EF4-FFF2-40B4-BE49-F238E27FC236}">
                <a16:creationId xmlns:a16="http://schemas.microsoft.com/office/drawing/2014/main" id="{D6DBAA8F-6D5A-404A-B209-1B58E4BD9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3797" name="ZoneTexte 5">
            <a:extLst>
              <a:ext uri="{FF2B5EF4-FFF2-40B4-BE49-F238E27FC236}">
                <a16:creationId xmlns:a16="http://schemas.microsoft.com/office/drawing/2014/main" id="{ADEA8A14-79B0-486A-9C0E-AEFBDCFEB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3798" name="Placeholder 2">
            <a:extLst>
              <a:ext uri="{FF2B5EF4-FFF2-40B4-BE49-F238E27FC236}">
                <a16:creationId xmlns:a16="http://schemas.microsoft.com/office/drawing/2014/main" id="{269A71B3-B55A-4ED0-B24C-973DBCCFA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8.2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33799" name="Espace réservé du contenu 3">
            <a:extLst>
              <a:ext uri="{FF2B5EF4-FFF2-40B4-BE49-F238E27FC236}">
                <a16:creationId xmlns:a16="http://schemas.microsoft.com/office/drawing/2014/main" id="{278737D9-DEDC-4C32-8D74-6E3B34AE0D1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413000"/>
            <a:ext cx="640715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0FB6B53E-A857-494B-90E7-C7CE29416824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5346A8C-465C-4606-B8BF-07238E522332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5843" name="Placeholder 1030">
            <a:extLst>
              <a:ext uri="{FF2B5EF4-FFF2-40B4-BE49-F238E27FC236}">
                <a16:creationId xmlns:a16="http://schemas.microsoft.com/office/drawing/2014/main" id="{D153161F-D265-40BC-85BE-47FD972380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8.3 La conception et la mise en œuvre du </a:t>
            </a:r>
            <a:br>
              <a:rPr lang="en-US" altLang="fr-FR" sz="2400" b="1"/>
            </a:br>
            <a:r>
              <a:rPr lang="en-US" altLang="fr-FR" sz="2400" b="1"/>
              <a:t>      programme de développement des compétences </a:t>
            </a:r>
          </a:p>
        </p:txBody>
      </p:sp>
      <p:sp>
        <p:nvSpPr>
          <p:cNvPr id="35844" name="Placeholder 2">
            <a:extLst>
              <a:ext uri="{FF2B5EF4-FFF2-40B4-BE49-F238E27FC236}">
                <a16:creationId xmlns:a16="http://schemas.microsoft.com/office/drawing/2014/main" id="{A85EA2D4-4DD3-4E1B-9E07-106613A0A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5845" name="ZoneTexte 5">
            <a:extLst>
              <a:ext uri="{FF2B5EF4-FFF2-40B4-BE49-F238E27FC236}">
                <a16:creationId xmlns:a16="http://schemas.microsoft.com/office/drawing/2014/main" id="{83F67944-EE3B-4BA6-82D1-BDFA8F907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5846" name="Placeholder 2">
            <a:extLst>
              <a:ext uri="{FF2B5EF4-FFF2-40B4-BE49-F238E27FC236}">
                <a16:creationId xmlns:a16="http://schemas.microsoft.com/office/drawing/2014/main" id="{DDABB1EC-C0B7-423B-84D7-82F45A72E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35847" name="Espace réservé du contenu 3">
            <a:extLst>
              <a:ext uri="{FF2B5EF4-FFF2-40B4-BE49-F238E27FC236}">
                <a16:creationId xmlns:a16="http://schemas.microsoft.com/office/drawing/2014/main" id="{606B74EE-F123-4B2E-B922-36238DB769A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84313"/>
            <a:ext cx="77755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FA65A215-6D05-4676-A5F2-EB8A9A9231FA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932E046-4838-4F8E-9C75-A7AFDD5C9D22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7891" name="Placeholder 1030">
            <a:extLst>
              <a:ext uri="{FF2B5EF4-FFF2-40B4-BE49-F238E27FC236}">
                <a16:creationId xmlns:a16="http://schemas.microsoft.com/office/drawing/2014/main" id="{1A291382-330E-450A-8A85-492FA9130D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 contenu du programme</a:t>
            </a:r>
          </a:p>
        </p:txBody>
      </p:sp>
      <p:sp>
        <p:nvSpPr>
          <p:cNvPr id="37892" name="Placeholder 2">
            <a:extLst>
              <a:ext uri="{FF2B5EF4-FFF2-40B4-BE49-F238E27FC236}">
                <a16:creationId xmlns:a16="http://schemas.microsoft.com/office/drawing/2014/main" id="{945FCBD2-155B-4B22-AF90-DB784EC6C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7893" name="ZoneTexte 5">
            <a:extLst>
              <a:ext uri="{FF2B5EF4-FFF2-40B4-BE49-F238E27FC236}">
                <a16:creationId xmlns:a16="http://schemas.microsoft.com/office/drawing/2014/main" id="{2AE9130A-15D0-4933-A3E8-08E27C195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7894" name="Placeholder 2">
            <a:extLst>
              <a:ext uri="{FF2B5EF4-FFF2-40B4-BE49-F238E27FC236}">
                <a16:creationId xmlns:a16="http://schemas.microsoft.com/office/drawing/2014/main" id="{2788BAAB-9F89-498C-9B25-C6B712B1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8.3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7895" name="AutoShape 4">
            <a:extLst>
              <a:ext uri="{FF2B5EF4-FFF2-40B4-BE49-F238E27FC236}">
                <a16:creationId xmlns:a16="http://schemas.microsoft.com/office/drawing/2014/main" id="{809393D8-0092-48BC-AEC0-023A9569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249488"/>
            <a:ext cx="4319588" cy="1652587"/>
          </a:xfrm>
          <a:prstGeom prst="homePlate">
            <a:avLst>
              <a:gd name="adj" fmla="val 68613"/>
            </a:avLst>
          </a:prstGeom>
          <a:solidFill>
            <a:srgbClr val="E2E8EF"/>
          </a:solidFill>
          <a:ln w="9525">
            <a:solidFill>
              <a:srgbClr val="E2E8E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7896" name="Rectangle 5">
            <a:extLst>
              <a:ext uri="{FF2B5EF4-FFF2-40B4-BE49-F238E27FC236}">
                <a16:creationId xmlns:a16="http://schemas.microsoft.com/office/drawing/2014/main" id="{E7B47270-4D55-4113-9799-3E4311F0D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2246313"/>
            <a:ext cx="330835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400">
                <a:solidFill>
                  <a:schemeClr val="tx2"/>
                </a:solidFill>
                <a:ea typeface="ＭＳ Ｐゴシック" panose="020B0600070205080204" pitchFamily="34" charset="-128"/>
              </a:rPr>
              <a:t>La structure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400">
                <a:solidFill>
                  <a:schemeClr val="tx2"/>
                </a:solidFill>
                <a:ea typeface="ＭＳ Ｐゴシック" panose="020B0600070205080204" pitchFamily="34" charset="-128"/>
              </a:rPr>
              <a:t>Les orientations stratégiques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400">
                <a:solidFill>
                  <a:schemeClr val="tx2"/>
                </a:solidFill>
                <a:ea typeface="ＭＳ Ｐゴシック" panose="020B0600070205080204" pitchFamily="34" charset="-128"/>
              </a:rPr>
              <a:t>Les contraintes de l</a:t>
            </a:r>
            <a:r>
              <a:rPr lang="fr-FR" altLang="fr-FR" sz="1400">
                <a:solidFill>
                  <a:schemeClr val="tx2"/>
                </a:solidFill>
                <a:ea typeface="ＭＳ Ｐゴシック" panose="020B0600070205080204" pitchFamily="34" charset="-128"/>
              </a:rPr>
              <a:t>’</a:t>
            </a:r>
            <a:r>
              <a:rPr lang="fr-CA" altLang="ja-JP" sz="1400">
                <a:solidFill>
                  <a:schemeClr val="tx2"/>
                </a:solidFill>
                <a:ea typeface="ＭＳ Ｐゴシック" panose="020B0600070205080204" pitchFamily="34" charset="-128"/>
              </a:rPr>
              <a:t>environnement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400">
                <a:solidFill>
                  <a:schemeClr val="tx2"/>
                </a:solidFill>
                <a:ea typeface="ＭＳ Ｐゴシック" panose="020B0600070205080204" pitchFamily="34" charset="-128"/>
              </a:rPr>
              <a:t>Les produits et services offerts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400">
                <a:solidFill>
                  <a:schemeClr val="tx2"/>
                </a:solidFill>
                <a:ea typeface="ＭＳ Ｐゴシック" panose="020B0600070205080204" pitchFamily="34" charset="-128"/>
              </a:rPr>
              <a:t>Les politiques et procédures</a:t>
            </a:r>
          </a:p>
        </p:txBody>
      </p:sp>
      <p:sp>
        <p:nvSpPr>
          <p:cNvPr id="37897" name="AutoShape 6">
            <a:extLst>
              <a:ext uri="{FF2B5EF4-FFF2-40B4-BE49-F238E27FC236}">
                <a16:creationId xmlns:a16="http://schemas.microsoft.com/office/drawing/2014/main" id="{53C15822-120C-4715-9526-7BAF2F6DA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8" y="2152650"/>
            <a:ext cx="2576512" cy="1844675"/>
          </a:xfrm>
          <a:prstGeom prst="roundRect">
            <a:avLst>
              <a:gd name="adj" fmla="val 16667"/>
            </a:avLst>
          </a:prstGeom>
          <a:solidFill>
            <a:srgbClr val="9FB8CD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La connaissance </a:t>
            </a:r>
            <a:br>
              <a:rPr lang="fr-CA" altLang="fr-FR" sz="1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fr-CA" altLang="fr-FR" sz="1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du milieu organisationnel</a:t>
            </a:r>
            <a:endParaRPr lang="fr-CA" altLang="fr-FR" sz="1800" b="1" dirty="0">
              <a:solidFill>
                <a:schemeClr val="tx2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898" name="AutoShape 7">
            <a:extLst>
              <a:ext uri="{FF2B5EF4-FFF2-40B4-BE49-F238E27FC236}">
                <a16:creationId xmlns:a16="http://schemas.microsoft.com/office/drawing/2014/main" id="{F639C5D1-815A-4463-8551-4497353E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103688"/>
            <a:ext cx="4319588" cy="1873250"/>
          </a:xfrm>
          <a:prstGeom prst="homePlate">
            <a:avLst>
              <a:gd name="adj" fmla="val 60531"/>
            </a:avLst>
          </a:prstGeom>
          <a:solidFill>
            <a:srgbClr val="F0F2DB"/>
          </a:solidFill>
          <a:ln w="9525">
            <a:solidFill>
              <a:srgbClr val="F0F2DB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7899" name="Rectangle 8">
            <a:extLst>
              <a:ext uri="{FF2B5EF4-FFF2-40B4-BE49-F238E27FC236}">
                <a16:creationId xmlns:a16="http://schemas.microsoft.com/office/drawing/2014/main" id="{0F0B6C6E-7484-49AE-83F4-7583B3FE1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4103688"/>
            <a:ext cx="36972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40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connaissances de base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40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compétences techniques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40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compétences interpersonnelles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40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compétences de gestion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40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compétences linguistiques</a:t>
            </a:r>
          </a:p>
          <a:p>
            <a:pPr eaLnBrk="1" hangingPunct="1">
              <a:lnSpc>
                <a:spcPct val="83000"/>
              </a:lnSpc>
              <a:spcBef>
                <a:spcPts val="800"/>
              </a:spcBef>
            </a:pPr>
            <a:r>
              <a:rPr lang="fr-CA" altLang="fr-FR" sz="140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compétences émotionnelles</a:t>
            </a:r>
          </a:p>
        </p:txBody>
      </p:sp>
      <p:sp>
        <p:nvSpPr>
          <p:cNvPr id="37900" name="AutoShape 9">
            <a:extLst>
              <a:ext uri="{FF2B5EF4-FFF2-40B4-BE49-F238E27FC236}">
                <a16:creationId xmlns:a16="http://schemas.microsoft.com/office/drawing/2014/main" id="{28FDA93C-1ACB-4B64-B4DF-E402A5D84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8" y="4103688"/>
            <a:ext cx="2576512" cy="1917700"/>
          </a:xfrm>
          <a:prstGeom prst="roundRect">
            <a:avLst>
              <a:gd name="adj" fmla="val 16667"/>
            </a:avLst>
          </a:prstGeom>
          <a:solidFill>
            <a:srgbClr val="D2DA7A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solidFill>
                  <a:schemeClr val="tx2"/>
                </a:solidFill>
                <a:ea typeface="ＭＳ Ｐゴシック" panose="020B0600070205080204" pitchFamily="34" charset="-128"/>
              </a:rPr>
              <a:t>L</a:t>
            </a:r>
            <a:r>
              <a:rPr lang="fr-FR" altLang="fr-FR" sz="1800" b="1">
                <a:solidFill>
                  <a:schemeClr val="tx2"/>
                </a:solidFill>
                <a:ea typeface="ＭＳ Ｐゴシック" panose="020B0600070205080204" pitchFamily="34" charset="-128"/>
              </a:rPr>
              <a:t>’</a:t>
            </a:r>
            <a:r>
              <a:rPr lang="fr-CA" altLang="ja-JP" sz="1800" b="1">
                <a:solidFill>
                  <a:schemeClr val="tx2"/>
                </a:solidFill>
                <a:ea typeface="ＭＳ Ｐゴシック" panose="020B0600070205080204" pitchFamily="34" charset="-128"/>
              </a:rPr>
              <a:t>acquisition </a:t>
            </a:r>
            <a:br>
              <a:rPr lang="fr-CA" altLang="ja-JP" sz="1800" b="1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fr-CA" altLang="ja-JP" sz="1800" b="1">
                <a:solidFill>
                  <a:schemeClr val="tx2"/>
                </a:solidFill>
                <a:ea typeface="ＭＳ Ｐゴシック" panose="020B0600070205080204" pitchFamily="34" charset="-128"/>
              </a:rPr>
              <a:t>de compétences</a:t>
            </a:r>
            <a:endParaRPr lang="fr-CA" altLang="fr-FR" sz="1800" b="1">
              <a:solidFill>
                <a:schemeClr val="tx2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B63D5658-C14D-4630-9F22-CD9617C0E11E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D705772-0EC9-42D5-9D7E-9786E9DC481F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9939" name="Placeholder 1030">
            <a:extLst>
              <a:ext uri="{FF2B5EF4-FFF2-40B4-BE49-F238E27FC236}">
                <a16:creationId xmlns:a16="http://schemas.microsoft.com/office/drawing/2014/main" id="{CA824944-6073-440D-9DF5-B782344E26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Quelles sont les compétences de base?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39940" name="Placeholder 2">
            <a:extLst>
              <a:ext uri="{FF2B5EF4-FFF2-40B4-BE49-F238E27FC236}">
                <a16:creationId xmlns:a16="http://schemas.microsoft.com/office/drawing/2014/main" id="{16771E3A-7240-4548-A58D-20F71B632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9941" name="ZoneTexte 5">
            <a:extLst>
              <a:ext uri="{FF2B5EF4-FFF2-40B4-BE49-F238E27FC236}">
                <a16:creationId xmlns:a16="http://schemas.microsoft.com/office/drawing/2014/main" id="{F79B1EF7-0B5A-4A90-8F83-76FB6DA00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9942" name="Placeholder 2">
            <a:extLst>
              <a:ext uri="{FF2B5EF4-FFF2-40B4-BE49-F238E27FC236}">
                <a16:creationId xmlns:a16="http://schemas.microsoft.com/office/drawing/2014/main" id="{666C0D2E-9348-46D6-B80D-2FFAF1F60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8.3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39943" name="Image 2">
            <a:extLst>
              <a:ext uri="{FF2B5EF4-FFF2-40B4-BE49-F238E27FC236}">
                <a16:creationId xmlns:a16="http://schemas.microsoft.com/office/drawing/2014/main" id="{558937DF-C5B8-42E8-967D-49CF32409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r="9855"/>
          <a:stretch/>
        </p:blipFill>
        <p:spPr bwMode="auto">
          <a:xfrm>
            <a:off x="323850" y="2133600"/>
            <a:ext cx="83026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899A48DC-273B-4930-ADB4-2786A156C4EF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D3DC732-E0D2-46A9-AF72-2BF7427F780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1987" name="Placeholder 1030">
            <a:extLst>
              <a:ext uri="{FF2B5EF4-FFF2-40B4-BE49-F238E27FC236}">
                <a16:creationId xmlns:a16="http://schemas.microsoft.com/office/drawing/2014/main" id="{95B32713-0C1B-4995-91D8-74CB419842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Exemples de compétences techniques</a:t>
            </a:r>
          </a:p>
        </p:txBody>
      </p:sp>
      <p:sp>
        <p:nvSpPr>
          <p:cNvPr id="41988" name="Placeholder 2">
            <a:extLst>
              <a:ext uri="{FF2B5EF4-FFF2-40B4-BE49-F238E27FC236}">
                <a16:creationId xmlns:a16="http://schemas.microsoft.com/office/drawing/2014/main" id="{9BCFBD07-6C8C-4F62-9D56-FBC0B143F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1989" name="ZoneTexte 5">
            <a:extLst>
              <a:ext uri="{FF2B5EF4-FFF2-40B4-BE49-F238E27FC236}">
                <a16:creationId xmlns:a16="http://schemas.microsoft.com/office/drawing/2014/main" id="{2E9040D9-A210-4197-B350-45F8BCF4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41990" name="Placeholder 2">
            <a:extLst>
              <a:ext uri="{FF2B5EF4-FFF2-40B4-BE49-F238E27FC236}">
                <a16:creationId xmlns:a16="http://schemas.microsoft.com/office/drawing/2014/main" id="{6DF3A713-2C3E-46F4-82B9-5EE69C4EE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8.3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41991" name="Image 3">
            <a:extLst>
              <a:ext uri="{FF2B5EF4-FFF2-40B4-BE49-F238E27FC236}">
                <a16:creationId xmlns:a16="http://schemas.microsoft.com/office/drawing/2014/main" id="{CF8309E8-9940-47D2-A39A-EC2689584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9159"/>
          <a:stretch/>
        </p:blipFill>
        <p:spPr bwMode="auto">
          <a:xfrm>
            <a:off x="685800" y="1989138"/>
            <a:ext cx="77724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51ACC36C-5FF1-4CEE-8A0A-AA32B2EF689B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6E7D523-E02C-4F7E-A940-5EC84BA9094C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4035" name="Placeholder 1030">
            <a:extLst>
              <a:ext uri="{FF2B5EF4-FFF2-40B4-BE49-F238E27FC236}">
                <a16:creationId xmlns:a16="http://schemas.microsoft.com/office/drawing/2014/main" id="{DF28EDB9-9BDC-4985-A0D8-A9BFC98E6A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940675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Exemple de compétences en gestion des ressources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44036" name="Placeholder 2">
            <a:extLst>
              <a:ext uri="{FF2B5EF4-FFF2-40B4-BE49-F238E27FC236}">
                <a16:creationId xmlns:a16="http://schemas.microsoft.com/office/drawing/2014/main" id="{7592F0EA-1BEF-48B6-A9E1-BC1525A7A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4037" name="ZoneTexte 5">
            <a:extLst>
              <a:ext uri="{FF2B5EF4-FFF2-40B4-BE49-F238E27FC236}">
                <a16:creationId xmlns:a16="http://schemas.microsoft.com/office/drawing/2014/main" id="{5B00C6E1-3ABD-45B9-99DD-D1D19E8CB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44038" name="Placeholder 2">
            <a:extLst>
              <a:ext uri="{FF2B5EF4-FFF2-40B4-BE49-F238E27FC236}">
                <a16:creationId xmlns:a16="http://schemas.microsoft.com/office/drawing/2014/main" id="{C2729009-CB52-4F51-BFAD-4D95F14A6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8.3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44039" name="Image 2">
            <a:extLst>
              <a:ext uri="{FF2B5EF4-FFF2-40B4-BE49-F238E27FC236}">
                <a16:creationId xmlns:a16="http://schemas.microsoft.com/office/drawing/2014/main" id="{90F9C57D-A306-4A3C-9AAE-C69B92A0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0" y="2060848"/>
            <a:ext cx="8281179" cy="39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61B29112-DFD3-42E8-B90E-1D67E7439E0A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AC00BF5-918F-4FD7-A969-1ED272C3C5AC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6083" name="Placeholder 1030">
            <a:extLst>
              <a:ext uri="{FF2B5EF4-FFF2-40B4-BE49-F238E27FC236}">
                <a16:creationId xmlns:a16="http://schemas.microsoft.com/office/drawing/2014/main" id="{FEC6222A-118D-49EA-83B3-5CD2FE03B0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940675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intervenants</a:t>
            </a:r>
          </a:p>
        </p:txBody>
      </p:sp>
      <p:sp>
        <p:nvSpPr>
          <p:cNvPr id="46084" name="Placeholder 2">
            <a:extLst>
              <a:ext uri="{FF2B5EF4-FFF2-40B4-BE49-F238E27FC236}">
                <a16:creationId xmlns:a16="http://schemas.microsoft.com/office/drawing/2014/main" id="{08CECFCE-4CEF-4F5A-AD4E-0ACB2C43F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6085" name="ZoneTexte 5">
            <a:extLst>
              <a:ext uri="{FF2B5EF4-FFF2-40B4-BE49-F238E27FC236}">
                <a16:creationId xmlns:a16="http://schemas.microsoft.com/office/drawing/2014/main" id="{223E2368-47FF-4558-86C3-5ACDA1E62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46086" name="Placeholder 2">
            <a:extLst>
              <a:ext uri="{FF2B5EF4-FFF2-40B4-BE49-F238E27FC236}">
                <a16:creationId xmlns:a16="http://schemas.microsoft.com/office/drawing/2014/main" id="{AF2CD8F5-BCA3-4201-A445-6BD6114DF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8.3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46087" name="Espace réservé du contenu 5">
            <a:extLst>
              <a:ext uri="{FF2B5EF4-FFF2-40B4-BE49-F238E27FC236}">
                <a16:creationId xmlns:a16="http://schemas.microsoft.com/office/drawing/2014/main" id="{672AB764-23EB-4BAE-AEF8-101F11106A4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7" y="1521494"/>
            <a:ext cx="240823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Espace réservé du contenu 8">
            <a:extLst>
              <a:ext uri="{FF2B5EF4-FFF2-40B4-BE49-F238E27FC236}">
                <a16:creationId xmlns:a16="http://schemas.microsoft.com/office/drawing/2014/main" id="{86852C1B-A553-4DFE-A719-0847E8530DC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4" y="1673225"/>
            <a:ext cx="4287838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DDF510F9-EF64-405B-AB75-D6DBD7B36C97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671DD03-067D-4BFE-81F3-86E472CD6712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8131" name="Placeholder 1030">
            <a:extLst>
              <a:ext uri="{FF2B5EF4-FFF2-40B4-BE49-F238E27FC236}">
                <a16:creationId xmlns:a16="http://schemas.microsoft.com/office/drawing/2014/main" id="{C62E7B25-7E63-42E3-9E84-AA35214B70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940675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conditions de réussite du programme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48132" name="Placeholder 2">
            <a:extLst>
              <a:ext uri="{FF2B5EF4-FFF2-40B4-BE49-F238E27FC236}">
                <a16:creationId xmlns:a16="http://schemas.microsoft.com/office/drawing/2014/main" id="{EE4BCF00-B50D-4D5B-BB39-CACCA686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8133" name="ZoneTexte 5">
            <a:extLst>
              <a:ext uri="{FF2B5EF4-FFF2-40B4-BE49-F238E27FC236}">
                <a16:creationId xmlns:a16="http://schemas.microsoft.com/office/drawing/2014/main" id="{4C128572-A678-4FCE-9C3D-FABEEB31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48134" name="Placeholder 2">
            <a:extLst>
              <a:ext uri="{FF2B5EF4-FFF2-40B4-BE49-F238E27FC236}">
                <a16:creationId xmlns:a16="http://schemas.microsoft.com/office/drawing/2014/main" id="{F87F5BA2-36C6-433B-884A-B852BD415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8.3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48135" name="Espace réservé du contenu 5">
            <a:extLst>
              <a:ext uri="{FF2B5EF4-FFF2-40B4-BE49-F238E27FC236}">
                <a16:creationId xmlns:a16="http://schemas.microsoft.com/office/drawing/2014/main" id="{B5443E92-E7A8-470D-8B5A-80B1B7C5A7E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139950"/>
            <a:ext cx="63912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4FF03CBD-7EE4-410C-82DB-8208737F92B8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CFBD599-9741-4397-B7EF-8FD4256F1D17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0179" name="Placeholder 1030">
            <a:extLst>
              <a:ext uri="{FF2B5EF4-FFF2-40B4-BE49-F238E27FC236}">
                <a16:creationId xmlns:a16="http://schemas.microsoft.com/office/drawing/2014/main" id="{DBD76C79-5E86-4F61-BA07-4FBEA63FDE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940675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8.4 Les méthodes et les techniques de </a:t>
            </a:r>
            <a:br>
              <a:rPr lang="en-US" altLang="fr-FR" sz="2400" b="1"/>
            </a:br>
            <a:r>
              <a:rPr lang="en-US" altLang="fr-FR" sz="2400" b="1"/>
              <a:t>      développement des compétences</a:t>
            </a:r>
          </a:p>
        </p:txBody>
      </p:sp>
      <p:sp>
        <p:nvSpPr>
          <p:cNvPr id="50180" name="Placeholder 2">
            <a:extLst>
              <a:ext uri="{FF2B5EF4-FFF2-40B4-BE49-F238E27FC236}">
                <a16:creationId xmlns:a16="http://schemas.microsoft.com/office/drawing/2014/main" id="{A5DB3283-0608-4882-8C81-BDF9B2A77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0181" name="ZoneTexte 5">
            <a:extLst>
              <a:ext uri="{FF2B5EF4-FFF2-40B4-BE49-F238E27FC236}">
                <a16:creationId xmlns:a16="http://schemas.microsoft.com/office/drawing/2014/main" id="{8B468176-654D-4098-9549-53F9E45D1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0182" name="Placeholder 2">
            <a:extLst>
              <a:ext uri="{FF2B5EF4-FFF2-40B4-BE49-F238E27FC236}">
                <a16:creationId xmlns:a16="http://schemas.microsoft.com/office/drawing/2014/main" id="{4E59F416-C31B-45C9-AB4E-355EE171A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50183" name="Image 2">
            <a:extLst>
              <a:ext uri="{FF2B5EF4-FFF2-40B4-BE49-F238E27FC236}">
                <a16:creationId xmlns:a16="http://schemas.microsoft.com/office/drawing/2014/main" id="{7E72DC2F-D77D-47C8-B5B6-EFBDE5AA7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36825"/>
            <a:ext cx="84963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4FF03CBD-7EE4-410C-82DB-8208737F92B8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CFBD599-9741-4397-B7EF-8FD4256F1D17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0179" name="Placeholder 1030">
            <a:extLst>
              <a:ext uri="{FF2B5EF4-FFF2-40B4-BE49-F238E27FC236}">
                <a16:creationId xmlns:a16="http://schemas.microsoft.com/office/drawing/2014/main" id="{DBD76C79-5E86-4F61-BA07-4FBEA63FDE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940675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Les </a:t>
            </a:r>
            <a:r>
              <a:rPr lang="en-US" altLang="fr-FR" sz="2400" b="1" dirty="0" err="1"/>
              <a:t>tendances</a:t>
            </a:r>
            <a:r>
              <a:rPr lang="en-US" altLang="fr-FR" sz="2400" b="1" dirty="0"/>
              <a:t> </a:t>
            </a:r>
            <a:r>
              <a:rPr lang="en-US" altLang="fr-FR" sz="2400" b="1" dirty="0" err="1"/>
              <a:t>en</a:t>
            </a:r>
            <a:r>
              <a:rPr lang="en-US" altLang="fr-FR" sz="2400" b="1" dirty="0"/>
              <a:t> </a:t>
            </a:r>
            <a:r>
              <a:rPr lang="en-US" altLang="fr-FR" sz="2400" b="1" dirty="0" err="1"/>
              <a:t>développement</a:t>
            </a:r>
            <a:r>
              <a:rPr lang="en-US" altLang="fr-FR" sz="2400" b="1" dirty="0"/>
              <a:t> des </a:t>
            </a:r>
            <a:r>
              <a:rPr lang="en-US" altLang="fr-FR" sz="2400" b="1" dirty="0" err="1"/>
              <a:t>compétences</a:t>
            </a:r>
            <a:endParaRPr lang="en-US" altLang="fr-FR" sz="2400" b="1" dirty="0"/>
          </a:p>
        </p:txBody>
      </p:sp>
      <p:sp>
        <p:nvSpPr>
          <p:cNvPr id="50180" name="Placeholder 2">
            <a:extLst>
              <a:ext uri="{FF2B5EF4-FFF2-40B4-BE49-F238E27FC236}">
                <a16:creationId xmlns:a16="http://schemas.microsoft.com/office/drawing/2014/main" id="{A5DB3283-0608-4882-8C81-BDF9B2A77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0181" name="ZoneTexte 5">
            <a:extLst>
              <a:ext uri="{FF2B5EF4-FFF2-40B4-BE49-F238E27FC236}">
                <a16:creationId xmlns:a16="http://schemas.microsoft.com/office/drawing/2014/main" id="{8B468176-654D-4098-9549-53F9E45D1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0182" name="Placeholder 2">
            <a:extLst>
              <a:ext uri="{FF2B5EF4-FFF2-40B4-BE49-F238E27FC236}">
                <a16:creationId xmlns:a16="http://schemas.microsoft.com/office/drawing/2014/main" id="{4E59F416-C31B-45C9-AB4E-355EE171A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D8F5E7-B9A1-422B-9F16-F0C7E6CE13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0" t="13169" r="918" b="1607"/>
          <a:stretch/>
        </p:blipFill>
        <p:spPr>
          <a:xfrm>
            <a:off x="467544" y="1844824"/>
            <a:ext cx="8420954" cy="42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0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ceholder 2">
            <a:extLst>
              <a:ext uri="{FF2B5EF4-FFF2-40B4-BE49-F238E27FC236}">
                <a16:creationId xmlns:a16="http://schemas.microsoft.com/office/drawing/2014/main" id="{F64314D9-398E-43CB-A47C-E607A08287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989138"/>
            <a:ext cx="7239000" cy="1219200"/>
          </a:xfrm>
        </p:spPr>
        <p:txBody>
          <a:bodyPr/>
          <a:lstStyle/>
          <a:p>
            <a:pPr algn="l" eaLnBrk="1" hangingPunct="1"/>
            <a:r>
              <a:rPr lang="en-US" altLang="fr-FR" sz="3600" b="1"/>
              <a:t> Chapitre 8</a:t>
            </a:r>
          </a:p>
        </p:txBody>
      </p:sp>
      <p:sp>
        <p:nvSpPr>
          <p:cNvPr id="17411" name="Placeholder 3">
            <a:extLst>
              <a:ext uri="{FF2B5EF4-FFF2-40B4-BE49-F238E27FC236}">
                <a16:creationId xmlns:a16="http://schemas.microsoft.com/office/drawing/2014/main" id="{71B7ACA9-2531-4D1D-BF14-30A2B86740C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3436938"/>
            <a:ext cx="9648825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CA" altLang="fr-FR" sz="3600"/>
              <a:t>Le développement des </a:t>
            </a:r>
            <a:br>
              <a:rPr lang="fr-CA" altLang="fr-FR" sz="3600"/>
            </a:br>
            <a:r>
              <a:rPr lang="fr-CA" altLang="fr-FR" sz="3600"/>
              <a:t>compétences</a:t>
            </a:r>
          </a:p>
        </p:txBody>
      </p:sp>
      <p:sp>
        <p:nvSpPr>
          <p:cNvPr id="17412" name="ZoneTexte 1">
            <a:extLst>
              <a:ext uri="{FF2B5EF4-FFF2-40B4-BE49-F238E27FC236}">
                <a16:creationId xmlns:a16="http://schemas.microsoft.com/office/drawing/2014/main" id="{0018DBF4-78D9-492A-911B-C0D751F76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17413" name="Placeholder 2">
            <a:extLst>
              <a:ext uri="{FF2B5EF4-FFF2-40B4-BE49-F238E27FC236}">
                <a16:creationId xmlns:a16="http://schemas.microsoft.com/office/drawing/2014/main" id="{50F81F86-AB71-4BD1-BC8A-C1F2FDB9D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PARTIE 3 </a:t>
            </a: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LE DÉVELOPPEMENT DES RESSOURCES HUMAINES</a:t>
            </a:r>
            <a:endParaRPr lang="en-US" altLang="fr-FR" sz="1200" b="1" i="1">
              <a:solidFill>
                <a:schemeClr val="tx2"/>
              </a:solidFill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>
            <a:extLst>
              <a:ext uri="{FF2B5EF4-FFF2-40B4-BE49-F238E27FC236}">
                <a16:creationId xmlns:a16="http://schemas.microsoft.com/office/drawing/2014/main" id="{0D40E454-CDCC-43AF-9971-75272B483D2A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13F90BE-CF78-4B35-A4BF-C608A10E3182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2227" name="Placeholder 1030">
            <a:extLst>
              <a:ext uri="{FF2B5EF4-FFF2-40B4-BE49-F238E27FC236}">
                <a16:creationId xmlns:a16="http://schemas.microsoft.com/office/drawing/2014/main" id="{8E8E3ED4-0ED5-4C07-8699-92B20F58E9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940675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8.5 Les aspects à considérer dans le développement </a:t>
            </a:r>
            <a:br>
              <a:rPr lang="en-US" altLang="fr-FR" sz="2400" b="1"/>
            </a:br>
            <a:r>
              <a:rPr lang="en-US" altLang="fr-FR" sz="2400" b="1"/>
              <a:t>      des compétences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52228" name="Placeholder 2">
            <a:extLst>
              <a:ext uri="{FF2B5EF4-FFF2-40B4-BE49-F238E27FC236}">
                <a16:creationId xmlns:a16="http://schemas.microsoft.com/office/drawing/2014/main" id="{B0392F89-EFBA-4C8E-B081-DBAC2A462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2229" name="ZoneTexte 5">
            <a:extLst>
              <a:ext uri="{FF2B5EF4-FFF2-40B4-BE49-F238E27FC236}">
                <a16:creationId xmlns:a16="http://schemas.microsoft.com/office/drawing/2014/main" id="{F9386B11-29EF-4943-8F45-19F044434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2230" name="Placeholder 2">
            <a:extLst>
              <a:ext uri="{FF2B5EF4-FFF2-40B4-BE49-F238E27FC236}">
                <a16:creationId xmlns:a16="http://schemas.microsoft.com/office/drawing/2014/main" id="{98E2D7B4-6769-404C-9BE4-908FD7884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52231" name="Espace réservé du contenu 3">
            <a:extLst>
              <a:ext uri="{FF2B5EF4-FFF2-40B4-BE49-F238E27FC236}">
                <a16:creationId xmlns:a16="http://schemas.microsoft.com/office/drawing/2014/main" id="{24CAEB25-A6B0-4B67-B352-0466C4DFDAD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319338"/>
            <a:ext cx="65151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10BBF4E8-764C-4261-8EC1-A7965BDCD6B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CE428C3-4D6C-499F-8761-5C7C636918EC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8371" name="Placeholder 1030">
            <a:extLst>
              <a:ext uri="{FF2B5EF4-FFF2-40B4-BE49-F238E27FC236}">
                <a16:creationId xmlns:a16="http://schemas.microsoft.com/office/drawing/2014/main" id="{3F8B1C07-6473-4171-82DE-8B84047B34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940675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8.6 L’évaluation d’un programme de développement </a:t>
            </a:r>
            <a:br>
              <a:rPr lang="en-US" altLang="fr-FR" sz="2400" b="1"/>
            </a:br>
            <a:r>
              <a:rPr lang="en-US" altLang="fr-FR" sz="2400" b="1"/>
              <a:t>      des compétences </a:t>
            </a:r>
          </a:p>
        </p:txBody>
      </p:sp>
      <p:sp>
        <p:nvSpPr>
          <p:cNvPr id="58372" name="Placeholder 2">
            <a:extLst>
              <a:ext uri="{FF2B5EF4-FFF2-40B4-BE49-F238E27FC236}">
                <a16:creationId xmlns:a16="http://schemas.microsoft.com/office/drawing/2014/main" id="{AB91A1E7-C6D3-4F41-86F1-9F541722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8373" name="ZoneTexte 5">
            <a:extLst>
              <a:ext uri="{FF2B5EF4-FFF2-40B4-BE49-F238E27FC236}">
                <a16:creationId xmlns:a16="http://schemas.microsoft.com/office/drawing/2014/main" id="{E23BD302-8B82-4E04-9C00-71BFC978A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8374" name="Placeholder 2">
            <a:extLst>
              <a:ext uri="{FF2B5EF4-FFF2-40B4-BE49-F238E27FC236}">
                <a16:creationId xmlns:a16="http://schemas.microsoft.com/office/drawing/2014/main" id="{F8875AAE-C7EE-4BD2-87DE-8920AE9D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8375" name="Placeholder 4">
            <a:extLst>
              <a:ext uri="{FF2B5EF4-FFF2-40B4-BE49-F238E27FC236}">
                <a16:creationId xmlns:a16="http://schemas.microsoft.com/office/drawing/2014/main" id="{1C6D6841-5C93-4EF4-9852-A4E5225D5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2366963"/>
            <a:ext cx="77724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buNone/>
            </a:pPr>
            <a:r>
              <a:rPr lang="fr-CA" altLang="fr-FR" sz="2000" dirty="0">
                <a:solidFill>
                  <a:schemeClr val="tx2"/>
                </a:solidFill>
                <a:latin typeface="Arial"/>
                <a:ea typeface="Osaka"/>
                <a:cs typeface="Times New Roman"/>
              </a:rPr>
              <a:t>Toute évaluation doit s</a:t>
            </a:r>
            <a:r>
              <a:rPr lang="fr-FR" altLang="fr-FR" sz="2000" dirty="0">
                <a:solidFill>
                  <a:schemeClr val="tx2"/>
                </a:solidFill>
                <a:latin typeface="Arial"/>
                <a:ea typeface="Osaka"/>
                <a:cs typeface="Times New Roman"/>
              </a:rPr>
              <a:t>’</a:t>
            </a:r>
            <a:r>
              <a:rPr lang="fr-CA" altLang="ja-JP" sz="2000" dirty="0">
                <a:solidFill>
                  <a:schemeClr val="tx2"/>
                </a:solidFill>
                <a:latin typeface="Arial"/>
                <a:ea typeface="Osaka"/>
                <a:cs typeface="Times New Roman"/>
              </a:rPr>
              <a:t>appuyer sur des données </a:t>
            </a:r>
            <a:br>
              <a:rPr lang="fr-CA" altLang="ja-JP" sz="20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fr-CA" altLang="ja-JP" sz="2000" dirty="0">
                <a:solidFill>
                  <a:schemeClr val="tx2"/>
                </a:solidFill>
                <a:latin typeface="Arial"/>
                <a:ea typeface="Osaka"/>
                <a:cs typeface="Times New Roman"/>
              </a:rPr>
              <a:t>et des critères pertinents. </a:t>
            </a:r>
            <a:endParaRPr lang="fr-CA" altLang="ja-JP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fr-CA" altLang="fr-FR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fr-CA" altLang="fr-FR" sz="2000" dirty="0">
                <a:solidFill>
                  <a:schemeClr val="tx2"/>
                </a:solidFill>
                <a:latin typeface="Arial"/>
                <a:ea typeface="Osaka"/>
                <a:cs typeface="Times New Roman"/>
              </a:rPr>
              <a:t>Pour évaluer un programme de développement des compétences, </a:t>
            </a:r>
            <a:br>
              <a:rPr lang="fr-CA" altLang="fr-FR" sz="20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fr-CA" altLang="fr-FR" sz="2000" dirty="0">
                <a:solidFill>
                  <a:schemeClr val="tx2"/>
                </a:solidFill>
                <a:latin typeface="Arial"/>
                <a:ea typeface="Osaka"/>
                <a:cs typeface="Times New Roman"/>
              </a:rPr>
              <a:t>les sources de données sont nombreuses :</a:t>
            </a:r>
          </a:p>
          <a:p>
            <a:r>
              <a:rPr lang="fr-CA" altLang="fr-FR" sz="1600" dirty="0">
                <a:solidFill>
                  <a:schemeClr val="tx2"/>
                </a:solidFill>
                <a:latin typeface="Arial"/>
                <a:ea typeface="Osaka"/>
                <a:cs typeface="Times New Roman"/>
              </a:rPr>
              <a:t>La proportion des employés admissibles à une promotion qui ont reçu une formation au cours de la dernière année; proportion des nouveaux superviseurs qui ont reçu une formation de cadre</a:t>
            </a:r>
          </a:p>
          <a:p>
            <a:r>
              <a:rPr lang="fr-CA" altLang="fr-FR" sz="1600" dirty="0">
                <a:solidFill>
                  <a:schemeClr val="tx2"/>
                </a:solidFill>
                <a:latin typeface="Arial"/>
                <a:ea typeface="Osaka"/>
                <a:cs typeface="Times New Roman"/>
              </a:rPr>
              <a:t>Proportion des employés parfaitement qualifiés pour leur emploi</a:t>
            </a:r>
          </a:p>
          <a:p>
            <a:r>
              <a:rPr lang="fr-CA" altLang="fr-FR" sz="1600" dirty="0">
                <a:solidFill>
                  <a:schemeClr val="tx2"/>
                </a:solidFill>
                <a:latin typeface="Arial"/>
                <a:ea typeface="Osaka"/>
                <a:cs typeface="Times New Roman"/>
              </a:rPr>
              <a:t>Qualité des produits et des services avant et après la formation des employés</a:t>
            </a:r>
            <a:endParaRPr lang="fr-CA" altLang="fr-FR" sz="1600" dirty="0">
              <a:solidFill>
                <a:schemeClr val="tx2"/>
              </a:solidFill>
              <a:cs typeface="Times New Roman"/>
            </a:endParaRPr>
          </a:p>
          <a:p>
            <a:r>
              <a:rPr lang="fr-CA" altLang="fr-FR" sz="1600" dirty="0">
                <a:solidFill>
                  <a:schemeClr val="tx2"/>
                </a:solidFill>
                <a:latin typeface="Arial"/>
                <a:ea typeface="Osaka"/>
                <a:cs typeface="Times New Roman"/>
              </a:rPr>
              <a:t>Coûts de formation par employé et niveaux de salaire des employés</a:t>
            </a:r>
            <a:endParaRPr lang="fr-CA" altLang="fr-FR" sz="1600" dirty="0">
              <a:solidFill>
                <a:schemeClr val="tx2"/>
              </a:solidFill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>
            <a:extLst>
              <a:ext uri="{FF2B5EF4-FFF2-40B4-BE49-F238E27FC236}">
                <a16:creationId xmlns:a16="http://schemas.microsoft.com/office/drawing/2014/main" id="{021FD9C0-A483-4E71-B04A-33F3E0AF7B5B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F790155-EA36-4AF3-9425-471EA2B83BC4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60419" name="Placeholder 1030">
            <a:extLst>
              <a:ext uri="{FF2B5EF4-FFF2-40B4-BE49-F238E27FC236}">
                <a16:creationId xmlns:a16="http://schemas.microsoft.com/office/drawing/2014/main" id="{594BEC51-8A55-4AF4-B8F6-719246CA96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940675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quatre niveaux du modèle de mesure </a:t>
            </a:r>
            <a:br>
              <a:rPr lang="en-US" altLang="fr-FR" sz="2400" b="1"/>
            </a:br>
            <a:r>
              <a:rPr lang="en-US" altLang="fr-FR" sz="2400" b="1"/>
              <a:t>de l’efficacité de Kirkpatrick</a:t>
            </a:r>
          </a:p>
        </p:txBody>
      </p:sp>
      <p:sp>
        <p:nvSpPr>
          <p:cNvPr id="60420" name="Placeholder 2">
            <a:extLst>
              <a:ext uri="{FF2B5EF4-FFF2-40B4-BE49-F238E27FC236}">
                <a16:creationId xmlns:a16="http://schemas.microsoft.com/office/drawing/2014/main" id="{0584AB62-3C48-4763-979A-47C0BC51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60421" name="ZoneTexte 5">
            <a:extLst>
              <a:ext uri="{FF2B5EF4-FFF2-40B4-BE49-F238E27FC236}">
                <a16:creationId xmlns:a16="http://schemas.microsoft.com/office/drawing/2014/main" id="{A6E8FD24-B626-4AAB-9150-D27659A19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60422" name="Placeholder 2">
            <a:extLst>
              <a:ext uri="{FF2B5EF4-FFF2-40B4-BE49-F238E27FC236}">
                <a16:creationId xmlns:a16="http://schemas.microsoft.com/office/drawing/2014/main" id="{7B22C336-3D94-4DF5-8A69-1A17C1750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60423" name="Placeholder 4">
            <a:extLst>
              <a:ext uri="{FF2B5EF4-FFF2-40B4-BE49-F238E27FC236}">
                <a16:creationId xmlns:a16="http://schemas.microsoft.com/office/drawing/2014/main" id="{153700F2-B70D-4EBD-85AC-552D1415B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2366963"/>
            <a:ext cx="77724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buFontTx/>
              <a:buNone/>
            </a:pPr>
            <a:endParaRPr lang="fr-CA" altLang="fr-FR" sz="1800">
              <a:solidFill>
                <a:srgbClr val="333366"/>
              </a:solidFill>
            </a:endParaRPr>
          </a:p>
        </p:txBody>
      </p:sp>
      <p:sp>
        <p:nvSpPr>
          <p:cNvPr id="60424" name="Placeholder 2">
            <a:extLst>
              <a:ext uri="{FF2B5EF4-FFF2-40B4-BE49-F238E27FC236}">
                <a16:creationId xmlns:a16="http://schemas.microsoft.com/office/drawing/2014/main" id="{8D21425F-C2CC-4755-ABEA-7F5172825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8.6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85E54C6F-880D-480A-BBA7-97CEE75C671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7100"/>
            <a:ext cx="7975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>
            <a:extLst>
              <a:ext uri="{FF2B5EF4-FFF2-40B4-BE49-F238E27FC236}">
                <a16:creationId xmlns:a16="http://schemas.microsoft.com/office/drawing/2014/main" id="{35F57A9A-48F0-4453-B4E2-27A3C4464658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7628987-9920-455A-BDF0-7B28A29CACF7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19459" name="Placeholder 4">
            <a:extLst>
              <a:ext uri="{FF2B5EF4-FFF2-40B4-BE49-F238E27FC236}">
                <a16:creationId xmlns:a16="http://schemas.microsoft.com/office/drawing/2014/main" id="{62BE02E7-EC17-44AC-9F39-4C1F7DA6A27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2000250"/>
            <a:ext cx="7772400" cy="36607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CA" altLang="fr-FR" sz="1600" b="1" dirty="0"/>
              <a:t>OBJECTIF 8A – Expliquer l’application du processus de développement des compétences</a:t>
            </a:r>
          </a:p>
          <a:p>
            <a:pPr marL="0" indent="0">
              <a:buFontTx/>
              <a:buNone/>
            </a:pPr>
            <a:r>
              <a:rPr lang="fr-CA" altLang="fr-FR" sz="1600" b="1" dirty="0"/>
              <a:t>8.1	</a:t>
            </a:r>
            <a:r>
              <a:rPr lang="fr-CA" altLang="fr-FR" sz="1600" dirty="0"/>
              <a:t>Le processus de développement des compétences</a:t>
            </a:r>
          </a:p>
          <a:p>
            <a:pPr marL="0" indent="0">
              <a:buFontTx/>
              <a:buNone/>
            </a:pPr>
            <a:r>
              <a:rPr lang="fr-CA" altLang="fr-FR" sz="1600" b="1" dirty="0"/>
              <a:t>8.2	</a:t>
            </a:r>
            <a:r>
              <a:rPr lang="fr-CA" altLang="fr-FR" sz="1600" dirty="0"/>
              <a:t>La détermination des besoins de formation</a:t>
            </a:r>
          </a:p>
          <a:p>
            <a:pPr marL="0" indent="0">
              <a:buFontTx/>
              <a:buNone/>
            </a:pPr>
            <a:r>
              <a:rPr lang="fr-CA" altLang="fr-FR" sz="1600" b="1" dirty="0"/>
              <a:t>8.3	</a:t>
            </a:r>
            <a:r>
              <a:rPr lang="fr-CA" altLang="fr-FR" sz="1600" dirty="0"/>
              <a:t>La conception et la mise en œuvre du programme de développement des 	compétences</a:t>
            </a:r>
          </a:p>
          <a:p>
            <a:pPr marL="0" indent="0">
              <a:buFontTx/>
              <a:buNone/>
            </a:pPr>
            <a:endParaRPr lang="fr-CA" altLang="fr-FR" sz="1600" b="1" dirty="0"/>
          </a:p>
          <a:p>
            <a:pPr marL="0" indent="0">
              <a:buFontTx/>
              <a:buNone/>
            </a:pPr>
            <a:r>
              <a:rPr lang="fr-CA" altLang="fr-FR" sz="1600" b="1" dirty="0"/>
              <a:t>OBJECTIF 8B – Déterminer le programme de développement des compétences le mieux adapté aux besoins d’une entreprise</a:t>
            </a:r>
          </a:p>
          <a:p>
            <a:pPr marL="0" indent="0">
              <a:buFontTx/>
              <a:buNone/>
            </a:pPr>
            <a:r>
              <a:rPr lang="fr-CA" altLang="fr-FR" sz="1600" b="1" dirty="0"/>
              <a:t>8.4	</a:t>
            </a:r>
            <a:r>
              <a:rPr lang="fr-CA" altLang="fr-FR" sz="1600" dirty="0"/>
              <a:t>Les méthodes et les techniques de développement </a:t>
            </a:r>
            <a:br>
              <a:rPr lang="fr-CA" altLang="fr-FR" sz="1600" dirty="0"/>
            </a:br>
            <a:r>
              <a:rPr lang="fr-CA" altLang="fr-FR" sz="1600" dirty="0"/>
              <a:t>	des compétences</a:t>
            </a:r>
          </a:p>
          <a:p>
            <a:pPr marL="0" indent="0">
              <a:buFontTx/>
              <a:buNone/>
            </a:pPr>
            <a:r>
              <a:rPr lang="fr-CA" altLang="fr-FR" sz="1600" b="1" dirty="0"/>
              <a:t>8.5	</a:t>
            </a:r>
            <a:r>
              <a:rPr lang="fr-CA" altLang="fr-FR" sz="1600" dirty="0"/>
              <a:t>Les aspects à considérer dans le développement des compétences</a:t>
            </a:r>
          </a:p>
          <a:p>
            <a:pPr marL="0" indent="0">
              <a:buFontTx/>
              <a:buNone/>
            </a:pPr>
            <a:r>
              <a:rPr lang="fr-CA" altLang="fr-FR" sz="1600" b="1" dirty="0"/>
              <a:t>8.6	</a:t>
            </a:r>
            <a:r>
              <a:rPr lang="fr-CA" altLang="fr-FR" sz="1600" dirty="0"/>
              <a:t>L’évaluation d’un programme de développement des compétences</a:t>
            </a:r>
          </a:p>
          <a:p>
            <a:pPr marL="0" indent="0">
              <a:buFontTx/>
              <a:buNone/>
            </a:pPr>
            <a:endParaRPr lang="fr-CA" altLang="fr-FR" sz="1600" b="1" dirty="0"/>
          </a:p>
          <a:p>
            <a:pPr marL="0" indent="0">
              <a:buFontTx/>
              <a:buNone/>
            </a:pPr>
            <a:endParaRPr lang="fr-CA" altLang="fr-FR" sz="1600" b="1" dirty="0"/>
          </a:p>
          <a:p>
            <a:pPr marL="0" indent="0">
              <a:buFontTx/>
              <a:buNone/>
            </a:pPr>
            <a:endParaRPr lang="fr-CA" altLang="fr-FR" sz="1600" b="1" dirty="0"/>
          </a:p>
          <a:p>
            <a:pPr marL="0" indent="0">
              <a:buFontTx/>
              <a:buNone/>
            </a:pPr>
            <a:endParaRPr lang="fr-CA" altLang="fr-FR" sz="1600" b="1" dirty="0"/>
          </a:p>
          <a:p>
            <a:pPr marL="0" indent="0">
              <a:buFontTx/>
              <a:buNone/>
            </a:pPr>
            <a:endParaRPr lang="fr-CA" altLang="fr-FR" sz="1600" b="1" dirty="0"/>
          </a:p>
          <a:p>
            <a:pPr marL="0" indent="0">
              <a:buFontTx/>
              <a:buNone/>
            </a:pPr>
            <a:endParaRPr lang="fr-CA" altLang="fr-FR" sz="1600" b="1" dirty="0"/>
          </a:p>
          <a:p>
            <a:pPr marL="0" indent="0">
              <a:buFontTx/>
              <a:buNone/>
            </a:pPr>
            <a:endParaRPr lang="fr-CA" altLang="fr-FR" sz="1600" b="1" dirty="0"/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endParaRPr lang="fr-CA" altLang="fr-FR" sz="1600" dirty="0"/>
          </a:p>
        </p:txBody>
      </p:sp>
      <p:sp>
        <p:nvSpPr>
          <p:cNvPr id="19460" name="Placeholder 1030">
            <a:extLst>
              <a:ext uri="{FF2B5EF4-FFF2-40B4-BE49-F238E27FC236}">
                <a16:creationId xmlns:a16="http://schemas.microsoft.com/office/drawing/2014/main" id="{443A5CDF-9092-45A0-B9AF-47922678EF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Plan de chapitre</a:t>
            </a:r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46D1DCAB-E21A-4EF4-AD3F-0A92A768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19462" name="ZoneTexte 5">
            <a:extLst>
              <a:ext uri="{FF2B5EF4-FFF2-40B4-BE49-F238E27FC236}">
                <a16:creationId xmlns:a16="http://schemas.microsoft.com/office/drawing/2014/main" id="{2DC38BD8-A447-4BD2-BB1C-E18BCDC48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745CE24B-0CFE-4214-BFA4-A249C9C1A8C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B269072-D44A-40E5-B9A4-ABCFC1DF43C2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1508" name="Placeholder 1030">
            <a:extLst>
              <a:ext uri="{FF2B5EF4-FFF2-40B4-BE49-F238E27FC236}">
                <a16:creationId xmlns:a16="http://schemas.microsoft.com/office/drawing/2014/main" id="{6C0AEF83-9A86-4F3C-BE21-3A0F93E5CC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8.1 Le processus de développement des </a:t>
            </a:r>
            <a:br>
              <a:rPr lang="en-US" altLang="fr-FR" sz="2400" b="1"/>
            </a:br>
            <a:r>
              <a:rPr lang="en-US" altLang="fr-FR" sz="2400" b="1"/>
              <a:t>      compétences</a:t>
            </a:r>
          </a:p>
        </p:txBody>
      </p:sp>
      <p:sp>
        <p:nvSpPr>
          <p:cNvPr id="21509" name="Placeholder 2">
            <a:extLst>
              <a:ext uri="{FF2B5EF4-FFF2-40B4-BE49-F238E27FC236}">
                <a16:creationId xmlns:a16="http://schemas.microsoft.com/office/drawing/2014/main" id="{18041320-ACD8-4795-95A9-322AF0EF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1510" name="ZoneTexte 5">
            <a:extLst>
              <a:ext uri="{FF2B5EF4-FFF2-40B4-BE49-F238E27FC236}">
                <a16:creationId xmlns:a16="http://schemas.microsoft.com/office/drawing/2014/main" id="{7D4EFF95-5154-4CF7-8D39-BD832622E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1511" name="Placeholder 2">
            <a:extLst>
              <a:ext uri="{FF2B5EF4-FFF2-40B4-BE49-F238E27FC236}">
                <a16:creationId xmlns:a16="http://schemas.microsoft.com/office/drawing/2014/main" id="{CD456C5B-B792-4E17-B5BD-AE0F0DCB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1512" name="Rectangle à coins arrondis 6">
            <a:extLst>
              <a:ext uri="{FF2B5EF4-FFF2-40B4-BE49-F238E27FC236}">
                <a16:creationId xmlns:a16="http://schemas.microsoft.com/office/drawing/2014/main" id="{EC37C3C0-017D-47BF-81F4-0733B9411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4570413"/>
            <a:ext cx="7000875" cy="1439862"/>
          </a:xfrm>
          <a:prstGeom prst="roundRect">
            <a:avLst>
              <a:gd name="adj" fmla="val 18829"/>
            </a:avLst>
          </a:prstGeom>
          <a:solidFill>
            <a:srgbClr val="E2E8EF"/>
          </a:solidFill>
          <a:ln w="9525">
            <a:solidFill>
              <a:srgbClr val="9FB8CD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 marL="387350" indent="-387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A" altLang="fr-FR" sz="1600" i="1" u="sng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Dans le but de :</a:t>
            </a:r>
          </a:p>
          <a:p>
            <a:pPr eaLnBrk="1" hangingPunct="1">
              <a:spcBef>
                <a:spcPct val="0"/>
              </a:spcBef>
              <a:buFont typeface="Bookman Old Style" panose="02050604050505020204" pitchFamily="18" charset="0"/>
              <a:buAutoNum type="arabicPeriod"/>
            </a:pPr>
            <a:r>
              <a:rPr lang="fr-CA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réduire le roulement et l</a:t>
            </a:r>
            <a:r>
              <a:rPr lang="fr-FR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absentéisme; </a:t>
            </a:r>
          </a:p>
          <a:p>
            <a:pPr eaLnBrk="1" hangingPunct="1">
              <a:spcBef>
                <a:spcPct val="0"/>
              </a:spcBef>
              <a:buFont typeface="Bookman Old Style" panose="02050604050505020204" pitchFamily="18" charset="0"/>
              <a:buAutoNum type="arabicPeriod"/>
            </a:pPr>
            <a:r>
              <a:rPr lang="fr-CA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accroître la productivité de l</a:t>
            </a:r>
            <a:r>
              <a:rPr lang="fr-FR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organisation;</a:t>
            </a:r>
          </a:p>
          <a:p>
            <a:pPr eaLnBrk="1" hangingPunct="1">
              <a:spcBef>
                <a:spcPct val="0"/>
              </a:spcBef>
              <a:buFont typeface="Bookman Old Style" panose="02050604050505020204" pitchFamily="18" charset="0"/>
              <a:buAutoNum type="arabicPeriod"/>
            </a:pPr>
            <a:r>
              <a:rPr lang="fr-CA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favoriser l</a:t>
            </a:r>
            <a:r>
              <a:rPr lang="fr-FR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acquisition d</a:t>
            </a:r>
            <a:r>
              <a:rPr lang="fr-FR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habiletés transférables dans d</a:t>
            </a:r>
            <a:r>
              <a:rPr lang="fr-FR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autres fonctions.</a:t>
            </a:r>
            <a:endParaRPr lang="fr-CA" altLang="fr-FR" sz="1400" dirty="0">
              <a:solidFill>
                <a:schemeClr val="tx2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13" name="Rectangle avec flèche vers le bas 7">
            <a:extLst>
              <a:ext uri="{FF2B5EF4-FFF2-40B4-BE49-F238E27FC236}">
                <a16:creationId xmlns:a16="http://schemas.microsoft.com/office/drawing/2014/main" id="{1523D824-C7C5-4D77-8BD3-C835CC64B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05038"/>
            <a:ext cx="7632700" cy="2181225"/>
          </a:xfrm>
          <a:prstGeom prst="downArrowCallout">
            <a:avLst>
              <a:gd name="adj1" fmla="val 39399"/>
              <a:gd name="adj2" fmla="val 30440"/>
              <a:gd name="adj3" fmla="val 17361"/>
              <a:gd name="adj4" fmla="val 72667"/>
            </a:avLst>
          </a:prstGeom>
          <a:solidFill>
            <a:srgbClr val="F0F2DB"/>
          </a:solidFill>
          <a:ln w="9525">
            <a:solidFill>
              <a:srgbClr val="D2DA7A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 marL="387350" indent="-387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A" altLang="fr-FR" sz="1400" b="1" i="1" u="sng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 développement des compétences poursuit plusieurs objectifs :</a:t>
            </a:r>
            <a:r>
              <a:rPr lang="fr-CA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Bookman Old Style" panose="02050604050505020204" pitchFamily="18" charset="0"/>
              <a:buAutoNum type="arabicPeriod"/>
            </a:pPr>
            <a:r>
              <a:rPr lang="fr-CA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enrichir et mettre à jour les connaissances des employés;</a:t>
            </a:r>
          </a:p>
          <a:p>
            <a:pPr eaLnBrk="1" hangingPunct="1">
              <a:spcBef>
                <a:spcPct val="0"/>
              </a:spcBef>
              <a:buFont typeface="Bookman Old Style" panose="02050604050505020204" pitchFamily="18" charset="0"/>
              <a:buAutoNum type="arabicPeriod"/>
            </a:pPr>
            <a:r>
              <a:rPr lang="fr-CA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préparer les employés à des changements de poste dans le cadre </a:t>
            </a:r>
            <a:br>
              <a:rPr lang="fr-CA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des programmes de gestion des carrières;</a:t>
            </a:r>
          </a:p>
          <a:p>
            <a:pPr eaLnBrk="1" hangingPunct="1">
              <a:spcBef>
                <a:spcPct val="0"/>
              </a:spcBef>
              <a:buFont typeface="Bookman Old Style" panose="02050604050505020204" pitchFamily="18" charset="0"/>
              <a:buAutoNum type="arabicPeriod"/>
            </a:pPr>
            <a:r>
              <a:rPr lang="fr-CA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combler les lacunes; </a:t>
            </a:r>
          </a:p>
          <a:p>
            <a:pPr eaLnBrk="1" hangingPunct="1">
              <a:spcBef>
                <a:spcPct val="0"/>
              </a:spcBef>
              <a:buFont typeface="Bookman Old Style" panose="02050604050505020204" pitchFamily="18" charset="0"/>
              <a:buAutoNum type="arabicPeriod"/>
            </a:pPr>
            <a:r>
              <a:rPr lang="fr-CA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susciter des attitudes positives, notamment la loyauté envers l</a:t>
            </a:r>
            <a:r>
              <a:rPr lang="fr-FR" altLang="fr-FR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4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employeur. </a:t>
            </a:r>
            <a:endParaRPr lang="fr-CA" altLang="fr-FR" sz="1400" dirty="0">
              <a:solidFill>
                <a:schemeClr val="tx2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4F3731B3-971E-44B0-966F-BB7E4F01BBE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6149055-B3C7-4C3E-BDAA-51AC2D6699B3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fr-CA" altLang="fr-FR" sz="1400">
              <a:ea typeface="ヒラギノ角ゴ Pro W3" charset="-128"/>
            </a:endParaRPr>
          </a:p>
        </p:txBody>
      </p:sp>
      <p:pic>
        <p:nvPicPr>
          <p:cNvPr id="23555" name="Espace réservé du contenu 2">
            <a:extLst>
              <a:ext uri="{FF2B5EF4-FFF2-40B4-BE49-F238E27FC236}">
                <a16:creationId xmlns:a16="http://schemas.microsoft.com/office/drawing/2014/main" id="{46E08952-9D4E-4841-9854-789026FC29D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49500"/>
            <a:ext cx="7773988" cy="3162300"/>
          </a:xfrm>
        </p:spPr>
      </p:pic>
      <p:sp>
        <p:nvSpPr>
          <p:cNvPr id="23556" name="Placeholder 1030">
            <a:extLst>
              <a:ext uri="{FF2B5EF4-FFF2-40B4-BE49-F238E27FC236}">
                <a16:creationId xmlns:a16="http://schemas.microsoft.com/office/drawing/2014/main" id="{97BDC620-72C8-4862-8D0B-305F148C68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étapes du processus de développement </a:t>
            </a:r>
            <a:br>
              <a:rPr lang="en-US" altLang="fr-FR" sz="2400" b="1"/>
            </a:br>
            <a:r>
              <a:rPr lang="en-US" altLang="fr-FR" sz="2400" b="1"/>
              <a:t>des compétences</a:t>
            </a:r>
          </a:p>
        </p:txBody>
      </p:sp>
      <p:sp>
        <p:nvSpPr>
          <p:cNvPr id="23557" name="Placeholder 2">
            <a:extLst>
              <a:ext uri="{FF2B5EF4-FFF2-40B4-BE49-F238E27FC236}">
                <a16:creationId xmlns:a16="http://schemas.microsoft.com/office/drawing/2014/main" id="{B31D471E-B223-4D9A-9479-8DC26E58B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3558" name="ZoneTexte 5">
            <a:extLst>
              <a:ext uri="{FF2B5EF4-FFF2-40B4-BE49-F238E27FC236}">
                <a16:creationId xmlns:a16="http://schemas.microsoft.com/office/drawing/2014/main" id="{EFAFCBBF-2899-4D6F-B707-491538A18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3559" name="Placeholder 2">
            <a:extLst>
              <a:ext uri="{FF2B5EF4-FFF2-40B4-BE49-F238E27FC236}">
                <a16:creationId xmlns:a16="http://schemas.microsoft.com/office/drawing/2014/main" id="{D8E7BB13-3C0B-41A8-BA2A-67B58B40A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8.1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F4652B7D-7FBC-4C93-A8A1-B08F32A80251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CEBDD83-AA01-4477-867A-92D0CBE8487A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5603" name="Placeholder 1030">
            <a:extLst>
              <a:ext uri="{FF2B5EF4-FFF2-40B4-BE49-F238E27FC236}">
                <a16:creationId xmlns:a16="http://schemas.microsoft.com/office/drawing/2014/main" id="{D6910796-3463-46EC-A68F-8DA8629F6D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8.2 La détermination des besoins de formation</a:t>
            </a:r>
          </a:p>
        </p:txBody>
      </p:sp>
      <p:sp>
        <p:nvSpPr>
          <p:cNvPr id="25604" name="Placeholder 2">
            <a:extLst>
              <a:ext uri="{FF2B5EF4-FFF2-40B4-BE49-F238E27FC236}">
                <a16:creationId xmlns:a16="http://schemas.microsoft.com/office/drawing/2014/main" id="{6D5372EF-BBC6-4F0D-97BC-47383C85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5605" name="ZoneTexte 5">
            <a:extLst>
              <a:ext uri="{FF2B5EF4-FFF2-40B4-BE49-F238E27FC236}">
                <a16:creationId xmlns:a16="http://schemas.microsoft.com/office/drawing/2014/main" id="{A1E124D1-13C7-4145-9623-66D00208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5606" name="Placeholder 2">
            <a:extLst>
              <a:ext uri="{FF2B5EF4-FFF2-40B4-BE49-F238E27FC236}">
                <a16:creationId xmlns:a16="http://schemas.microsoft.com/office/drawing/2014/main" id="{4266E3E4-07CB-41C7-AEE1-D80361A5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25607" name="Espace réservé du contenu 3">
            <a:extLst>
              <a:ext uri="{FF2B5EF4-FFF2-40B4-BE49-F238E27FC236}">
                <a16:creationId xmlns:a16="http://schemas.microsoft.com/office/drawing/2014/main" id="{A31F82A0-737A-482A-93E7-88DE1363660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2133600"/>
            <a:ext cx="63881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8E7434E3-AE84-455D-8C80-1F4000EDE161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79EFF1B-B650-4C26-89D0-3540A48A4D68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7651" name="Placeholder 1030">
            <a:extLst>
              <a:ext uri="{FF2B5EF4-FFF2-40B4-BE49-F238E27FC236}">
                <a16:creationId xmlns:a16="http://schemas.microsoft.com/office/drawing/2014/main" id="{6883369A-1F9C-4248-9704-55DDB1B4FA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L’analyse des besoins généraux</a:t>
            </a:r>
          </a:p>
        </p:txBody>
      </p:sp>
      <p:sp>
        <p:nvSpPr>
          <p:cNvPr id="27652" name="Placeholder 2">
            <a:extLst>
              <a:ext uri="{FF2B5EF4-FFF2-40B4-BE49-F238E27FC236}">
                <a16:creationId xmlns:a16="http://schemas.microsoft.com/office/drawing/2014/main" id="{EE439ED3-C5C4-4244-9D2F-7091A3CBA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7653" name="ZoneTexte 5">
            <a:extLst>
              <a:ext uri="{FF2B5EF4-FFF2-40B4-BE49-F238E27FC236}">
                <a16:creationId xmlns:a16="http://schemas.microsoft.com/office/drawing/2014/main" id="{2C89778B-A0EC-4831-BAE4-786F21582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7654" name="Placeholder 2">
            <a:extLst>
              <a:ext uri="{FF2B5EF4-FFF2-40B4-BE49-F238E27FC236}">
                <a16:creationId xmlns:a16="http://schemas.microsoft.com/office/drawing/2014/main" id="{56F8E9BB-23C4-417A-8630-1FF1B2862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8.2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27655" name="Espace réservé du contenu 3">
            <a:extLst>
              <a:ext uri="{FF2B5EF4-FFF2-40B4-BE49-F238E27FC236}">
                <a16:creationId xmlns:a16="http://schemas.microsoft.com/office/drawing/2014/main" id="{0E810EED-A954-48A5-84D6-321B4F7BCFC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205038"/>
            <a:ext cx="66103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C583B6C2-1468-4B61-9A97-31F962701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251950" cy="6858000"/>
          </a:xfrm>
          <a:prstGeom prst="rect">
            <a:avLst/>
          </a:prstGeom>
          <a:solidFill>
            <a:srgbClr val="C9CB34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ヒラギノ角ゴ Pro W3" charset="-128"/>
            </a:endParaRP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30B2E020-78EA-49AB-BAFA-008AA0F1581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854BF69-4011-4BEF-AF6D-80A7228599E3}" type="slidenum">
              <a:rPr lang="fr-CA" altLang="fr-FR" sz="1400">
                <a:solidFill>
                  <a:schemeClr val="bg1"/>
                </a:solidFill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fr-CA" altLang="fr-FR" sz="1400">
              <a:solidFill>
                <a:schemeClr val="bg1"/>
              </a:solidFill>
              <a:ea typeface="ヒラギノ角ゴ Pro W3" charset="-128"/>
            </a:endParaRPr>
          </a:p>
        </p:txBody>
      </p:sp>
      <p:sp>
        <p:nvSpPr>
          <p:cNvPr id="29700" name="Placeholder 1030">
            <a:extLst>
              <a:ext uri="{FF2B5EF4-FFF2-40B4-BE49-F238E27FC236}">
                <a16:creationId xmlns:a16="http://schemas.microsoft.com/office/drawing/2014/main" id="{4D77CAA9-B60F-45AE-80DB-E45B02568C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L’analyse des besoins liés à l’exécution des tâches</a:t>
            </a:r>
            <a:br>
              <a:rPr lang="en-US" altLang="fr-FR" sz="2400" b="1"/>
            </a:br>
            <a:endParaRPr lang="en-US" altLang="fr-FR" sz="2400" b="1"/>
          </a:p>
        </p:txBody>
      </p:sp>
      <p:pic>
        <p:nvPicPr>
          <p:cNvPr id="29704" name="Image 2">
            <a:extLst>
              <a:ext uri="{FF2B5EF4-FFF2-40B4-BE49-F238E27FC236}">
                <a16:creationId xmlns:a16="http://schemas.microsoft.com/office/drawing/2014/main" id="{21D617EF-139F-4B57-84E7-FEFB6BD9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06413"/>
            <a:ext cx="7715250" cy="5900737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>
            <a:extLst>
              <a:ext uri="{FF2B5EF4-FFF2-40B4-BE49-F238E27FC236}">
                <a16:creationId xmlns:a16="http://schemas.microsoft.com/office/drawing/2014/main" id="{2F4FC632-7AFE-46CA-926C-5FBFEFEFD032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4C15F4F-C28C-4CF4-90E5-F255706B6C55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1747" name="Placeholder 1030">
            <a:extLst>
              <a:ext uri="{FF2B5EF4-FFF2-40B4-BE49-F238E27FC236}">
                <a16:creationId xmlns:a16="http://schemas.microsoft.com/office/drawing/2014/main" id="{1FE6B366-D00F-4BB5-B0BE-4D2DE1D3DE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L’analyse des attentes individuelles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31748" name="Placeholder 2">
            <a:extLst>
              <a:ext uri="{FF2B5EF4-FFF2-40B4-BE49-F238E27FC236}">
                <a16:creationId xmlns:a16="http://schemas.microsoft.com/office/drawing/2014/main" id="{BAE599FE-B33A-4A73-9909-C0CF51D6C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8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LE DÉVELOPPEMENT DES COMPÉTENCES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1749" name="ZoneTexte 5">
            <a:extLst>
              <a:ext uri="{FF2B5EF4-FFF2-40B4-BE49-F238E27FC236}">
                <a16:creationId xmlns:a16="http://schemas.microsoft.com/office/drawing/2014/main" id="{5F0EF1CA-9390-4110-A959-264142FA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1750" name="Placeholder 2">
            <a:extLst>
              <a:ext uri="{FF2B5EF4-FFF2-40B4-BE49-F238E27FC236}">
                <a16:creationId xmlns:a16="http://schemas.microsoft.com/office/drawing/2014/main" id="{763AD82C-38A0-462C-8F46-1DD24286D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8.2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1751" name="Rectangle à coins arrondis 6">
            <a:extLst>
              <a:ext uri="{FF2B5EF4-FFF2-40B4-BE49-F238E27FC236}">
                <a16:creationId xmlns:a16="http://schemas.microsoft.com/office/drawing/2014/main" id="{B9411F28-0B52-442B-9997-AADF8F806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2" y="4691063"/>
            <a:ext cx="6048375" cy="1144588"/>
          </a:xfrm>
          <a:prstGeom prst="roundRect">
            <a:avLst>
              <a:gd name="adj" fmla="val 18829"/>
            </a:avLst>
          </a:prstGeom>
          <a:solidFill>
            <a:srgbClr val="E2E8EF"/>
          </a:solidFill>
          <a:ln w="9525">
            <a:solidFill>
              <a:srgbClr val="9FB8CD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fr-FR" altLang="fr-FR" sz="18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8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analyse des attentes individuelles </a:t>
            </a:r>
            <a:br>
              <a:rPr lang="fr-CA" altLang="ja-JP" sz="18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ja-JP" sz="18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sert à déterminer les besoins relatifs </a:t>
            </a:r>
            <a:br>
              <a:rPr lang="fr-CA" altLang="ja-JP" sz="18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ja-JP" sz="18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aux emplois futurs.</a:t>
            </a:r>
            <a:endParaRPr lang="fr-CA" altLang="fr-FR" sz="1800" dirty="0">
              <a:solidFill>
                <a:schemeClr val="tx2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52" name="Rectangle avec flèche vers le bas 7">
            <a:extLst>
              <a:ext uri="{FF2B5EF4-FFF2-40B4-BE49-F238E27FC236}">
                <a16:creationId xmlns:a16="http://schemas.microsoft.com/office/drawing/2014/main" id="{0DD93D9B-E3E7-484B-AD75-55F13B2EB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085975"/>
            <a:ext cx="6769100" cy="2560638"/>
          </a:xfrm>
          <a:prstGeom prst="downArrowCallout">
            <a:avLst>
              <a:gd name="adj1" fmla="val 39408"/>
              <a:gd name="adj2" fmla="val 30449"/>
              <a:gd name="adj3" fmla="val 17361"/>
              <a:gd name="adj4" fmla="val 72667"/>
            </a:avLst>
          </a:prstGeom>
          <a:solidFill>
            <a:srgbClr val="F0F2DB"/>
          </a:solidFill>
          <a:ln w="9525">
            <a:solidFill>
              <a:srgbClr val="D2DA7A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 marL="387350" indent="-387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CA" altLang="fr-FR" sz="1600" b="1" i="1" u="sng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attentes des employés sont établies à partir :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des évaluations du rendement, 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des entretiens d</a:t>
            </a:r>
            <a:r>
              <a:rPr lang="fr-FR" altLang="fr-FR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orientation de carrière, 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des ententes conclues à l</a:t>
            </a:r>
            <a:r>
              <a:rPr lang="fr-FR" altLang="fr-FR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embauche,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 l</a:t>
            </a:r>
            <a:r>
              <a:rPr lang="fr-FR" altLang="fr-FR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autoévaluation des employés sur les besoins de formation </a:t>
            </a:r>
            <a:br>
              <a:rPr lang="fr-CA" altLang="ja-JP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ja-JP" sz="1600" dirty="0">
                <a:solidFill>
                  <a:schemeClr val="tx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liés à leur travail actuel ou au poste convoité.</a:t>
            </a:r>
            <a:endParaRPr lang="fr-CA" altLang="fr-FR" sz="1600" dirty="0">
              <a:solidFill>
                <a:schemeClr val="tx2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EF6307B67264E8C171B4715F369EA" ma:contentTypeVersion="12" ma:contentTypeDescription="Create a new document." ma:contentTypeScope="" ma:versionID="2b40045fb8d89b348f6a2bf9622bd4ca">
  <xsd:schema xmlns:xsd="http://www.w3.org/2001/XMLSchema" xmlns:xs="http://www.w3.org/2001/XMLSchema" xmlns:p="http://schemas.microsoft.com/office/2006/metadata/properties" xmlns:ns3="52004f63-f070-4f41-b1e2-ce4fca413533" xmlns:ns4="0ee35f27-655c-47c2-90f1-692ebe9f4ad8" targetNamespace="http://schemas.microsoft.com/office/2006/metadata/properties" ma:root="true" ma:fieldsID="95c1ffec81674acb2667323be209df98" ns3:_="" ns4:_="">
    <xsd:import namespace="52004f63-f070-4f41-b1e2-ce4fca413533"/>
    <xsd:import namespace="0ee35f27-655c-47c2-90f1-692ebe9f4a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4f63-f070-4f41-b1e2-ce4fca413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35f27-655c-47c2-90f1-692ebe9f4a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41888A-CCF7-4EDE-B929-73B891D067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FD7FB4-63F2-483C-8A23-9F8FCE71E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04f63-f070-4f41-b1e2-ce4fca413533"/>
    <ds:schemaRef ds:uri="0ee35f27-655c-47c2-90f1-692ebe9f4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31ED27-B3BC-4936-B2BA-307E9392673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2004f63-f070-4f41-b1e2-ce4fca413533"/>
    <ds:schemaRef ds:uri="http://purl.org/dc/elements/1.1/"/>
    <ds:schemaRef ds:uri="http://schemas.microsoft.com/office/2006/metadata/properties"/>
    <ds:schemaRef ds:uri="0ee35f27-655c-47c2-90f1-692ebe9f4ad8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921</TotalTime>
  <Words>1259</Words>
  <Application>Microsoft Office PowerPoint</Application>
  <PresentationFormat>Affichage à l'écran (4:3)</PresentationFormat>
  <Paragraphs>185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Bookman Old Style</vt:lpstr>
      <vt:lpstr>Modele_physique_xxi TOME_A</vt:lpstr>
      <vt:lpstr>Présentation PowerPoint</vt:lpstr>
      <vt:lpstr> Chapitre 8</vt:lpstr>
      <vt:lpstr>Plan de chapitre</vt:lpstr>
      <vt:lpstr>8.1 Le processus de développement des        compétences</vt:lpstr>
      <vt:lpstr>Les étapes du processus de développement  des compétences</vt:lpstr>
      <vt:lpstr>8.2 La détermination des besoins de formation</vt:lpstr>
      <vt:lpstr>L’analyse des besoins généraux</vt:lpstr>
      <vt:lpstr>L’analyse des besoins liés à l’exécution des tâches </vt:lpstr>
      <vt:lpstr>L’analyse des attentes individuelles </vt:lpstr>
      <vt:lpstr>L’analyse des besoins liés aux caractéristiques démographiques</vt:lpstr>
      <vt:lpstr>8.3 La conception et la mise en œuvre du        programme de développement des compétences </vt:lpstr>
      <vt:lpstr>Le contenu du programme</vt:lpstr>
      <vt:lpstr>Quelles sont les compétences de base? </vt:lpstr>
      <vt:lpstr>Exemples de compétences techniques</vt:lpstr>
      <vt:lpstr>Exemple de compétences en gestion des ressources </vt:lpstr>
      <vt:lpstr>Les intervenants</vt:lpstr>
      <vt:lpstr>Les conditions de réussite du programme </vt:lpstr>
      <vt:lpstr>8.4 Les méthodes et les techniques de        développement des compétences</vt:lpstr>
      <vt:lpstr>Les tendances en développement des compétences</vt:lpstr>
      <vt:lpstr>8.5 Les aspects à considérer dans le développement        des compétences </vt:lpstr>
      <vt:lpstr>8.6 L’évaluation d’un programme de développement        des compétences </vt:lpstr>
      <vt:lpstr>Les quatre niveaux du modèle de mesure  de l’efficacité de Kirkpatrick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Hennequart, Pauline</cp:lastModifiedBy>
  <cp:revision>103</cp:revision>
  <cp:lastPrinted>2012-11-19T20:15:19Z</cp:lastPrinted>
  <dcterms:created xsi:type="dcterms:W3CDTF">2010-06-17T13:05:13Z</dcterms:created>
  <dcterms:modified xsi:type="dcterms:W3CDTF">2023-06-13T14:30:47Z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0x01010060EEF6307B67264E8C171B4715F369EA</vt:lpwstr>
  </property>
</Properties>
</file>