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4"/>
  </p:sldMasterIdLst>
  <p:notesMasterIdLst>
    <p:notesMasterId r:id="rId36"/>
  </p:notesMasterIdLst>
  <p:handoutMasterIdLst>
    <p:handoutMasterId r:id="rId37"/>
  </p:handoutMasterIdLst>
  <p:sldIdLst>
    <p:sldId id="256" r:id="rId5"/>
    <p:sldId id="257" r:id="rId6"/>
    <p:sldId id="260" r:id="rId7"/>
    <p:sldId id="361" r:id="rId8"/>
    <p:sldId id="363" r:id="rId9"/>
    <p:sldId id="362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82" r:id="rId29"/>
    <p:sldId id="383" r:id="rId30"/>
    <p:sldId id="384" r:id="rId31"/>
    <p:sldId id="385" r:id="rId32"/>
    <p:sldId id="386" r:id="rId33"/>
    <p:sldId id="387" r:id="rId34"/>
    <p:sldId id="391" r:id="rId35"/>
  </p:sldIdLst>
  <p:sldSz cx="9144000" cy="6858000" type="screen4x3"/>
  <p:notesSz cx="6858000" cy="91440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0">
          <p15:clr>
            <a:srgbClr val="A4A3A4"/>
          </p15:clr>
        </p15:guide>
        <p15:guide id="2" pos="2880">
          <p15:clr>
            <a:srgbClr val="A4A3A4"/>
          </p15:clr>
        </p15:guide>
        <p15:guide id="3" pos="431">
          <p15:clr>
            <a:srgbClr val="A4A3A4"/>
          </p15:clr>
        </p15:guide>
        <p15:guide id="4" pos="5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0" clrIdx="0"/>
  <p:cmAuthor id="2" name="Hugues-O. Blouin" initials="HOB" lastIdx="31" clrIdx="1"/>
  <p:cmAuthor id="3" name="marion.cote@umontreal.ca" initials="ma" lastIdx="1" clrIdx="2">
    <p:extLst>
      <p:ext uri="{19B8F6BF-5375-455C-9EA6-DF929625EA0E}">
        <p15:presenceInfo xmlns:p15="http://schemas.microsoft.com/office/powerpoint/2012/main" userId="S::urn:spo:guest#marion.cote@umontreal.ca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1559E1-AA4C-4BBB-841D-FE79533385CF}" v="63" dt="2020-12-14T15:28:34.1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69"/>
    <p:restoredTop sz="94714"/>
  </p:normalViewPr>
  <p:slideViewPr>
    <p:cSldViewPr>
      <p:cViewPr varScale="1">
        <p:scale>
          <a:sx n="104" d="100"/>
          <a:sy n="104" d="100"/>
        </p:scale>
        <p:origin x="1434" y="108"/>
      </p:cViewPr>
      <p:guideLst>
        <p:guide orient="horz" pos="1480"/>
        <p:guide pos="2880"/>
        <p:guide pos="431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3A647FD-0D74-446E-B259-96DF8127A3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750746F-9BA2-496F-995C-DA8E9CF682A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10BCA21B-1FC9-4BA7-87D6-0EECD8C2441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r>
              <a:rPr lang="fr-CA" altLang="fr-FR"/>
              <a:t>©ERPI, tous droits réservés.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D1C3EF5E-967A-4FBF-9839-5C908700633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E580FB-DB63-495E-B6F9-D62313234044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037C778-D4A3-4353-A4F5-6FA44E401FC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DBD2E7D-B66B-4C5B-885B-178210B80F9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3316" name="Placeholder 4">
            <a:extLst>
              <a:ext uri="{FF2B5EF4-FFF2-40B4-BE49-F238E27FC236}">
                <a16:creationId xmlns:a16="http://schemas.microsoft.com/office/drawing/2014/main" id="{354768D9-F446-436F-AAD0-324CF77598F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C39A5235-B1F9-4E64-A4C7-3F2FA24B801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noProof="0"/>
              <a:t>Cliquez pour modifier les styles du texte du masque</a:t>
            </a:r>
          </a:p>
          <a:p>
            <a:pPr lvl="1"/>
            <a:r>
              <a:rPr lang="fr-CA" altLang="fr-FR" noProof="0"/>
              <a:t>Deuxième niveau</a:t>
            </a:r>
          </a:p>
          <a:p>
            <a:pPr lvl="2"/>
            <a:r>
              <a:rPr lang="fr-CA" altLang="fr-FR" noProof="0"/>
              <a:t>Troisième niveau</a:t>
            </a:r>
          </a:p>
          <a:p>
            <a:pPr lvl="3"/>
            <a:r>
              <a:rPr lang="fr-CA" altLang="fr-FR" noProof="0"/>
              <a:t>Quatrième niveau</a:t>
            </a:r>
          </a:p>
          <a:p>
            <a:pPr lvl="4"/>
            <a:r>
              <a:rPr lang="fr-CA" altLang="fr-FR" noProof="0"/>
              <a:t>Cinquième niveau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15C9F411-3A63-4D11-8879-CA51B84530A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r>
              <a:rPr lang="fr-CA" altLang="fr-FR"/>
              <a:t>©ERPI, tous droits réservés.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06B10638-9CCA-4AE0-8DC6-683D36C8F7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E68AC4-B9AD-49FF-AFDC-FE43EE097A8E}" type="slidenum">
              <a:rPr lang="fr-CA" altLang="fr-FR"/>
              <a:pPr/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pitchFamily="-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ceholder 1026">
            <a:extLst>
              <a:ext uri="{FF2B5EF4-FFF2-40B4-BE49-F238E27FC236}">
                <a16:creationId xmlns:a16="http://schemas.microsoft.com/office/drawing/2014/main" id="{8CC5C4EB-0BDD-4E92-8F3F-892A949116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Placeholder 1027">
            <a:extLst>
              <a:ext uri="{FF2B5EF4-FFF2-40B4-BE49-F238E27FC236}">
                <a16:creationId xmlns:a16="http://schemas.microsoft.com/office/drawing/2014/main" id="{4663F661-5022-4AAE-B79C-C72FC006B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laceholder 1026">
            <a:extLst>
              <a:ext uri="{FF2B5EF4-FFF2-40B4-BE49-F238E27FC236}">
                <a16:creationId xmlns:a16="http://schemas.microsoft.com/office/drawing/2014/main" id="{EB2C05F2-61F8-42A2-BA70-D3E93FB549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8" name="Rectangle 1027">
            <a:extLst>
              <a:ext uri="{FF2B5EF4-FFF2-40B4-BE49-F238E27FC236}">
                <a16:creationId xmlns:a16="http://schemas.microsoft.com/office/drawing/2014/main" id="{DFC62FDF-730F-4249-8472-9C7BDD3CF4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laceholder 1026">
            <a:extLst>
              <a:ext uri="{FF2B5EF4-FFF2-40B4-BE49-F238E27FC236}">
                <a16:creationId xmlns:a16="http://schemas.microsoft.com/office/drawing/2014/main" id="{D6D7D01D-621A-4EE6-9720-C32ACD83A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6" name="Rectangle 1027">
            <a:extLst>
              <a:ext uri="{FF2B5EF4-FFF2-40B4-BE49-F238E27FC236}">
                <a16:creationId xmlns:a16="http://schemas.microsoft.com/office/drawing/2014/main" id="{19DA120B-FDDE-41D0-AAB2-2AE52A8194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Placeholder 1026">
            <a:extLst>
              <a:ext uri="{FF2B5EF4-FFF2-40B4-BE49-F238E27FC236}">
                <a16:creationId xmlns:a16="http://schemas.microsoft.com/office/drawing/2014/main" id="{9C46C0CB-DEE6-415A-8666-522B72D007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4" name="Rectangle 1027">
            <a:extLst>
              <a:ext uri="{FF2B5EF4-FFF2-40B4-BE49-F238E27FC236}">
                <a16:creationId xmlns:a16="http://schemas.microsoft.com/office/drawing/2014/main" id="{AF738862-914E-4F36-90CC-62946D216E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laceholder 1026">
            <a:extLst>
              <a:ext uri="{FF2B5EF4-FFF2-40B4-BE49-F238E27FC236}">
                <a16:creationId xmlns:a16="http://schemas.microsoft.com/office/drawing/2014/main" id="{E31DF445-E358-47B8-9D5E-79E5A2486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2" name="Rectangle 1027">
            <a:extLst>
              <a:ext uri="{FF2B5EF4-FFF2-40B4-BE49-F238E27FC236}">
                <a16:creationId xmlns:a16="http://schemas.microsoft.com/office/drawing/2014/main" id="{36CCD43F-B5A1-4FC6-935C-D01B9D4FB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Placeholder 1026">
            <a:extLst>
              <a:ext uri="{FF2B5EF4-FFF2-40B4-BE49-F238E27FC236}">
                <a16:creationId xmlns:a16="http://schemas.microsoft.com/office/drawing/2014/main" id="{B16E8F98-B952-4D28-A121-09A893A325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0" name="Rectangle 1027">
            <a:extLst>
              <a:ext uri="{FF2B5EF4-FFF2-40B4-BE49-F238E27FC236}">
                <a16:creationId xmlns:a16="http://schemas.microsoft.com/office/drawing/2014/main" id="{A409D654-4133-4C17-90DE-54D9D60CF6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Placeholder 1026">
            <a:extLst>
              <a:ext uri="{FF2B5EF4-FFF2-40B4-BE49-F238E27FC236}">
                <a16:creationId xmlns:a16="http://schemas.microsoft.com/office/drawing/2014/main" id="{C2BA584A-2936-4504-93BD-8BCBC2B51A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8" name="Rectangle 1027">
            <a:extLst>
              <a:ext uri="{FF2B5EF4-FFF2-40B4-BE49-F238E27FC236}">
                <a16:creationId xmlns:a16="http://schemas.microsoft.com/office/drawing/2014/main" id="{F1F44211-3755-4A26-B1D9-6D8EC7948A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Placeholder 1026">
            <a:extLst>
              <a:ext uri="{FF2B5EF4-FFF2-40B4-BE49-F238E27FC236}">
                <a16:creationId xmlns:a16="http://schemas.microsoft.com/office/drawing/2014/main" id="{171DC0F0-D575-49B9-9C8B-BB1E8939F7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1027">
            <a:extLst>
              <a:ext uri="{FF2B5EF4-FFF2-40B4-BE49-F238E27FC236}">
                <a16:creationId xmlns:a16="http://schemas.microsoft.com/office/drawing/2014/main" id="{91806072-66AE-408F-BB5C-F32558803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Placeholder 1026">
            <a:extLst>
              <a:ext uri="{FF2B5EF4-FFF2-40B4-BE49-F238E27FC236}">
                <a16:creationId xmlns:a16="http://schemas.microsoft.com/office/drawing/2014/main" id="{E856F5D7-7C9A-449D-AAA7-4D0F4EA8F3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4" name="Rectangle 1027">
            <a:extLst>
              <a:ext uri="{FF2B5EF4-FFF2-40B4-BE49-F238E27FC236}">
                <a16:creationId xmlns:a16="http://schemas.microsoft.com/office/drawing/2014/main" id="{9BDA654A-6AFC-434C-8A21-6C0B762DD2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Placeholder 1026">
            <a:extLst>
              <a:ext uri="{FF2B5EF4-FFF2-40B4-BE49-F238E27FC236}">
                <a16:creationId xmlns:a16="http://schemas.microsoft.com/office/drawing/2014/main" id="{297D894E-283C-4E2C-8778-0A4057B2B5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2" name="Rectangle 1027">
            <a:extLst>
              <a:ext uri="{FF2B5EF4-FFF2-40B4-BE49-F238E27FC236}">
                <a16:creationId xmlns:a16="http://schemas.microsoft.com/office/drawing/2014/main" id="{B19B4763-8F45-4EFA-9EC9-ABD907E94E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Placeholder 1026">
            <a:extLst>
              <a:ext uri="{FF2B5EF4-FFF2-40B4-BE49-F238E27FC236}">
                <a16:creationId xmlns:a16="http://schemas.microsoft.com/office/drawing/2014/main" id="{2CE5D90A-CCE2-484A-9B4E-FE556D77F9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0" name="Rectangle 1027">
            <a:extLst>
              <a:ext uri="{FF2B5EF4-FFF2-40B4-BE49-F238E27FC236}">
                <a16:creationId xmlns:a16="http://schemas.microsoft.com/office/drawing/2014/main" id="{48289B85-AD9E-41AA-BF87-85EB47BC0E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ceholder 1026">
            <a:extLst>
              <a:ext uri="{FF2B5EF4-FFF2-40B4-BE49-F238E27FC236}">
                <a16:creationId xmlns:a16="http://schemas.microsoft.com/office/drawing/2014/main" id="{8DA46F18-C8F3-4FC6-B78C-03FD6EDD4A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1027">
            <a:extLst>
              <a:ext uri="{FF2B5EF4-FFF2-40B4-BE49-F238E27FC236}">
                <a16:creationId xmlns:a16="http://schemas.microsoft.com/office/drawing/2014/main" id="{BAA3280E-B835-42C3-96D6-1B6BDD92C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une autre page de partie ou de chapitre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Placeholder 1026">
            <a:extLst>
              <a:ext uri="{FF2B5EF4-FFF2-40B4-BE49-F238E27FC236}">
                <a16:creationId xmlns:a16="http://schemas.microsoft.com/office/drawing/2014/main" id="{F77F583D-D17C-4658-B53E-CE39EE235F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8" name="Rectangle 1027">
            <a:extLst>
              <a:ext uri="{FF2B5EF4-FFF2-40B4-BE49-F238E27FC236}">
                <a16:creationId xmlns:a16="http://schemas.microsoft.com/office/drawing/2014/main" id="{842AD441-8CA2-4342-9D1F-3949D614C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Placeholder 1026">
            <a:extLst>
              <a:ext uri="{FF2B5EF4-FFF2-40B4-BE49-F238E27FC236}">
                <a16:creationId xmlns:a16="http://schemas.microsoft.com/office/drawing/2014/main" id="{CD4DB0BB-51FB-4405-9891-83FE0E63DE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6" name="Rectangle 1027">
            <a:extLst>
              <a:ext uri="{FF2B5EF4-FFF2-40B4-BE49-F238E27FC236}">
                <a16:creationId xmlns:a16="http://schemas.microsoft.com/office/drawing/2014/main" id="{A7BD6D0A-E0FB-474D-AE93-E5071F8566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Placeholder 1026">
            <a:extLst>
              <a:ext uri="{FF2B5EF4-FFF2-40B4-BE49-F238E27FC236}">
                <a16:creationId xmlns:a16="http://schemas.microsoft.com/office/drawing/2014/main" id="{AB6F6DBF-B8F4-4AC1-8666-310FFEFA7B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4" name="Rectangle 1027">
            <a:extLst>
              <a:ext uri="{FF2B5EF4-FFF2-40B4-BE49-F238E27FC236}">
                <a16:creationId xmlns:a16="http://schemas.microsoft.com/office/drawing/2014/main" id="{AF318FDA-5947-46C6-8713-484601CE0D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Placeholder 1026">
            <a:extLst>
              <a:ext uri="{FF2B5EF4-FFF2-40B4-BE49-F238E27FC236}">
                <a16:creationId xmlns:a16="http://schemas.microsoft.com/office/drawing/2014/main" id="{45AFF29A-1D47-4570-AF8C-DADC46E36D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2" name="Rectangle 1027">
            <a:extLst>
              <a:ext uri="{FF2B5EF4-FFF2-40B4-BE49-F238E27FC236}">
                <a16:creationId xmlns:a16="http://schemas.microsoft.com/office/drawing/2014/main" id="{BF37D4C1-1E63-49F4-96CC-FCF699F2F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Placeholder 1026">
            <a:extLst>
              <a:ext uri="{FF2B5EF4-FFF2-40B4-BE49-F238E27FC236}">
                <a16:creationId xmlns:a16="http://schemas.microsoft.com/office/drawing/2014/main" id="{00396823-85FB-4D8C-B53E-1073547F31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0" name="Rectangle 1027">
            <a:extLst>
              <a:ext uri="{FF2B5EF4-FFF2-40B4-BE49-F238E27FC236}">
                <a16:creationId xmlns:a16="http://schemas.microsoft.com/office/drawing/2014/main" id="{67724D15-86C2-46E1-B237-3CFDA8EEC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Placeholder 1026">
            <a:extLst>
              <a:ext uri="{FF2B5EF4-FFF2-40B4-BE49-F238E27FC236}">
                <a16:creationId xmlns:a16="http://schemas.microsoft.com/office/drawing/2014/main" id="{D089F91A-DE07-4B2D-A24E-0B39C120FF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8" name="Rectangle 1027">
            <a:extLst>
              <a:ext uri="{FF2B5EF4-FFF2-40B4-BE49-F238E27FC236}">
                <a16:creationId xmlns:a16="http://schemas.microsoft.com/office/drawing/2014/main" id="{6AD9C8D6-0A00-457C-AA98-8F431EA4DC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Placeholder 1026">
            <a:extLst>
              <a:ext uri="{FF2B5EF4-FFF2-40B4-BE49-F238E27FC236}">
                <a16:creationId xmlns:a16="http://schemas.microsoft.com/office/drawing/2014/main" id="{CAC85FA3-FDCB-4910-B615-1C44FD3CD0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6" name="Rectangle 1027">
            <a:extLst>
              <a:ext uri="{FF2B5EF4-FFF2-40B4-BE49-F238E27FC236}">
                <a16:creationId xmlns:a16="http://schemas.microsoft.com/office/drawing/2014/main" id="{7C709C41-FFC7-48D1-A8A9-91C885F56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Placeholder 1026">
            <a:extLst>
              <a:ext uri="{FF2B5EF4-FFF2-40B4-BE49-F238E27FC236}">
                <a16:creationId xmlns:a16="http://schemas.microsoft.com/office/drawing/2014/main" id="{77DA9E02-8F27-4844-9191-E8C5878AFA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4" name="Rectangle 1027">
            <a:extLst>
              <a:ext uri="{FF2B5EF4-FFF2-40B4-BE49-F238E27FC236}">
                <a16:creationId xmlns:a16="http://schemas.microsoft.com/office/drawing/2014/main" id="{4B77C892-2859-464E-B2B1-133C3E87A5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Placeholder 1026">
            <a:extLst>
              <a:ext uri="{FF2B5EF4-FFF2-40B4-BE49-F238E27FC236}">
                <a16:creationId xmlns:a16="http://schemas.microsoft.com/office/drawing/2014/main" id="{4303B8DE-FE1E-41C7-AD9E-BB382C15DE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2" name="Rectangle 1027">
            <a:extLst>
              <a:ext uri="{FF2B5EF4-FFF2-40B4-BE49-F238E27FC236}">
                <a16:creationId xmlns:a16="http://schemas.microsoft.com/office/drawing/2014/main" id="{58B4C7F1-E707-4FF5-8BFF-95FEB4750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Placeholder 1026">
            <a:extLst>
              <a:ext uri="{FF2B5EF4-FFF2-40B4-BE49-F238E27FC236}">
                <a16:creationId xmlns:a16="http://schemas.microsoft.com/office/drawing/2014/main" id="{EF6475C0-78A8-4E1C-8444-8B3C0E780F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0" name="Rectangle 1027">
            <a:extLst>
              <a:ext uri="{FF2B5EF4-FFF2-40B4-BE49-F238E27FC236}">
                <a16:creationId xmlns:a16="http://schemas.microsoft.com/office/drawing/2014/main" id="{BE80261F-891C-4368-BB54-C41372B37F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ceholder 1026">
            <a:extLst>
              <a:ext uri="{FF2B5EF4-FFF2-40B4-BE49-F238E27FC236}">
                <a16:creationId xmlns:a16="http://schemas.microsoft.com/office/drawing/2014/main" id="{DCCC2A1E-451F-4C98-B247-06A16A765B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BE8CD329-3B7F-4A9A-91E5-49A00FDFF0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Placeholder 1026">
            <a:extLst>
              <a:ext uri="{FF2B5EF4-FFF2-40B4-BE49-F238E27FC236}">
                <a16:creationId xmlns:a16="http://schemas.microsoft.com/office/drawing/2014/main" id="{0FCBAFEE-BFDA-425A-BA33-228B8AC02E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8" name="Rectangle 1027">
            <a:extLst>
              <a:ext uri="{FF2B5EF4-FFF2-40B4-BE49-F238E27FC236}">
                <a16:creationId xmlns:a16="http://schemas.microsoft.com/office/drawing/2014/main" id="{992B1430-E10C-4963-9122-A999D3E8D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Placeholder 1026">
            <a:extLst>
              <a:ext uri="{FF2B5EF4-FFF2-40B4-BE49-F238E27FC236}">
                <a16:creationId xmlns:a16="http://schemas.microsoft.com/office/drawing/2014/main" id="{E2AA17D1-8F58-4597-A5AC-065C458D7F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6" name="Rectangle 1027">
            <a:extLst>
              <a:ext uri="{FF2B5EF4-FFF2-40B4-BE49-F238E27FC236}">
                <a16:creationId xmlns:a16="http://schemas.microsoft.com/office/drawing/2014/main" id="{2D8366E3-0413-4F62-88B7-57DA5E8620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9659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ceholder 1026">
            <a:extLst>
              <a:ext uri="{FF2B5EF4-FFF2-40B4-BE49-F238E27FC236}">
                <a16:creationId xmlns:a16="http://schemas.microsoft.com/office/drawing/2014/main" id="{42122437-78DD-4F6B-9BF0-F28D8F92CB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0" name="Rectangle 1027">
            <a:extLst>
              <a:ext uri="{FF2B5EF4-FFF2-40B4-BE49-F238E27FC236}">
                <a16:creationId xmlns:a16="http://schemas.microsoft.com/office/drawing/2014/main" id="{1061E8EB-1712-4AC0-A437-5A4D99B3DC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ceholder 1026">
            <a:extLst>
              <a:ext uri="{FF2B5EF4-FFF2-40B4-BE49-F238E27FC236}">
                <a16:creationId xmlns:a16="http://schemas.microsoft.com/office/drawing/2014/main" id="{CC2A9DEB-06BC-40E3-AA59-59DDAD355D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1027">
            <a:extLst>
              <a:ext uri="{FF2B5EF4-FFF2-40B4-BE49-F238E27FC236}">
                <a16:creationId xmlns:a16="http://schemas.microsoft.com/office/drawing/2014/main" id="{05CBF8A7-5BA4-4357-AA7F-FDBE79D351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1026">
            <a:extLst>
              <a:ext uri="{FF2B5EF4-FFF2-40B4-BE49-F238E27FC236}">
                <a16:creationId xmlns:a16="http://schemas.microsoft.com/office/drawing/2014/main" id="{1F2F28EB-F1E1-411F-86FF-5E3800B29D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6" name="Rectangle 1027">
            <a:extLst>
              <a:ext uri="{FF2B5EF4-FFF2-40B4-BE49-F238E27FC236}">
                <a16:creationId xmlns:a16="http://schemas.microsoft.com/office/drawing/2014/main" id="{1C04911C-D074-479D-AE06-8B35EA0E8B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ceholder 1026">
            <a:extLst>
              <a:ext uri="{FF2B5EF4-FFF2-40B4-BE49-F238E27FC236}">
                <a16:creationId xmlns:a16="http://schemas.microsoft.com/office/drawing/2014/main" id="{554BF84D-1CD1-4A36-B77A-560AB4BA98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1027">
            <a:extLst>
              <a:ext uri="{FF2B5EF4-FFF2-40B4-BE49-F238E27FC236}">
                <a16:creationId xmlns:a16="http://schemas.microsoft.com/office/drawing/2014/main" id="{36B6CFF7-CCB5-400F-BE28-DDE719528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laceholder 1026">
            <a:extLst>
              <a:ext uri="{FF2B5EF4-FFF2-40B4-BE49-F238E27FC236}">
                <a16:creationId xmlns:a16="http://schemas.microsoft.com/office/drawing/2014/main" id="{09539183-19A7-4431-B1AD-274C36C628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2" name="Rectangle 1027">
            <a:extLst>
              <a:ext uri="{FF2B5EF4-FFF2-40B4-BE49-F238E27FC236}">
                <a16:creationId xmlns:a16="http://schemas.microsoft.com/office/drawing/2014/main" id="{9E9A98D9-69E2-48C9-8566-344857C6A4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Placeholder 1026">
            <a:extLst>
              <a:ext uri="{FF2B5EF4-FFF2-40B4-BE49-F238E27FC236}">
                <a16:creationId xmlns:a16="http://schemas.microsoft.com/office/drawing/2014/main" id="{27253903-27FD-4942-9EAF-71C53E5B4B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0" name="Rectangle 1027">
            <a:extLst>
              <a:ext uri="{FF2B5EF4-FFF2-40B4-BE49-F238E27FC236}">
                <a16:creationId xmlns:a16="http://schemas.microsoft.com/office/drawing/2014/main" id="{A1CDE072-D9BF-4EAF-B159-B62EF9501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Cliquez et modifiez le titre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6263D1-B876-4403-AA4B-2BDE4F209D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89B1F-41A3-465E-AC8C-1B68EA563A8D}" type="datetime1">
              <a:rPr lang="fr-CA" altLang="fr-FR"/>
              <a:pPr>
                <a:defRPr/>
              </a:pPr>
              <a:t>13/06/23</a:t>
            </a:fld>
            <a:endParaRPr lang="de-DE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ADEB64-1817-4510-B835-153748C8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390AE2-479B-45B4-AB04-4A012FD00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1EE5-5B20-41D1-89CF-6B0620C0C6C0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356539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0444AA-E2BD-414B-8979-3240551228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78738-8AE5-4B01-9584-D8805FC661A7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E88C23-6EAA-4991-8C12-6744C9B097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71EBC9-DDCC-4F5E-A16E-C13A1D9625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7C3E4-A6C3-453A-BA3C-89AFB844D7D1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42221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84C715-7854-4EC8-A8D9-8772955170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986CD-BB40-409A-B59D-C929BC3CF1E5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BA24A2-6001-4BDC-905E-1CAC5B272B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03B202-0407-4078-A727-C43F3DFD6B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524BA-8F92-4373-AF66-D67FBB073EB7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39547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A10A8D-7700-461A-8A54-BBDEC789E9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53C89-F8C7-4DB0-B994-A31C4C0E9BA5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4664AF-8C31-441F-B4A2-D14AB0DBD9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9A1B9F-51D5-470A-A628-5F4BD1A1C5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3222D-26C8-4A3B-AE6B-92FFFAC6D25E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87459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300220-C285-4B73-B0B0-AC59A4D894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971F8-8E1C-4477-A455-DDFB5B8E6FAE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E8BEA0-B6B3-416B-8B96-5577957E24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F4D8F8-80AB-4F74-8458-9B5865E244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8E04CA-FE02-4F6C-B910-8C0D71184ACB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94755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49C1C4-F09D-41D7-BE4A-DB8291FE76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67738-8B56-4E0A-BC64-9E45C6A89913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364A5B-934C-446C-8A13-5F327E6246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134379-2D3E-4DB7-B5ED-F2D2E850E9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F131F-95EB-497E-83A3-A6F16E47AD77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6797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83EC964-8149-4613-BCBA-9C92E614EE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74FD-F0F8-44C1-9F4F-77A455744D82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3758871-1B60-40CC-96BF-2979964CD3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0A2217D-0903-46CA-BB3C-8F39670E3F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91EC82-C3B5-483D-9F6B-032882F96C53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86074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67830D0-94DF-479F-8CF5-AC58E97B8F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68502-8DF0-4473-A3B9-0E4EBD03F625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1E61783-B9B4-4B3E-BB1F-77CF097CDF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5E2139F-3CE7-4006-84E1-DD1357F529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44CBB6-FD6F-4FBF-BB23-DC05AB65ABEB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67871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EEB5905-0DE5-43CA-9F7F-12564C5046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567E6-F2E3-4926-8739-61C6A2D25F81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0B4187-B7D1-45A0-8F21-01A701D8A3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74B4C00-2AC4-4C27-9A22-B50282E7F0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4197B-00A4-45DA-BB08-B173DE735B73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33710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F1A338-5016-4204-A675-D9646A9A74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8478-091D-4DFA-BE79-A6273AD1A482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91CF55-4170-4887-9853-D005EA3473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40EB5F-2AF6-4FD1-BC7F-89D344C50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73B7E-1D6E-4A1D-97BA-C7B2FA62BDE1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17743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C3DA49-F19E-431C-B625-E19FAE4923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D9EC1-D86C-456D-BDCB-BAD122389762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E6FDC1-71EC-4BE2-AD74-4EBE890DC8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779BEE-F2DF-4877-B0D4-383437B963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7005F0-E37B-4D0B-806B-6B18A16ECA56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61402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C9F2B88-1EB3-46CB-8609-074FC8F382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et modifiez le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2DE24A3-7D86-43AE-9D91-BA618C9D73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pour modifier les styles du texte du masque</a:t>
            </a:r>
          </a:p>
          <a:p>
            <a:pPr lvl="1"/>
            <a:r>
              <a:rPr lang="fr-CA" altLang="fr-FR"/>
              <a:t>Deuxième niveau</a:t>
            </a:r>
          </a:p>
          <a:p>
            <a:pPr lvl="2"/>
            <a:r>
              <a:rPr lang="fr-CA" altLang="fr-FR"/>
              <a:t>Troisième niveau</a:t>
            </a:r>
          </a:p>
          <a:p>
            <a:pPr lvl="3"/>
            <a:r>
              <a:rPr lang="fr-CA" altLang="fr-FR"/>
              <a:t>Quatrième niveau</a:t>
            </a:r>
          </a:p>
          <a:p>
            <a:pPr lvl="4"/>
            <a:r>
              <a:rPr lang="fr-CA" altLang="fr-FR"/>
              <a:t>Cinquième niveau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1F089689-1ABD-4D49-9346-864463F36F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Osaka" panose="020B0600000000000000" pitchFamily="34" charset="-128"/>
              </a:defRPr>
            </a:lvl1pPr>
          </a:lstStyle>
          <a:p>
            <a:pPr>
              <a:defRPr/>
            </a:pPr>
            <a:fld id="{CE3C9408-42C5-4273-BB49-2FFCA0C0B948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8ADC6A6C-EF08-436F-B46D-75312FCEBF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CBBD6218-661E-44AA-82C8-8874F05820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Osaka" charset="-128"/>
              </a:defRPr>
            </a:lvl1pPr>
          </a:lstStyle>
          <a:p>
            <a:fld id="{568826CA-FE72-411D-B000-C03642E55EB8}" type="slidenum">
              <a:rPr lang="fr-CA" altLang="fr-FR"/>
              <a:pPr/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6">
            <a:extLst>
              <a:ext uri="{FF2B5EF4-FFF2-40B4-BE49-F238E27FC236}">
                <a16:creationId xmlns:a16="http://schemas.microsoft.com/office/drawing/2014/main" id="{F8FA95F7-DFB7-403F-BFED-EA3F1260B05B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A591B1F-7AA5-42E9-A17C-AB6A5172F326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10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3795" name="Placeholder 1030">
            <a:extLst>
              <a:ext uri="{FF2B5EF4-FFF2-40B4-BE49-F238E27FC236}">
                <a16:creationId xmlns:a16="http://schemas.microsoft.com/office/drawing/2014/main" id="{20042901-F185-4030-9A82-5D02EE85A5A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3988" cy="719138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Les critères d’évaluation</a:t>
            </a:r>
          </a:p>
        </p:txBody>
      </p:sp>
      <p:sp>
        <p:nvSpPr>
          <p:cNvPr id="33796" name="Placeholder 2">
            <a:extLst>
              <a:ext uri="{FF2B5EF4-FFF2-40B4-BE49-F238E27FC236}">
                <a16:creationId xmlns:a16="http://schemas.microsoft.com/office/drawing/2014/main" id="{9EA20D6B-D4B6-4741-BB1B-7D5FBE525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7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L’ÉVALUATION DU RENDEMENT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3797" name="ZoneTexte 5">
            <a:extLst>
              <a:ext uri="{FF2B5EF4-FFF2-40B4-BE49-F238E27FC236}">
                <a16:creationId xmlns:a16="http://schemas.microsoft.com/office/drawing/2014/main" id="{A817DEB7-38F3-4CEB-AB62-74364A2A7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33798" name="Placeholder 2">
            <a:extLst>
              <a:ext uri="{FF2B5EF4-FFF2-40B4-BE49-F238E27FC236}">
                <a16:creationId xmlns:a16="http://schemas.microsoft.com/office/drawing/2014/main" id="{A4327BBC-2198-43D9-906F-29428F7CB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7.2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</a:p>
        </p:txBody>
      </p:sp>
      <p:pic>
        <p:nvPicPr>
          <p:cNvPr id="33799" name="Espace réservé du contenu 3">
            <a:extLst>
              <a:ext uri="{FF2B5EF4-FFF2-40B4-BE49-F238E27FC236}">
                <a16:creationId xmlns:a16="http://schemas.microsoft.com/office/drawing/2014/main" id="{8B8C9470-99CE-4305-BD19-391BF467AE5B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060575"/>
            <a:ext cx="6624637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6">
            <a:extLst>
              <a:ext uri="{FF2B5EF4-FFF2-40B4-BE49-F238E27FC236}">
                <a16:creationId xmlns:a16="http://schemas.microsoft.com/office/drawing/2014/main" id="{4E7FD1AD-1101-43E7-887E-05E30B2B9D24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F775C0B5-6645-479E-9C51-9B323D77F5E3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11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5843" name="Placeholder 1030">
            <a:extLst>
              <a:ext uri="{FF2B5EF4-FFF2-40B4-BE49-F238E27FC236}">
                <a16:creationId xmlns:a16="http://schemas.microsoft.com/office/drawing/2014/main" id="{46FF07C0-6EC3-4A42-AAE2-F74334A27F3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3988" cy="719138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Les sources d’information</a:t>
            </a:r>
          </a:p>
        </p:txBody>
      </p:sp>
      <p:sp>
        <p:nvSpPr>
          <p:cNvPr id="35844" name="Placeholder 2">
            <a:extLst>
              <a:ext uri="{FF2B5EF4-FFF2-40B4-BE49-F238E27FC236}">
                <a16:creationId xmlns:a16="http://schemas.microsoft.com/office/drawing/2014/main" id="{7602F31A-E860-43B8-AC8A-05A0A89A9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7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L’ÉVALUATION DU RENDEMENT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5845" name="ZoneTexte 5">
            <a:extLst>
              <a:ext uri="{FF2B5EF4-FFF2-40B4-BE49-F238E27FC236}">
                <a16:creationId xmlns:a16="http://schemas.microsoft.com/office/drawing/2014/main" id="{8FE13E7A-EB28-45F0-A400-82EE3BC5C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35846" name="Placeholder 2">
            <a:extLst>
              <a:ext uri="{FF2B5EF4-FFF2-40B4-BE49-F238E27FC236}">
                <a16:creationId xmlns:a16="http://schemas.microsoft.com/office/drawing/2014/main" id="{7554DFE7-B03F-40CD-A918-6DC290856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7.2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</a:p>
        </p:txBody>
      </p:sp>
      <p:pic>
        <p:nvPicPr>
          <p:cNvPr id="35847" name="Espace réservé du contenu 3">
            <a:extLst>
              <a:ext uri="{FF2B5EF4-FFF2-40B4-BE49-F238E27FC236}">
                <a16:creationId xmlns:a16="http://schemas.microsoft.com/office/drawing/2014/main" id="{E0634722-6181-462E-B2C6-3CE0FC71628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925638"/>
            <a:ext cx="6772275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6">
            <a:extLst>
              <a:ext uri="{FF2B5EF4-FFF2-40B4-BE49-F238E27FC236}">
                <a16:creationId xmlns:a16="http://schemas.microsoft.com/office/drawing/2014/main" id="{FE6D1897-A5CF-4473-9333-3DD725D58C19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EA64896-E043-456F-B96B-0848080940AB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12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7891" name="Placeholder 1030">
            <a:extLst>
              <a:ext uri="{FF2B5EF4-FFF2-40B4-BE49-F238E27FC236}">
                <a16:creationId xmlns:a16="http://schemas.microsoft.com/office/drawing/2014/main" id="{38C20C34-2F92-41BE-8B97-D894F3A690E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3988" cy="719138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Le contexte d’évaluation</a:t>
            </a:r>
          </a:p>
        </p:txBody>
      </p:sp>
      <p:sp>
        <p:nvSpPr>
          <p:cNvPr id="37892" name="Placeholder 2">
            <a:extLst>
              <a:ext uri="{FF2B5EF4-FFF2-40B4-BE49-F238E27FC236}">
                <a16:creationId xmlns:a16="http://schemas.microsoft.com/office/drawing/2014/main" id="{DDCF8393-4028-4274-B70B-458409133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7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L’ÉVALUATION DU RENDEMENT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7893" name="ZoneTexte 5">
            <a:extLst>
              <a:ext uri="{FF2B5EF4-FFF2-40B4-BE49-F238E27FC236}">
                <a16:creationId xmlns:a16="http://schemas.microsoft.com/office/drawing/2014/main" id="{B6DDD1AE-FB0D-4A31-8AD6-92EFCFE02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37894" name="Placeholder 2">
            <a:extLst>
              <a:ext uri="{FF2B5EF4-FFF2-40B4-BE49-F238E27FC236}">
                <a16:creationId xmlns:a16="http://schemas.microsoft.com/office/drawing/2014/main" id="{8543B55B-ECB5-48DF-839A-9E2AB7B7F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7.2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</a:p>
        </p:txBody>
      </p:sp>
      <p:pic>
        <p:nvPicPr>
          <p:cNvPr id="37895" name="Espace réservé du contenu 3">
            <a:extLst>
              <a:ext uri="{FF2B5EF4-FFF2-40B4-BE49-F238E27FC236}">
                <a16:creationId xmlns:a16="http://schemas.microsoft.com/office/drawing/2014/main" id="{A32AB24C-4922-41E0-9DCB-A61ABE60E80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1700213"/>
            <a:ext cx="7418387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6">
            <a:extLst>
              <a:ext uri="{FF2B5EF4-FFF2-40B4-BE49-F238E27FC236}">
                <a16:creationId xmlns:a16="http://schemas.microsoft.com/office/drawing/2014/main" id="{C14E8157-C7EC-4F28-9424-45FFC0A743AB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DED6D0D-9BD3-4900-ADEA-3E0D8B42E5CF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13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9939" name="Placeholder 1030">
            <a:extLst>
              <a:ext uri="{FF2B5EF4-FFF2-40B4-BE49-F238E27FC236}">
                <a16:creationId xmlns:a16="http://schemas.microsoft.com/office/drawing/2014/main" id="{8E4BFEA9-C016-4B9C-B656-9276FFF54B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3988" cy="719138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Les écarts de rendement</a:t>
            </a:r>
          </a:p>
        </p:txBody>
      </p:sp>
      <p:sp>
        <p:nvSpPr>
          <p:cNvPr id="39940" name="Placeholder 2">
            <a:extLst>
              <a:ext uri="{FF2B5EF4-FFF2-40B4-BE49-F238E27FC236}">
                <a16:creationId xmlns:a16="http://schemas.microsoft.com/office/drawing/2014/main" id="{840F7370-56B4-443F-A750-90B2FC332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7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L’ÉVALUATION DU RENDEMENT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9941" name="ZoneTexte 5">
            <a:extLst>
              <a:ext uri="{FF2B5EF4-FFF2-40B4-BE49-F238E27FC236}">
                <a16:creationId xmlns:a16="http://schemas.microsoft.com/office/drawing/2014/main" id="{EC3E2AB0-D302-48A1-BF24-6C7F4923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39942" name="Placeholder 2">
            <a:extLst>
              <a:ext uri="{FF2B5EF4-FFF2-40B4-BE49-F238E27FC236}">
                <a16:creationId xmlns:a16="http://schemas.microsoft.com/office/drawing/2014/main" id="{1B7800D2-7CB1-47A6-99E9-A794312C7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7.2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</a:p>
        </p:txBody>
      </p:sp>
      <p:pic>
        <p:nvPicPr>
          <p:cNvPr id="39943" name="Image 2">
            <a:extLst>
              <a:ext uri="{FF2B5EF4-FFF2-40B4-BE49-F238E27FC236}">
                <a16:creationId xmlns:a16="http://schemas.microsoft.com/office/drawing/2014/main" id="{0DF0A59E-8D03-4CC7-9724-FA9D47215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59" y="1654833"/>
            <a:ext cx="7105682" cy="465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6">
            <a:extLst>
              <a:ext uri="{FF2B5EF4-FFF2-40B4-BE49-F238E27FC236}">
                <a16:creationId xmlns:a16="http://schemas.microsoft.com/office/drawing/2014/main" id="{46091B5E-90E0-4F57-AF45-64291060051E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31E13FCB-C77F-42CA-8735-02F0D2F7DCE6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14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41987" name="Placeholder 1030">
            <a:extLst>
              <a:ext uri="{FF2B5EF4-FFF2-40B4-BE49-F238E27FC236}">
                <a16:creationId xmlns:a16="http://schemas.microsoft.com/office/drawing/2014/main" id="{4D9A452E-E3A0-4BBA-BBB7-3DEF271983E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3988" cy="719138"/>
          </a:xfrm>
        </p:spPr>
        <p:txBody>
          <a:bodyPr anchor="t"/>
          <a:lstStyle/>
          <a:p>
            <a:pPr algn="l" eaLnBrk="1" hangingPunct="1"/>
            <a:r>
              <a:rPr lang="en-US" altLang="fr-FR" sz="2400" b="1">
                <a:solidFill>
                  <a:schemeClr val="tx1"/>
                </a:solidFill>
              </a:rPr>
              <a:t>7.3 </a:t>
            </a:r>
            <a:r>
              <a:rPr lang="fr-CA" altLang="fr-FR" sz="2400" b="1">
                <a:solidFill>
                  <a:schemeClr val="tx1"/>
                </a:solidFill>
                <a:ea typeface="ＭＳ Ｐゴシック" panose="020B0600070205080204" pitchFamily="34" charset="-128"/>
              </a:rPr>
              <a:t>Les approches et les méthodes d</a:t>
            </a:r>
            <a:r>
              <a:rPr lang="fr-FR" altLang="fr-FR" sz="2400" b="1">
                <a:solidFill>
                  <a:schemeClr val="tx1"/>
                </a:solidFill>
                <a:ea typeface="ＭＳ Ｐゴシック" panose="020B0600070205080204" pitchFamily="34" charset="-128"/>
              </a:rPr>
              <a:t>’</a:t>
            </a:r>
            <a:r>
              <a:rPr lang="fr-CA" altLang="ja-JP" sz="2400" b="1">
                <a:solidFill>
                  <a:schemeClr val="tx1"/>
                </a:solidFill>
                <a:ea typeface="ＭＳ Ｐゴシック" panose="020B0600070205080204" pitchFamily="34" charset="-128"/>
              </a:rPr>
              <a:t>évaluation </a:t>
            </a:r>
            <a:br>
              <a:rPr lang="fr-CA" altLang="ja-JP" sz="2400" b="1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fr-CA" altLang="ja-JP" sz="2400" b="1">
                <a:solidFill>
                  <a:schemeClr val="tx1"/>
                </a:solidFill>
                <a:ea typeface="ＭＳ Ｐゴシック" panose="020B0600070205080204" pitchFamily="34" charset="-128"/>
              </a:rPr>
              <a:t>      du rendement</a:t>
            </a:r>
            <a:endParaRPr lang="en-US" altLang="fr-FR" sz="2400" b="1">
              <a:solidFill>
                <a:schemeClr val="tx1"/>
              </a:solidFill>
            </a:endParaRPr>
          </a:p>
        </p:txBody>
      </p:sp>
      <p:sp>
        <p:nvSpPr>
          <p:cNvPr id="41988" name="Placeholder 2">
            <a:extLst>
              <a:ext uri="{FF2B5EF4-FFF2-40B4-BE49-F238E27FC236}">
                <a16:creationId xmlns:a16="http://schemas.microsoft.com/office/drawing/2014/main" id="{14A29F8C-251E-4E7C-8CF2-0FC1500ED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7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L’ÉVALUATION DU RENDEMENT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41989" name="ZoneTexte 5">
            <a:extLst>
              <a:ext uri="{FF2B5EF4-FFF2-40B4-BE49-F238E27FC236}">
                <a16:creationId xmlns:a16="http://schemas.microsoft.com/office/drawing/2014/main" id="{BBD3540A-DF39-4903-BE91-F1DB91F64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41990" name="Placeholder 2">
            <a:extLst>
              <a:ext uri="{FF2B5EF4-FFF2-40B4-BE49-F238E27FC236}">
                <a16:creationId xmlns:a16="http://schemas.microsoft.com/office/drawing/2014/main" id="{E26D2C5E-F64A-46FC-8591-EFF8F4AF5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fr-FR" sz="1100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41991" name="AutoShape 4">
            <a:extLst>
              <a:ext uri="{FF2B5EF4-FFF2-40B4-BE49-F238E27FC236}">
                <a16:creationId xmlns:a16="http://schemas.microsoft.com/office/drawing/2014/main" id="{359461C4-947B-4C0C-9DF8-249E7E3D6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2357438"/>
            <a:ext cx="4535487" cy="900112"/>
          </a:xfrm>
          <a:prstGeom prst="roundRect">
            <a:avLst>
              <a:gd name="adj" fmla="val 16667"/>
            </a:avLst>
          </a:prstGeom>
          <a:solidFill>
            <a:srgbClr val="E2E8EF"/>
          </a:solidFill>
          <a:ln w="9525">
            <a:solidFill>
              <a:srgbClr val="E2E8E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CA" altLang="fr-FR" sz="1400">
              <a:solidFill>
                <a:srgbClr val="33336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1992" name="Rectangle 5">
            <a:extLst>
              <a:ext uri="{FF2B5EF4-FFF2-40B4-BE49-F238E27FC236}">
                <a16:creationId xmlns:a16="http://schemas.microsoft.com/office/drawing/2014/main" id="{8D59E479-1A62-4919-BC20-F63B53911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275" y="2357438"/>
            <a:ext cx="3322638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77800" indent="-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  <a:t>La méthode de rangement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  <a:t>La méthode de rangement alternatif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  <a:t>La méthode de comparaison par paires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  <a:t>La méthode de distribution forcée</a:t>
            </a:r>
          </a:p>
        </p:txBody>
      </p:sp>
      <p:sp>
        <p:nvSpPr>
          <p:cNvPr id="41993" name="AutoShape 6">
            <a:extLst>
              <a:ext uri="{FF2B5EF4-FFF2-40B4-BE49-F238E27FC236}">
                <a16:creationId xmlns:a16="http://schemas.microsoft.com/office/drawing/2014/main" id="{E6B75A1C-FC63-4A51-9CEF-EE3B10C6C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349500"/>
            <a:ext cx="2576512" cy="908050"/>
          </a:xfrm>
          <a:prstGeom prst="roundRect">
            <a:avLst>
              <a:gd name="adj" fmla="val 16667"/>
            </a:avLst>
          </a:prstGeom>
          <a:solidFill>
            <a:srgbClr val="9FB8CD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CA" altLang="fr-FR" sz="1600" b="1">
                <a:solidFill>
                  <a:srgbClr val="333366"/>
                </a:solidFill>
                <a:ea typeface="ＭＳ Ｐゴシック" panose="020B0600070205080204" pitchFamily="34" charset="-128"/>
              </a:rPr>
              <a:t>Les approches comparatives </a:t>
            </a:r>
            <a:br>
              <a:rPr lang="fr-CA" altLang="fr-FR" sz="1600" b="1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1600" b="1">
                <a:solidFill>
                  <a:srgbClr val="333366"/>
                </a:solidFill>
                <a:ea typeface="ＭＳ Ｐゴシック" panose="020B0600070205080204" pitchFamily="34" charset="-128"/>
              </a:rPr>
              <a:t>(ou normatives)</a:t>
            </a:r>
            <a:endParaRPr lang="fr-CA" altLang="fr-FR" sz="1600" b="1">
              <a:solidFill>
                <a:srgbClr val="333366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1994" name="AutoShape 7">
            <a:extLst>
              <a:ext uri="{FF2B5EF4-FFF2-40B4-BE49-F238E27FC236}">
                <a16:creationId xmlns:a16="http://schemas.microsoft.com/office/drawing/2014/main" id="{7E630BEB-F138-480A-901D-B6EE1FEAC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50" y="3443288"/>
            <a:ext cx="4535488" cy="1435100"/>
          </a:xfrm>
          <a:prstGeom prst="flowChartAlternateProcess">
            <a:avLst/>
          </a:prstGeom>
          <a:solidFill>
            <a:srgbClr val="DFF1E4"/>
          </a:solidFill>
          <a:ln w="9525">
            <a:solidFill>
              <a:srgbClr val="F0F2DB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CA" altLang="fr-FR" sz="1400">
              <a:solidFill>
                <a:srgbClr val="33336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1995" name="Rectangle 8">
            <a:extLst>
              <a:ext uri="{FF2B5EF4-FFF2-40B4-BE49-F238E27FC236}">
                <a16:creationId xmlns:a16="http://schemas.microsoft.com/office/drawing/2014/main" id="{F869870A-1CF7-4FE7-8799-4218BC5F3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863" y="3443288"/>
            <a:ext cx="3697287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77800" indent="-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</a:t>
            </a:r>
            <a:r>
              <a:rPr lang="fr-FR" altLang="fr-FR" sz="12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2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évaluation descriptive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</a:t>
            </a:r>
            <a:r>
              <a:rPr lang="fr-FR" altLang="fr-FR" sz="12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2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échelle d</a:t>
            </a:r>
            <a:r>
              <a:rPr lang="fr-FR" altLang="fr-FR" sz="12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2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évaluation conventionnelle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La méthode des incidents critiques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La liste pondérée d</a:t>
            </a:r>
            <a:r>
              <a:rPr lang="fr-FR" altLang="fr-FR" sz="12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2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incidents critiques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Le formulaire de choix forcé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Les échelles basées sur le comportement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Les échelles d</a:t>
            </a:r>
            <a:r>
              <a:rPr lang="fr-FR" altLang="fr-FR" sz="12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2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observation du comportement</a:t>
            </a:r>
            <a:endParaRPr lang="fr-CA" altLang="fr-FR" sz="1200">
              <a:solidFill>
                <a:srgbClr val="333366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1996" name="AutoShape 9">
            <a:extLst>
              <a:ext uri="{FF2B5EF4-FFF2-40B4-BE49-F238E27FC236}">
                <a16:creationId xmlns:a16="http://schemas.microsoft.com/office/drawing/2014/main" id="{C593D96B-9FE5-412A-A676-AE307ACA9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138" y="3438525"/>
            <a:ext cx="2576512" cy="1444625"/>
          </a:xfrm>
          <a:prstGeom prst="roundRect">
            <a:avLst>
              <a:gd name="adj" fmla="val 16667"/>
            </a:avLst>
          </a:prstGeom>
          <a:solidFill>
            <a:srgbClr val="8DD3A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CA" altLang="fr-FR" sz="1600" b="1">
                <a:solidFill>
                  <a:srgbClr val="333366"/>
                </a:solidFill>
                <a:ea typeface="ＭＳ Ｐゴシック" panose="020B0600070205080204" pitchFamily="34" charset="-128"/>
              </a:rPr>
              <a:t>Les approches descriptives </a:t>
            </a:r>
            <a:br>
              <a:rPr lang="fr-CA" altLang="fr-FR" sz="1600" b="1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1600" b="1">
                <a:solidFill>
                  <a:srgbClr val="333366"/>
                </a:solidFill>
                <a:ea typeface="ＭＳ Ｐゴシック" panose="020B0600070205080204" pitchFamily="34" charset="-128"/>
              </a:rPr>
              <a:t>des traits et des comportements</a:t>
            </a:r>
            <a:endParaRPr lang="fr-CA" altLang="fr-FR" sz="1600" b="1">
              <a:solidFill>
                <a:srgbClr val="333366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1997" name="AutoShape 12">
            <a:extLst>
              <a:ext uri="{FF2B5EF4-FFF2-40B4-BE49-F238E27FC236}">
                <a16:creationId xmlns:a16="http://schemas.microsoft.com/office/drawing/2014/main" id="{3BC396FC-D7B4-46E8-87DE-DC05F7E67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8538" y="5064125"/>
            <a:ext cx="4535487" cy="992188"/>
          </a:xfrm>
          <a:prstGeom prst="roundRect">
            <a:avLst>
              <a:gd name="adj" fmla="val 16667"/>
            </a:avLst>
          </a:prstGeom>
          <a:solidFill>
            <a:srgbClr val="F0F2DB"/>
          </a:solidFill>
          <a:ln w="9525">
            <a:solidFill>
              <a:srgbClr val="E2E8E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CA" altLang="fr-FR" sz="1400">
              <a:solidFill>
                <a:srgbClr val="33336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1998" name="Rectangle 13">
            <a:extLst>
              <a:ext uri="{FF2B5EF4-FFF2-40B4-BE49-F238E27FC236}">
                <a16:creationId xmlns:a16="http://schemas.microsoft.com/office/drawing/2014/main" id="{2EFD9862-7945-4B06-9EC2-CF0039D63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5064125"/>
            <a:ext cx="3322638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77800" indent="-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  <a:t>La gestion par objectifs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  <a:t>Les normes de rendement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  <a:t>Les indices directs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  <a:t>Le dossier de réalisations</a:t>
            </a:r>
          </a:p>
        </p:txBody>
      </p:sp>
      <p:sp>
        <p:nvSpPr>
          <p:cNvPr id="41999" name="AutoShape 14">
            <a:extLst>
              <a:ext uri="{FF2B5EF4-FFF2-40B4-BE49-F238E27FC236}">
                <a16:creationId xmlns:a16="http://schemas.microsoft.com/office/drawing/2014/main" id="{140110D3-8B31-4848-9E90-773E327DC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3" y="5064125"/>
            <a:ext cx="2576512" cy="992188"/>
          </a:xfrm>
          <a:prstGeom prst="roundRect">
            <a:avLst>
              <a:gd name="adj" fmla="val 16667"/>
            </a:avLst>
          </a:prstGeom>
          <a:solidFill>
            <a:srgbClr val="D2DA7A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CA" altLang="fr-FR" sz="1600" b="1">
                <a:solidFill>
                  <a:srgbClr val="333366"/>
                </a:solidFill>
                <a:ea typeface="ＭＳ Ｐゴシック" panose="020B0600070205080204" pitchFamily="34" charset="-128"/>
              </a:rPr>
              <a:t>Les approches axées sur les résultats</a:t>
            </a:r>
            <a:endParaRPr lang="fr-CA" altLang="fr-FR" sz="1600" b="1">
              <a:solidFill>
                <a:srgbClr val="333366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>
            <a:extLst>
              <a:ext uri="{FF2B5EF4-FFF2-40B4-BE49-F238E27FC236}">
                <a16:creationId xmlns:a16="http://schemas.microsoft.com/office/drawing/2014/main" id="{0EB56FF9-E0BB-47DE-9AC2-74F65BADE46B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C7B394B8-C0EB-41AE-8710-2FA8E422C3A1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15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44035" name="Placeholder 1030">
            <a:extLst>
              <a:ext uri="{FF2B5EF4-FFF2-40B4-BE49-F238E27FC236}">
                <a16:creationId xmlns:a16="http://schemas.microsoft.com/office/drawing/2014/main" id="{2CD70B78-C0D2-4E64-B2FD-C788BFEB10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3988" cy="719138"/>
          </a:xfrm>
        </p:spPr>
        <p:txBody>
          <a:bodyPr anchor="t"/>
          <a:lstStyle/>
          <a:p>
            <a:pPr algn="l" eaLnBrk="1" hangingPunct="1"/>
            <a:r>
              <a:rPr lang="en-US" altLang="fr-FR" sz="2400" b="1">
                <a:solidFill>
                  <a:schemeClr val="tx1"/>
                </a:solidFill>
              </a:rPr>
              <a:t>Exemple d’une approche comparative : </a:t>
            </a:r>
            <a:br>
              <a:rPr lang="en-US" altLang="fr-FR" sz="2400" b="1">
                <a:solidFill>
                  <a:schemeClr val="tx1"/>
                </a:solidFill>
              </a:rPr>
            </a:br>
            <a:r>
              <a:rPr lang="en-US" altLang="fr-FR" sz="2400" b="1">
                <a:solidFill>
                  <a:schemeClr val="tx1"/>
                </a:solidFill>
              </a:rPr>
              <a:t>la méthode de la distribution forcée</a:t>
            </a:r>
          </a:p>
        </p:txBody>
      </p:sp>
      <p:sp>
        <p:nvSpPr>
          <p:cNvPr id="44036" name="Placeholder 2">
            <a:extLst>
              <a:ext uri="{FF2B5EF4-FFF2-40B4-BE49-F238E27FC236}">
                <a16:creationId xmlns:a16="http://schemas.microsoft.com/office/drawing/2014/main" id="{B51A1106-0808-450D-BC5E-562FD2635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7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L’ÉVALUATION DU RENDEMENT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44037" name="ZoneTexte 5">
            <a:extLst>
              <a:ext uri="{FF2B5EF4-FFF2-40B4-BE49-F238E27FC236}">
                <a16:creationId xmlns:a16="http://schemas.microsoft.com/office/drawing/2014/main" id="{234A65BD-9F2B-4348-AA94-ED2D6983C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44038" name="Placeholder 2">
            <a:extLst>
              <a:ext uri="{FF2B5EF4-FFF2-40B4-BE49-F238E27FC236}">
                <a16:creationId xmlns:a16="http://schemas.microsoft.com/office/drawing/2014/main" id="{928979F4-638B-4B45-A7EF-3F8E99933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7.3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</a:p>
        </p:txBody>
      </p:sp>
      <p:pic>
        <p:nvPicPr>
          <p:cNvPr id="44039" name="Image 2">
            <a:extLst>
              <a:ext uri="{FF2B5EF4-FFF2-40B4-BE49-F238E27FC236}">
                <a16:creationId xmlns:a16="http://schemas.microsoft.com/office/drawing/2014/main" id="{A8467F13-EA10-4547-8B3E-7E74B3E3A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" y="2276475"/>
            <a:ext cx="8423275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age 5">
            <a:extLst>
              <a:ext uri="{FF2B5EF4-FFF2-40B4-BE49-F238E27FC236}">
                <a16:creationId xmlns:a16="http://schemas.microsoft.com/office/drawing/2014/main" id="{A1A9F42E-BF52-4E9D-BEB3-B927245B1F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3" t="54922" r="21340"/>
          <a:stretch/>
        </p:blipFill>
        <p:spPr bwMode="auto">
          <a:xfrm>
            <a:off x="4475162" y="2838933"/>
            <a:ext cx="4592374" cy="277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Slide Number Placeholder 6">
            <a:extLst>
              <a:ext uri="{FF2B5EF4-FFF2-40B4-BE49-F238E27FC236}">
                <a16:creationId xmlns:a16="http://schemas.microsoft.com/office/drawing/2014/main" id="{C287302D-1CB9-4CD6-9F4D-428D981BB0FE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0E8C2BC2-083F-4A7D-8C66-7885408C2EEB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16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46084" name="Placeholder 1030">
            <a:extLst>
              <a:ext uri="{FF2B5EF4-FFF2-40B4-BE49-F238E27FC236}">
                <a16:creationId xmlns:a16="http://schemas.microsoft.com/office/drawing/2014/main" id="{A8911180-B31F-43BC-95B1-2C5E9C1BE51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403926" cy="863600"/>
          </a:xfrm>
        </p:spPr>
        <p:txBody>
          <a:bodyPr anchor="t"/>
          <a:lstStyle/>
          <a:p>
            <a:pPr algn="l" eaLnBrk="1" hangingPunct="1"/>
            <a:r>
              <a:rPr lang="en-US" altLang="fr-FR" sz="2400" b="1" dirty="0" err="1">
                <a:solidFill>
                  <a:schemeClr val="tx1"/>
                </a:solidFill>
              </a:rPr>
              <a:t>Exemple</a:t>
            </a:r>
            <a:r>
              <a:rPr lang="en-US" altLang="fr-FR" sz="2400" b="1" dirty="0">
                <a:solidFill>
                  <a:schemeClr val="tx1"/>
                </a:solidFill>
              </a:rPr>
              <a:t> </a:t>
            </a:r>
            <a:r>
              <a:rPr lang="en-US" altLang="fr-FR" sz="2400" b="1" dirty="0" err="1">
                <a:solidFill>
                  <a:schemeClr val="tx1"/>
                </a:solidFill>
              </a:rPr>
              <a:t>d’une</a:t>
            </a:r>
            <a:r>
              <a:rPr lang="en-US" altLang="fr-FR" sz="2400" b="1" dirty="0">
                <a:solidFill>
                  <a:schemeClr val="tx1"/>
                </a:solidFill>
              </a:rPr>
              <a:t> </a:t>
            </a:r>
            <a:r>
              <a:rPr lang="en-US" altLang="fr-FR" sz="2400" b="1" dirty="0" err="1">
                <a:solidFill>
                  <a:schemeClr val="tx1"/>
                </a:solidFill>
              </a:rPr>
              <a:t>approche</a:t>
            </a:r>
            <a:r>
              <a:rPr lang="en-US" altLang="fr-FR" sz="2400" b="1" dirty="0">
                <a:solidFill>
                  <a:schemeClr val="tx1"/>
                </a:solidFill>
              </a:rPr>
              <a:t> descriptive </a:t>
            </a:r>
            <a:br>
              <a:rPr lang="en-US" altLang="fr-FR" sz="2400" b="1" dirty="0">
                <a:solidFill>
                  <a:schemeClr val="tx1"/>
                </a:solidFill>
              </a:rPr>
            </a:br>
            <a:r>
              <a:rPr lang="en-US" altLang="fr-FR" sz="2400" b="1" dirty="0">
                <a:solidFill>
                  <a:schemeClr val="tx1"/>
                </a:solidFill>
              </a:rPr>
              <a:t>des traits et des </a:t>
            </a:r>
            <a:r>
              <a:rPr lang="en-US" altLang="fr-FR" sz="2400" b="1" dirty="0" err="1">
                <a:solidFill>
                  <a:schemeClr val="tx1"/>
                </a:solidFill>
              </a:rPr>
              <a:t>comportements</a:t>
            </a:r>
            <a:endParaRPr lang="en-US" altLang="fr-FR" sz="2400" b="1" dirty="0">
              <a:solidFill>
                <a:schemeClr val="tx1"/>
              </a:solidFill>
            </a:endParaRPr>
          </a:p>
        </p:txBody>
      </p:sp>
      <p:sp>
        <p:nvSpPr>
          <p:cNvPr id="46085" name="Placeholder 2">
            <a:extLst>
              <a:ext uri="{FF2B5EF4-FFF2-40B4-BE49-F238E27FC236}">
                <a16:creationId xmlns:a16="http://schemas.microsoft.com/office/drawing/2014/main" id="{6928C0A3-3E51-4621-B6CD-F3BAF6505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7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L’ÉVALUATION DU RENDEMENT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46086" name="ZoneTexte 5">
            <a:extLst>
              <a:ext uri="{FF2B5EF4-FFF2-40B4-BE49-F238E27FC236}">
                <a16:creationId xmlns:a16="http://schemas.microsoft.com/office/drawing/2014/main" id="{45D871C2-AD19-464A-9734-10E4D0A1D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46087" name="Placeholder 2">
            <a:extLst>
              <a:ext uri="{FF2B5EF4-FFF2-40B4-BE49-F238E27FC236}">
                <a16:creationId xmlns:a16="http://schemas.microsoft.com/office/drawing/2014/main" id="{02E2727A-86DE-4C82-8B99-D73C015B0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7.3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</a:p>
        </p:txBody>
      </p:sp>
      <p:pic>
        <p:nvPicPr>
          <p:cNvPr id="8" name="Image 5">
            <a:extLst>
              <a:ext uri="{FF2B5EF4-FFF2-40B4-BE49-F238E27FC236}">
                <a16:creationId xmlns:a16="http://schemas.microsoft.com/office/drawing/2014/main" id="{6DFF9128-9B73-478B-B2A0-DF3E6EAC0C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3" r="21340" b="45407"/>
          <a:stretch/>
        </p:blipFill>
        <p:spPr bwMode="auto">
          <a:xfrm>
            <a:off x="179512" y="2268365"/>
            <a:ext cx="4545233" cy="333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 2">
            <a:extLst>
              <a:ext uri="{FF2B5EF4-FFF2-40B4-BE49-F238E27FC236}">
                <a16:creationId xmlns:a16="http://schemas.microsoft.com/office/drawing/2014/main" id="{A23064D8-70A9-4696-B7D3-8117E119E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7" t="51371" r="21801"/>
          <a:stretch/>
        </p:blipFill>
        <p:spPr bwMode="auto">
          <a:xfrm>
            <a:off x="4459030" y="2101920"/>
            <a:ext cx="4167472" cy="338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Slide Number Placeholder 6">
            <a:extLst>
              <a:ext uri="{FF2B5EF4-FFF2-40B4-BE49-F238E27FC236}">
                <a16:creationId xmlns:a16="http://schemas.microsoft.com/office/drawing/2014/main" id="{704E5667-479F-4770-A9B4-5852AB4D794F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8A40397-C0CE-47BC-ACAE-553B21861A71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17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48132" name="Placeholder 1030">
            <a:extLst>
              <a:ext uri="{FF2B5EF4-FFF2-40B4-BE49-F238E27FC236}">
                <a16:creationId xmlns:a16="http://schemas.microsoft.com/office/drawing/2014/main" id="{F694A24F-7BFD-495F-A6EA-184FD3A4FF6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342584" cy="544583"/>
          </a:xfrm>
        </p:spPr>
        <p:txBody>
          <a:bodyPr anchor="t"/>
          <a:lstStyle/>
          <a:p>
            <a:pPr algn="l" eaLnBrk="1" hangingPunct="1"/>
            <a:r>
              <a:rPr lang="en-US" altLang="fr-FR" sz="2400" b="1" dirty="0" err="1">
                <a:solidFill>
                  <a:schemeClr val="tx1"/>
                </a:solidFill>
              </a:rPr>
              <a:t>Exemple</a:t>
            </a:r>
            <a:r>
              <a:rPr lang="en-US" altLang="fr-FR" sz="2400" b="1" dirty="0">
                <a:solidFill>
                  <a:schemeClr val="tx1"/>
                </a:solidFill>
              </a:rPr>
              <a:t> </a:t>
            </a:r>
            <a:r>
              <a:rPr lang="en-US" altLang="fr-FR" sz="2400" b="1" dirty="0" err="1">
                <a:solidFill>
                  <a:schemeClr val="tx1"/>
                </a:solidFill>
              </a:rPr>
              <a:t>d’une</a:t>
            </a:r>
            <a:r>
              <a:rPr lang="en-US" altLang="fr-FR" sz="2400" b="1" dirty="0">
                <a:solidFill>
                  <a:schemeClr val="tx1"/>
                </a:solidFill>
              </a:rPr>
              <a:t> </a:t>
            </a:r>
            <a:r>
              <a:rPr lang="en-US" altLang="fr-FR" sz="2400" b="1" dirty="0" err="1">
                <a:solidFill>
                  <a:schemeClr val="tx1"/>
                </a:solidFill>
              </a:rPr>
              <a:t>approche</a:t>
            </a:r>
            <a:r>
              <a:rPr lang="en-US" altLang="fr-FR" sz="2400" b="1" dirty="0">
                <a:solidFill>
                  <a:schemeClr val="tx1"/>
                </a:solidFill>
              </a:rPr>
              <a:t> </a:t>
            </a:r>
            <a:r>
              <a:rPr lang="en-US" altLang="fr-FR" sz="2400" b="1" dirty="0" err="1">
                <a:solidFill>
                  <a:schemeClr val="tx1"/>
                </a:solidFill>
              </a:rPr>
              <a:t>axée</a:t>
            </a:r>
            <a:r>
              <a:rPr lang="en-US" altLang="fr-FR" sz="2400" b="1" dirty="0">
                <a:solidFill>
                  <a:schemeClr val="tx1"/>
                </a:solidFill>
              </a:rPr>
              <a:t> sur les </a:t>
            </a:r>
            <a:r>
              <a:rPr lang="en-US" altLang="fr-FR" sz="2400" b="1" dirty="0" err="1">
                <a:solidFill>
                  <a:schemeClr val="tx1"/>
                </a:solidFill>
              </a:rPr>
              <a:t>objectifs</a:t>
            </a:r>
            <a:r>
              <a:rPr lang="en-US" altLang="fr-FR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8133" name="Placeholder 2">
            <a:extLst>
              <a:ext uri="{FF2B5EF4-FFF2-40B4-BE49-F238E27FC236}">
                <a16:creationId xmlns:a16="http://schemas.microsoft.com/office/drawing/2014/main" id="{5BC7F090-1446-471C-B513-2E51655EB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7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L’ÉVALUATION DU RENDEMENT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48134" name="ZoneTexte 5">
            <a:extLst>
              <a:ext uri="{FF2B5EF4-FFF2-40B4-BE49-F238E27FC236}">
                <a16:creationId xmlns:a16="http://schemas.microsoft.com/office/drawing/2014/main" id="{408476E4-E7A6-4623-9D94-699C0E91F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48135" name="Placeholder 2">
            <a:extLst>
              <a:ext uri="{FF2B5EF4-FFF2-40B4-BE49-F238E27FC236}">
                <a16:creationId xmlns:a16="http://schemas.microsoft.com/office/drawing/2014/main" id="{D220C3B0-BB5D-4A84-98E7-E5746EDAD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7.3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</a:p>
        </p:txBody>
      </p:sp>
      <p:pic>
        <p:nvPicPr>
          <p:cNvPr id="8" name="Image 2">
            <a:extLst>
              <a:ext uri="{FF2B5EF4-FFF2-40B4-BE49-F238E27FC236}">
                <a16:creationId xmlns:a16="http://schemas.microsoft.com/office/drawing/2014/main" id="{D4CB920D-3556-4CB8-A334-B272A08CED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2" r="23143" b="49036"/>
          <a:stretch/>
        </p:blipFill>
        <p:spPr bwMode="auto">
          <a:xfrm>
            <a:off x="611560" y="2006299"/>
            <a:ext cx="3893996" cy="348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6">
            <a:extLst>
              <a:ext uri="{FF2B5EF4-FFF2-40B4-BE49-F238E27FC236}">
                <a16:creationId xmlns:a16="http://schemas.microsoft.com/office/drawing/2014/main" id="{7CC362CA-47B2-4E3D-BFEB-424D27A9D932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23EC64C-0B7A-4FEC-9A06-FB1ACA4B27BD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18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50179" name="Placeholder 1030">
            <a:extLst>
              <a:ext uri="{FF2B5EF4-FFF2-40B4-BE49-F238E27FC236}">
                <a16:creationId xmlns:a16="http://schemas.microsoft.com/office/drawing/2014/main" id="{A1ED5359-F1E0-478C-9FE6-99B62DDEAEC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3988" cy="1152525"/>
          </a:xfrm>
        </p:spPr>
        <p:txBody>
          <a:bodyPr anchor="t"/>
          <a:lstStyle/>
          <a:p>
            <a:pPr algn="l" eaLnBrk="1" hangingPunct="1"/>
            <a:r>
              <a:rPr lang="en-US" altLang="fr-FR" sz="2400" b="1">
                <a:solidFill>
                  <a:schemeClr val="tx1"/>
                </a:solidFill>
              </a:rPr>
              <a:t>7.4 Les écueils de l’évaluation du rendement</a:t>
            </a:r>
          </a:p>
        </p:txBody>
      </p:sp>
      <p:sp>
        <p:nvSpPr>
          <p:cNvPr id="50180" name="Placeholder 2">
            <a:extLst>
              <a:ext uri="{FF2B5EF4-FFF2-40B4-BE49-F238E27FC236}">
                <a16:creationId xmlns:a16="http://schemas.microsoft.com/office/drawing/2014/main" id="{DC9FB5AC-E2D9-4DE0-8673-2944AA4D3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7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L’ÉVALUATION DU RENDEMENT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50181" name="ZoneTexte 5">
            <a:extLst>
              <a:ext uri="{FF2B5EF4-FFF2-40B4-BE49-F238E27FC236}">
                <a16:creationId xmlns:a16="http://schemas.microsoft.com/office/drawing/2014/main" id="{FBBE0411-887A-4A5E-92B2-3BE080C29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50182" name="Placeholder 2">
            <a:extLst>
              <a:ext uri="{FF2B5EF4-FFF2-40B4-BE49-F238E27FC236}">
                <a16:creationId xmlns:a16="http://schemas.microsoft.com/office/drawing/2014/main" id="{116C4F87-8FD4-41AA-AFFF-6EAB141E3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fr-FR" sz="1100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50183" name="Rectangle 4">
            <a:extLst>
              <a:ext uri="{FF2B5EF4-FFF2-40B4-BE49-F238E27FC236}">
                <a16:creationId xmlns:a16="http://schemas.microsoft.com/office/drawing/2014/main" id="{1F433450-B753-47AB-BCD9-73CFB61DD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533650"/>
            <a:ext cx="7297738" cy="863600"/>
          </a:xfrm>
          <a:prstGeom prst="rect">
            <a:avLst/>
          </a:prstGeom>
          <a:noFill/>
          <a:ln w="9525">
            <a:solidFill>
              <a:srgbClr val="ACCBF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CA" altLang="fr-FR" sz="1800">
              <a:solidFill>
                <a:srgbClr val="33336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0184" name="AutoShape 5">
            <a:extLst>
              <a:ext uri="{FF2B5EF4-FFF2-40B4-BE49-F238E27FC236}">
                <a16:creationId xmlns:a16="http://schemas.microsoft.com/office/drawing/2014/main" id="{DB8B82A1-BFE8-4919-8FB1-EEFBD9274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317750"/>
            <a:ext cx="5137150" cy="863600"/>
          </a:xfrm>
          <a:prstGeom prst="roundRect">
            <a:avLst>
              <a:gd name="adj" fmla="val 16667"/>
            </a:avLst>
          </a:prstGeom>
          <a:solidFill>
            <a:srgbClr val="9FB8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CA" altLang="fr-FR" sz="2400">
                <a:solidFill>
                  <a:srgbClr val="333366"/>
                </a:solidFill>
                <a:ea typeface="ＭＳ Ｐゴシック" panose="020B0600070205080204" pitchFamily="34" charset="-128"/>
              </a:rPr>
              <a:t>Les facteurs contextuels </a:t>
            </a:r>
            <a:br>
              <a:rPr lang="fr-CA" altLang="fr-FR" sz="2400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2400">
                <a:solidFill>
                  <a:srgbClr val="333366"/>
                </a:solidFill>
                <a:ea typeface="ＭＳ Ｐゴシック" panose="020B0600070205080204" pitchFamily="34" charset="-128"/>
              </a:rPr>
              <a:t>et la motivation de l</a:t>
            </a:r>
            <a:r>
              <a:rPr lang="fr-FR" altLang="fr-FR" sz="2400">
                <a:solidFill>
                  <a:srgbClr val="333366"/>
                </a:solidFill>
                <a:ea typeface="ＭＳ Ｐゴシック" panose="020B0600070205080204" pitchFamily="34" charset="-128"/>
              </a:rPr>
              <a:t>’</a:t>
            </a:r>
            <a:r>
              <a:rPr lang="fr-CA" altLang="ja-JP" sz="2400">
                <a:solidFill>
                  <a:srgbClr val="333366"/>
                </a:solidFill>
                <a:ea typeface="ＭＳ Ｐゴシック" panose="020B0600070205080204" pitchFamily="34" charset="-128"/>
              </a:rPr>
              <a:t>évaluateur</a:t>
            </a:r>
            <a:endParaRPr lang="fr-CA" altLang="fr-FR" sz="2400">
              <a:solidFill>
                <a:srgbClr val="33336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0185" name="Rectangle 6">
            <a:extLst>
              <a:ext uri="{FF2B5EF4-FFF2-40B4-BE49-F238E27FC236}">
                <a16:creationId xmlns:a16="http://schemas.microsoft.com/office/drawing/2014/main" id="{0CBEDAFA-8F17-44B3-AF31-B6A50F3BB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790950"/>
            <a:ext cx="7297738" cy="863600"/>
          </a:xfrm>
          <a:prstGeom prst="rect">
            <a:avLst/>
          </a:prstGeom>
          <a:noFill/>
          <a:ln w="9525">
            <a:solidFill>
              <a:srgbClr val="8DD3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CA" altLang="fr-FR" sz="1800">
              <a:solidFill>
                <a:srgbClr val="33336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0186" name="AutoShape 7">
            <a:extLst>
              <a:ext uri="{FF2B5EF4-FFF2-40B4-BE49-F238E27FC236}">
                <a16:creationId xmlns:a16="http://schemas.microsoft.com/office/drawing/2014/main" id="{027E502B-3BA9-4914-9DA5-F45DF8983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575050"/>
            <a:ext cx="5137150" cy="863600"/>
          </a:xfrm>
          <a:prstGeom prst="roundRect">
            <a:avLst>
              <a:gd name="adj" fmla="val 16667"/>
            </a:avLst>
          </a:prstGeom>
          <a:solidFill>
            <a:srgbClr val="8DD3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CA" altLang="fr-FR" sz="2400">
                <a:solidFill>
                  <a:srgbClr val="333366"/>
                </a:solidFill>
                <a:ea typeface="ＭＳ Ｐゴシック" panose="020B0600070205080204" pitchFamily="34" charset="-128"/>
              </a:rPr>
              <a:t>Les caractéristiques </a:t>
            </a:r>
            <a:br>
              <a:rPr lang="fr-CA" altLang="fr-FR" sz="2400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2400">
                <a:solidFill>
                  <a:srgbClr val="333366"/>
                </a:solidFill>
                <a:ea typeface="ＭＳ Ｐゴシック" panose="020B0600070205080204" pitchFamily="34" charset="-128"/>
              </a:rPr>
              <a:t>des intervenants</a:t>
            </a:r>
          </a:p>
        </p:txBody>
      </p:sp>
      <p:sp>
        <p:nvSpPr>
          <p:cNvPr id="50187" name="Rectangle 8">
            <a:extLst>
              <a:ext uri="{FF2B5EF4-FFF2-40B4-BE49-F238E27FC236}">
                <a16:creationId xmlns:a16="http://schemas.microsoft.com/office/drawing/2014/main" id="{222D663B-D6C3-47B6-9C77-9C5A12E58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054600"/>
            <a:ext cx="7297738" cy="863600"/>
          </a:xfrm>
          <a:prstGeom prst="rect">
            <a:avLst/>
          </a:prstGeom>
          <a:noFill/>
          <a:ln w="9525">
            <a:solidFill>
              <a:srgbClr val="D2DA7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CA" altLang="fr-FR" sz="1800">
              <a:solidFill>
                <a:srgbClr val="33336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0188" name="AutoShape 9">
            <a:extLst>
              <a:ext uri="{FF2B5EF4-FFF2-40B4-BE49-F238E27FC236}">
                <a16:creationId xmlns:a16="http://schemas.microsoft.com/office/drawing/2014/main" id="{9BB97160-77BD-4587-BE3C-C25E2E83F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4838700"/>
            <a:ext cx="5137150" cy="863600"/>
          </a:xfrm>
          <a:prstGeom prst="roundRect">
            <a:avLst>
              <a:gd name="adj" fmla="val 16667"/>
            </a:avLst>
          </a:prstGeom>
          <a:solidFill>
            <a:srgbClr val="D2D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CA" altLang="fr-FR" sz="2400">
                <a:solidFill>
                  <a:srgbClr val="333366"/>
                </a:solidFill>
                <a:ea typeface="ＭＳ Ｐゴシック" panose="020B0600070205080204" pitchFamily="34" charset="-128"/>
              </a:rPr>
              <a:t>Les principales erreurs d</a:t>
            </a:r>
            <a:r>
              <a:rPr lang="fr-FR" altLang="fr-FR" sz="2400">
                <a:solidFill>
                  <a:srgbClr val="333366"/>
                </a:solidFill>
                <a:ea typeface="ＭＳ Ｐゴシック" panose="020B0600070205080204" pitchFamily="34" charset="-128"/>
              </a:rPr>
              <a:t>’</a:t>
            </a:r>
            <a:r>
              <a:rPr lang="fr-CA" altLang="ja-JP" sz="2400">
                <a:solidFill>
                  <a:srgbClr val="333366"/>
                </a:solidFill>
                <a:ea typeface="ＭＳ Ｐゴシック" panose="020B0600070205080204" pitchFamily="34" charset="-128"/>
              </a:rPr>
              <a:t>évaluation</a:t>
            </a:r>
            <a:endParaRPr lang="fr-CA" altLang="fr-FR" sz="2400">
              <a:solidFill>
                <a:srgbClr val="333366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6">
            <a:extLst>
              <a:ext uri="{FF2B5EF4-FFF2-40B4-BE49-F238E27FC236}">
                <a16:creationId xmlns:a16="http://schemas.microsoft.com/office/drawing/2014/main" id="{58DCA87C-F1E0-471B-A5FC-A53D9ECA24FC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D6761040-0EAC-4546-BE36-17DFA5AADAD7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19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52227" name="Placeholder 1030">
            <a:extLst>
              <a:ext uri="{FF2B5EF4-FFF2-40B4-BE49-F238E27FC236}">
                <a16:creationId xmlns:a16="http://schemas.microsoft.com/office/drawing/2014/main" id="{B5E25A86-C989-45A6-8CCB-2ED795EE079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3988" cy="1152525"/>
          </a:xfrm>
        </p:spPr>
        <p:txBody>
          <a:bodyPr anchor="t"/>
          <a:lstStyle/>
          <a:p>
            <a:pPr algn="l" eaLnBrk="1" hangingPunct="1"/>
            <a:r>
              <a:rPr lang="en-US" altLang="fr-FR" sz="2400" b="1">
                <a:solidFill>
                  <a:schemeClr val="tx1"/>
                </a:solidFill>
              </a:rPr>
              <a:t>Les facteurs contextuels</a:t>
            </a:r>
          </a:p>
        </p:txBody>
      </p:sp>
      <p:sp>
        <p:nvSpPr>
          <p:cNvPr id="52228" name="Placeholder 2">
            <a:extLst>
              <a:ext uri="{FF2B5EF4-FFF2-40B4-BE49-F238E27FC236}">
                <a16:creationId xmlns:a16="http://schemas.microsoft.com/office/drawing/2014/main" id="{BE4E9839-3FFF-462D-8A91-24E1CCAFB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7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L’ÉVALUATION DU RENDEMENT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52229" name="ZoneTexte 5">
            <a:extLst>
              <a:ext uri="{FF2B5EF4-FFF2-40B4-BE49-F238E27FC236}">
                <a16:creationId xmlns:a16="http://schemas.microsoft.com/office/drawing/2014/main" id="{0BE55B4D-F426-4B12-9AB1-D1EFFE86C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52230" name="Placeholder 2">
            <a:extLst>
              <a:ext uri="{FF2B5EF4-FFF2-40B4-BE49-F238E27FC236}">
                <a16:creationId xmlns:a16="http://schemas.microsoft.com/office/drawing/2014/main" id="{EF507D58-B3B1-43FC-B885-B42A897E0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7.4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</a:p>
        </p:txBody>
      </p:sp>
      <p:pic>
        <p:nvPicPr>
          <p:cNvPr id="52231" name="Espace réservé du contenu 10">
            <a:extLst>
              <a:ext uri="{FF2B5EF4-FFF2-40B4-BE49-F238E27FC236}">
                <a16:creationId xmlns:a16="http://schemas.microsoft.com/office/drawing/2014/main" id="{CD300A75-22C6-4E0B-A8D1-846CB7972F9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1773238"/>
            <a:ext cx="33909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Pensées 7">
            <a:extLst>
              <a:ext uri="{FF2B5EF4-FFF2-40B4-BE49-F238E27FC236}">
                <a16:creationId xmlns:a16="http://schemas.microsoft.com/office/drawing/2014/main" id="{B54DE516-5D5C-4578-991A-1C37DC41D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8" y="2206625"/>
            <a:ext cx="3797300" cy="3814763"/>
          </a:xfrm>
          <a:prstGeom prst="cloudCallout">
            <a:avLst>
              <a:gd name="adj1" fmla="val 54477"/>
              <a:gd name="adj2" fmla="val -52037"/>
            </a:avLst>
          </a:prstGeom>
          <a:gradFill rotWithShape="1">
            <a:gsLst>
              <a:gs pos="0">
                <a:srgbClr val="D3E3F2"/>
              </a:gs>
              <a:gs pos="30000">
                <a:srgbClr val="C0D8EE"/>
              </a:gs>
              <a:gs pos="45000">
                <a:srgbClr val="BAD4EC"/>
              </a:gs>
              <a:gs pos="55000">
                <a:srgbClr val="BAD4EC"/>
              </a:gs>
              <a:gs pos="73000">
                <a:srgbClr val="C0D8EE"/>
              </a:gs>
              <a:gs pos="100000">
                <a:srgbClr val="D3E3F2"/>
              </a:gs>
            </a:gsLst>
            <a:lin ang="900000" scaled="1"/>
          </a:gradFill>
          <a:ln w="9525">
            <a:solidFill>
              <a:schemeClr val="accent2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9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CA" altLang="fr-FR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</a:t>
            </a:r>
            <a:r>
              <a:rPr lang="fr-FR" altLang="fr-FR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ensemble des facteurs qui ne sont pas directement liés à l</a:t>
            </a:r>
            <a:r>
              <a:rPr lang="fr-FR" altLang="fr-FR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instrument ou au processus, à l</a:t>
            </a:r>
            <a:r>
              <a:rPr lang="fr-FR" altLang="fr-FR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évaluateur ou à l</a:t>
            </a:r>
            <a:r>
              <a:rPr lang="fr-FR" altLang="fr-FR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employé évalué, </a:t>
            </a:r>
            <a:br>
              <a:rPr lang="fr-CA" altLang="ja-JP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fr-CA" altLang="ja-JP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mais qui font partie </a:t>
            </a:r>
            <a:br>
              <a:rPr lang="fr-CA" altLang="ja-JP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fr-CA" altLang="ja-JP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de l</a:t>
            </a:r>
            <a:r>
              <a:rPr lang="fr-FR" altLang="fr-FR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environnement </a:t>
            </a:r>
            <a:br>
              <a:rPr lang="fr-CA" altLang="ja-JP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fr-CA" altLang="ja-JP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de l</a:t>
            </a:r>
            <a:r>
              <a:rPr lang="fr-FR" altLang="fr-FR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évaluation.</a:t>
            </a:r>
            <a:endParaRPr lang="fr-CA" altLang="fr-FR" sz="1600" dirty="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ceholder 2">
            <a:extLst>
              <a:ext uri="{FF2B5EF4-FFF2-40B4-BE49-F238E27FC236}">
                <a16:creationId xmlns:a16="http://schemas.microsoft.com/office/drawing/2014/main" id="{7A60EF29-E952-4011-B4E7-5DADBCE93BF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989138"/>
            <a:ext cx="7239000" cy="1219200"/>
          </a:xfrm>
        </p:spPr>
        <p:txBody>
          <a:bodyPr/>
          <a:lstStyle/>
          <a:p>
            <a:pPr algn="l" eaLnBrk="1" hangingPunct="1"/>
            <a:r>
              <a:rPr lang="en-US" altLang="fr-FR" sz="3600" b="1"/>
              <a:t> Chapitre 7</a:t>
            </a:r>
          </a:p>
        </p:txBody>
      </p:sp>
      <p:sp>
        <p:nvSpPr>
          <p:cNvPr id="17411" name="Placeholder 3">
            <a:extLst>
              <a:ext uri="{FF2B5EF4-FFF2-40B4-BE49-F238E27FC236}">
                <a16:creationId xmlns:a16="http://schemas.microsoft.com/office/drawing/2014/main" id="{02D7C440-2F4C-46F7-9A38-55D4EBA6705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3436938"/>
            <a:ext cx="9648825" cy="3429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fr-CA" altLang="fr-FR" sz="3600"/>
              <a:t>L’évaluation du rendement</a:t>
            </a:r>
          </a:p>
        </p:txBody>
      </p:sp>
      <p:sp>
        <p:nvSpPr>
          <p:cNvPr id="17412" name="ZoneTexte 1">
            <a:extLst>
              <a:ext uri="{FF2B5EF4-FFF2-40B4-BE49-F238E27FC236}">
                <a16:creationId xmlns:a16="http://schemas.microsoft.com/office/drawing/2014/main" id="{C1E896C7-9058-4919-AAF8-B92F03896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17413" name="Placeholder 2">
            <a:extLst>
              <a:ext uri="{FF2B5EF4-FFF2-40B4-BE49-F238E27FC236}">
                <a16:creationId xmlns:a16="http://schemas.microsoft.com/office/drawing/2014/main" id="{E6E366ED-5EB1-4BEE-BAF0-949023CC7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PARTIE 3 </a:t>
            </a: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LE DÉVELOPPEMENT DES RESSOURCES HUMAINES</a:t>
            </a:r>
            <a:endParaRPr lang="en-US" altLang="fr-FR" sz="1200" b="1" i="1">
              <a:solidFill>
                <a:schemeClr val="tx2"/>
              </a:solidFill>
              <a:ea typeface="ヒラギノ角ゴ Pro W3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6">
            <a:extLst>
              <a:ext uri="{FF2B5EF4-FFF2-40B4-BE49-F238E27FC236}">
                <a16:creationId xmlns:a16="http://schemas.microsoft.com/office/drawing/2014/main" id="{C51330B0-8799-480B-B980-53FB7048E083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0F6E8D84-A118-4732-9964-DCDD4623E41F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20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54275" name="Placeholder 1030">
            <a:extLst>
              <a:ext uri="{FF2B5EF4-FFF2-40B4-BE49-F238E27FC236}">
                <a16:creationId xmlns:a16="http://schemas.microsoft.com/office/drawing/2014/main" id="{B66E16B2-451E-4E6D-B228-EABB4E8AA6A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3988" cy="1152525"/>
          </a:xfrm>
        </p:spPr>
        <p:txBody>
          <a:bodyPr anchor="t"/>
          <a:lstStyle/>
          <a:p>
            <a:pPr algn="l" eaLnBrk="1" hangingPunct="1"/>
            <a:r>
              <a:rPr lang="en-US" altLang="fr-FR" sz="2400" b="1">
                <a:solidFill>
                  <a:schemeClr val="tx1"/>
                </a:solidFill>
              </a:rPr>
              <a:t>La motivation de l’évaluateur</a:t>
            </a:r>
          </a:p>
        </p:txBody>
      </p:sp>
      <p:sp>
        <p:nvSpPr>
          <p:cNvPr id="54276" name="Placeholder 2">
            <a:extLst>
              <a:ext uri="{FF2B5EF4-FFF2-40B4-BE49-F238E27FC236}">
                <a16:creationId xmlns:a16="http://schemas.microsoft.com/office/drawing/2014/main" id="{FAB4A6FD-2FDB-42AE-A500-943317C02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7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L’ÉVALUATION DU RENDEMENT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54277" name="ZoneTexte 5">
            <a:extLst>
              <a:ext uri="{FF2B5EF4-FFF2-40B4-BE49-F238E27FC236}">
                <a16:creationId xmlns:a16="http://schemas.microsoft.com/office/drawing/2014/main" id="{8843C810-723C-470E-8A67-499E6993C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54278" name="Placeholder 2">
            <a:extLst>
              <a:ext uri="{FF2B5EF4-FFF2-40B4-BE49-F238E27FC236}">
                <a16:creationId xmlns:a16="http://schemas.microsoft.com/office/drawing/2014/main" id="{3814CB75-1ADB-4DD4-9886-C1E92EA4B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7.4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</a:p>
        </p:txBody>
      </p:sp>
      <p:pic>
        <p:nvPicPr>
          <p:cNvPr id="54279" name="Image 2">
            <a:extLst>
              <a:ext uri="{FF2B5EF4-FFF2-40B4-BE49-F238E27FC236}">
                <a16:creationId xmlns:a16="http://schemas.microsoft.com/office/drawing/2014/main" id="{1A37BE6D-A647-411C-934C-C5E80E6EB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989138"/>
            <a:ext cx="7816850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6">
            <a:extLst>
              <a:ext uri="{FF2B5EF4-FFF2-40B4-BE49-F238E27FC236}">
                <a16:creationId xmlns:a16="http://schemas.microsoft.com/office/drawing/2014/main" id="{0B458ED1-12B4-47EF-AFC5-E1951604623B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D53193D3-2308-458B-9BFC-80A9062BEFBC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21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56323" name="Placeholder 1030">
            <a:extLst>
              <a:ext uri="{FF2B5EF4-FFF2-40B4-BE49-F238E27FC236}">
                <a16:creationId xmlns:a16="http://schemas.microsoft.com/office/drawing/2014/main" id="{7BED95DD-9435-49CF-B543-A41BD01295E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3988" cy="1152525"/>
          </a:xfrm>
        </p:spPr>
        <p:txBody>
          <a:bodyPr anchor="t"/>
          <a:lstStyle/>
          <a:p>
            <a:pPr algn="l" eaLnBrk="1" hangingPunct="1"/>
            <a:r>
              <a:rPr lang="en-US" altLang="fr-FR" sz="2400" b="1">
                <a:solidFill>
                  <a:schemeClr val="tx1"/>
                </a:solidFill>
              </a:rPr>
              <a:t>Les caractéristiques des intervenants</a:t>
            </a:r>
          </a:p>
        </p:txBody>
      </p:sp>
      <p:sp>
        <p:nvSpPr>
          <p:cNvPr id="56324" name="Placeholder 2">
            <a:extLst>
              <a:ext uri="{FF2B5EF4-FFF2-40B4-BE49-F238E27FC236}">
                <a16:creationId xmlns:a16="http://schemas.microsoft.com/office/drawing/2014/main" id="{8E5FD36E-B9EE-4359-9960-936DF127D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7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L’ÉVALUATION DU RENDEMENT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56325" name="ZoneTexte 5">
            <a:extLst>
              <a:ext uri="{FF2B5EF4-FFF2-40B4-BE49-F238E27FC236}">
                <a16:creationId xmlns:a16="http://schemas.microsoft.com/office/drawing/2014/main" id="{E9FF3EB2-C5B4-4C34-A1A2-E8596D8F8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56326" name="Placeholder 2">
            <a:extLst>
              <a:ext uri="{FF2B5EF4-FFF2-40B4-BE49-F238E27FC236}">
                <a16:creationId xmlns:a16="http://schemas.microsoft.com/office/drawing/2014/main" id="{F1B3E265-E085-4FED-9AF0-CF1C80EEC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7.4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</a:p>
        </p:txBody>
      </p:sp>
      <p:sp>
        <p:nvSpPr>
          <p:cNvPr id="56327" name="Espace réservé du texte 3">
            <a:extLst>
              <a:ext uri="{FF2B5EF4-FFF2-40B4-BE49-F238E27FC236}">
                <a16:creationId xmlns:a16="http://schemas.microsoft.com/office/drawing/2014/main" id="{166AA0A2-6DBA-4C2F-AEC5-9149DD906F2D}"/>
              </a:ext>
            </a:extLst>
          </p:cNvPr>
          <p:cNvSpPr>
            <a:spLocks/>
          </p:cNvSpPr>
          <p:nvPr/>
        </p:nvSpPr>
        <p:spPr bwMode="auto">
          <a:xfrm>
            <a:off x="684213" y="1844675"/>
            <a:ext cx="404018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FontTx/>
              <a:buNone/>
            </a:pPr>
            <a:r>
              <a:rPr lang="fr-CA" altLang="fr-FR" sz="1800" b="1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De la personne évaluée</a:t>
            </a:r>
          </a:p>
        </p:txBody>
      </p:sp>
      <p:sp>
        <p:nvSpPr>
          <p:cNvPr id="56328" name="Espace réservé du texte 5">
            <a:extLst>
              <a:ext uri="{FF2B5EF4-FFF2-40B4-BE49-F238E27FC236}">
                <a16:creationId xmlns:a16="http://schemas.microsoft.com/office/drawing/2014/main" id="{0656CC7D-1918-4975-8B9F-CDAF143C3055}"/>
              </a:ext>
            </a:extLst>
          </p:cNvPr>
          <p:cNvSpPr>
            <a:spLocks/>
          </p:cNvSpPr>
          <p:nvPr/>
        </p:nvSpPr>
        <p:spPr bwMode="auto">
          <a:xfrm>
            <a:off x="4495800" y="1844675"/>
            <a:ext cx="40417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r-CA" altLang="fr-FR" sz="1800" b="1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De l</a:t>
            </a:r>
            <a:r>
              <a:rPr lang="fr-FR" altLang="fr-FR" sz="1800" b="1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800" b="1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évaluateur</a:t>
            </a:r>
            <a:endParaRPr lang="fr-CA" altLang="fr-FR" sz="1800" b="1">
              <a:solidFill>
                <a:srgbClr val="333366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6329" name="Espace réservé du contenu 4">
            <a:extLst>
              <a:ext uri="{FF2B5EF4-FFF2-40B4-BE49-F238E27FC236}">
                <a16:creationId xmlns:a16="http://schemas.microsoft.com/office/drawing/2014/main" id="{FA58D644-4895-44C0-9D8F-CF547CB76278}"/>
              </a:ext>
            </a:extLst>
          </p:cNvPr>
          <p:cNvSpPr>
            <a:spLocks/>
          </p:cNvSpPr>
          <p:nvPr/>
        </p:nvSpPr>
        <p:spPr bwMode="auto">
          <a:xfrm>
            <a:off x="684213" y="2149475"/>
            <a:ext cx="3887787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0969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fr-CA" altLang="fr-FR" sz="16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Le niveau de rendement réel de </a:t>
            </a:r>
            <a:br>
              <a:rPr lang="fr-CA" altLang="fr-FR" sz="16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fr-CA" altLang="fr-FR" sz="16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la personne évaluée influe sur les résultats de l</a:t>
            </a:r>
            <a:r>
              <a:rPr lang="fr-FR" altLang="fr-FR" sz="16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6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évaluation, qui peuvent être faussés en raison de certaines caractéristiques de l</a:t>
            </a:r>
            <a:r>
              <a:rPr lang="fr-FR" altLang="fr-FR" sz="16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6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employé :</a:t>
            </a:r>
          </a:p>
          <a:p>
            <a:pPr eaLnBrk="1" hangingPunct="1">
              <a:buClr>
                <a:srgbClr val="000000"/>
              </a:buClr>
              <a:buFont typeface="Times New Roman" panose="02020603050405020304" pitchFamily="18" charset="0"/>
              <a:buChar char="•"/>
            </a:pPr>
            <a:endParaRPr lang="fr-CA" altLang="fr-FR" sz="500">
              <a:solidFill>
                <a:srgbClr val="333366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3" eaLnBrk="1" hangingPunct="1">
              <a:buClr>
                <a:srgbClr val="000000"/>
              </a:buClr>
              <a:buFont typeface="Times New Roman" panose="02020603050405020304" pitchFamily="18" charset="0"/>
              <a:buChar char="–"/>
            </a:pP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Le sexe et le genre d</a:t>
            </a:r>
            <a:r>
              <a:rPr lang="fr-FR" altLang="fr-FR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emploi</a:t>
            </a:r>
          </a:p>
          <a:p>
            <a:pPr lvl="3" eaLnBrk="1" hangingPunct="1">
              <a:buClr>
                <a:srgbClr val="000000"/>
              </a:buClr>
              <a:buFont typeface="Times New Roman" panose="02020603050405020304" pitchFamily="18" charset="0"/>
              <a:buChar char="–"/>
            </a:pP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</a:t>
            </a:r>
            <a:r>
              <a:rPr lang="fr-FR" altLang="fr-FR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appartenance au même groupe ethnique ou racial que l</a:t>
            </a:r>
            <a:r>
              <a:rPr lang="fr-FR" altLang="fr-FR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évaluateur</a:t>
            </a:r>
          </a:p>
          <a:p>
            <a:pPr lvl="3" eaLnBrk="1" hangingPunct="1">
              <a:buClr>
                <a:srgbClr val="000000"/>
              </a:buClr>
              <a:buFont typeface="Times New Roman" panose="02020603050405020304" pitchFamily="18" charset="0"/>
              <a:buChar char="–"/>
            </a:pP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</a:t>
            </a:r>
            <a:r>
              <a:rPr lang="fr-FR" altLang="fr-FR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ancienneté de l</a:t>
            </a:r>
            <a:r>
              <a:rPr lang="fr-FR" altLang="fr-FR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employé</a:t>
            </a:r>
          </a:p>
          <a:p>
            <a:pPr lvl="3" eaLnBrk="1" hangingPunct="1">
              <a:buClr>
                <a:srgbClr val="000000"/>
              </a:buClr>
              <a:buFont typeface="Times New Roman" panose="02020603050405020304" pitchFamily="18" charset="0"/>
              <a:buChar char="–"/>
            </a:pP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Son niveau de scolarité</a:t>
            </a:r>
          </a:p>
        </p:txBody>
      </p:sp>
      <p:sp>
        <p:nvSpPr>
          <p:cNvPr id="56330" name="Espace réservé du contenu 6">
            <a:extLst>
              <a:ext uri="{FF2B5EF4-FFF2-40B4-BE49-F238E27FC236}">
                <a16:creationId xmlns:a16="http://schemas.microsoft.com/office/drawing/2014/main" id="{C603825F-14C7-4487-8CFF-4D0729B5A8E9}"/>
              </a:ext>
            </a:extLst>
          </p:cNvPr>
          <p:cNvSpPr>
            <a:spLocks/>
          </p:cNvSpPr>
          <p:nvPr/>
        </p:nvSpPr>
        <p:spPr bwMode="auto">
          <a:xfrm>
            <a:off x="4572000" y="2171700"/>
            <a:ext cx="38862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0969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fr-CA" altLang="fr-FR" sz="16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Les caractéristiques de l</a:t>
            </a:r>
            <a:r>
              <a:rPr lang="fr-FR" altLang="fr-FR" sz="16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6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évaluateur ont sur l</a:t>
            </a:r>
            <a:r>
              <a:rPr lang="fr-FR" altLang="fr-FR" sz="16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6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évaluation du rendement une influence plus subtile que celles de la personne évaluée :</a:t>
            </a:r>
            <a:endParaRPr lang="fr-CA" altLang="ja-JP" sz="900">
              <a:solidFill>
                <a:srgbClr val="333366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Font typeface="Times New Roman" panose="02020603050405020304" pitchFamily="18" charset="0"/>
              <a:buChar char="•"/>
            </a:pPr>
            <a:endParaRPr lang="fr-CA" altLang="fr-FR" sz="500">
              <a:solidFill>
                <a:srgbClr val="333366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3" eaLnBrk="1" hangingPunct="1">
              <a:buClr>
                <a:srgbClr val="000000"/>
              </a:buClr>
              <a:buFont typeface="Times New Roman" panose="02020603050405020304" pitchFamily="18" charset="0"/>
              <a:buChar char="–"/>
            </a:pP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Les évaluatrices versus les évaluateurs</a:t>
            </a:r>
          </a:p>
          <a:p>
            <a:pPr lvl="3" eaLnBrk="1" hangingPunct="1">
              <a:buClr>
                <a:srgbClr val="000000"/>
              </a:buClr>
              <a:buFont typeface="Times New Roman" panose="02020603050405020304" pitchFamily="18" charset="0"/>
              <a:buChar char="–"/>
            </a:pP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</a:t>
            </a:r>
            <a:r>
              <a:rPr lang="fr-FR" altLang="fr-FR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âge de l</a:t>
            </a:r>
            <a:r>
              <a:rPr lang="fr-FR" altLang="fr-FR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évaluateur</a:t>
            </a:r>
          </a:p>
          <a:p>
            <a:pPr lvl="3" eaLnBrk="1" hangingPunct="1">
              <a:buClr>
                <a:srgbClr val="000000"/>
              </a:buClr>
              <a:buFont typeface="Times New Roman" panose="02020603050405020304" pitchFamily="18" charset="0"/>
              <a:buChar char="–"/>
            </a:pP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Le fait pour un superviseur d</a:t>
            </a:r>
            <a:r>
              <a:rPr lang="fr-FR" altLang="fr-FR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avoir antérieurement occupé le poste</a:t>
            </a:r>
          </a:p>
          <a:p>
            <a:pPr lvl="3" eaLnBrk="1" hangingPunct="1">
              <a:buClr>
                <a:srgbClr val="000000"/>
              </a:buClr>
              <a:buFont typeface="Times New Roman" panose="02020603050405020304" pitchFamily="18" charset="0"/>
              <a:buChar char="–"/>
            </a:pP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La personnalité de l</a:t>
            </a:r>
            <a:r>
              <a:rPr lang="fr-FR" altLang="fr-FR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évaluateur</a:t>
            </a:r>
            <a:endParaRPr lang="fr-CA" altLang="fr-FR" sz="1400">
              <a:solidFill>
                <a:srgbClr val="333366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6331" name="Carré corné 16">
            <a:extLst>
              <a:ext uri="{FF2B5EF4-FFF2-40B4-BE49-F238E27FC236}">
                <a16:creationId xmlns:a16="http://schemas.microsoft.com/office/drawing/2014/main" id="{5A1202C2-68AE-4A0B-9951-F4DCF6C6E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213" y="5224463"/>
            <a:ext cx="7215187" cy="915987"/>
          </a:xfrm>
          <a:prstGeom prst="foldedCorner">
            <a:avLst>
              <a:gd name="adj" fmla="val 16667"/>
            </a:avLst>
          </a:prstGeom>
          <a:solidFill>
            <a:srgbClr val="F0F2DB"/>
          </a:solidFill>
          <a:ln w="9525">
            <a:solidFill>
              <a:srgbClr val="D2DA7A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9998"/>
              </a:srgbClr>
            </a:outerShdw>
          </a:effectLst>
        </p:spPr>
        <p:txBody>
          <a:bodyPr tIns="144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Il est important de noter que les caractéristiques démographiques </a:t>
            </a:r>
            <a:b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fr-CA" altLang="fr-FR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de l</a:t>
            </a:r>
            <a:r>
              <a:rPr lang="fr-FR" altLang="fr-FR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évaluateur et de la personne évaluée ne sont liées </a:t>
            </a:r>
            <a:br>
              <a:rPr lang="fr-CA" altLang="ja-JP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fr-CA" altLang="ja-JP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qu</a:t>
            </a:r>
            <a:r>
              <a:rPr lang="fr-FR" altLang="fr-FR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à une très faible variance de l</a:t>
            </a:r>
            <a:r>
              <a:rPr lang="fr-FR" altLang="fr-FR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4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évaluation du rendement.</a:t>
            </a:r>
            <a:endParaRPr lang="fr-CA" altLang="fr-FR" sz="1400">
              <a:solidFill>
                <a:srgbClr val="333366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6">
            <a:extLst>
              <a:ext uri="{FF2B5EF4-FFF2-40B4-BE49-F238E27FC236}">
                <a16:creationId xmlns:a16="http://schemas.microsoft.com/office/drawing/2014/main" id="{88701511-E33E-458F-8168-4F29DBBA2320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88FF49B6-ACF9-423B-B261-FD5A54CF29E0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22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58371" name="Placeholder 1030">
            <a:extLst>
              <a:ext uri="{FF2B5EF4-FFF2-40B4-BE49-F238E27FC236}">
                <a16:creationId xmlns:a16="http://schemas.microsoft.com/office/drawing/2014/main" id="{2FC1DB12-FD43-4501-AC61-31852CB8115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3988" cy="1152525"/>
          </a:xfrm>
        </p:spPr>
        <p:txBody>
          <a:bodyPr anchor="t"/>
          <a:lstStyle/>
          <a:p>
            <a:pPr algn="l" eaLnBrk="1" hangingPunct="1"/>
            <a:r>
              <a:rPr lang="en-US" altLang="fr-FR" sz="2400" b="1">
                <a:solidFill>
                  <a:schemeClr val="tx1"/>
                </a:solidFill>
              </a:rPr>
              <a:t>Les principales erreurs d’évaluation</a:t>
            </a:r>
            <a:br>
              <a:rPr lang="en-US" altLang="fr-FR" sz="2400" b="1">
                <a:solidFill>
                  <a:schemeClr val="tx1"/>
                </a:solidFill>
              </a:rPr>
            </a:br>
            <a:endParaRPr lang="en-US" altLang="fr-FR" sz="2400" b="1">
              <a:solidFill>
                <a:schemeClr val="tx1"/>
              </a:solidFill>
            </a:endParaRPr>
          </a:p>
        </p:txBody>
      </p:sp>
      <p:sp>
        <p:nvSpPr>
          <p:cNvPr id="58372" name="Placeholder 2">
            <a:extLst>
              <a:ext uri="{FF2B5EF4-FFF2-40B4-BE49-F238E27FC236}">
                <a16:creationId xmlns:a16="http://schemas.microsoft.com/office/drawing/2014/main" id="{317EEE5A-0541-44CD-85B1-6F21D5CB0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7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L’ÉVALUATION DU RENDEMENT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58373" name="ZoneTexte 5">
            <a:extLst>
              <a:ext uri="{FF2B5EF4-FFF2-40B4-BE49-F238E27FC236}">
                <a16:creationId xmlns:a16="http://schemas.microsoft.com/office/drawing/2014/main" id="{BC9C3085-096A-4405-8FF0-17E25306F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58374" name="Placeholder 2">
            <a:extLst>
              <a:ext uri="{FF2B5EF4-FFF2-40B4-BE49-F238E27FC236}">
                <a16:creationId xmlns:a16="http://schemas.microsoft.com/office/drawing/2014/main" id="{4552D926-5315-4244-B973-8F25917D7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7.4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7C78B798-72E0-4B0B-A2BB-7DD79246F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951" y="2177069"/>
            <a:ext cx="6556284" cy="298512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>
            <a:extLst>
              <a:ext uri="{FF2B5EF4-FFF2-40B4-BE49-F238E27FC236}">
                <a16:creationId xmlns:a16="http://schemas.microsoft.com/office/drawing/2014/main" id="{89058131-BD06-41BC-9EEE-FE358E48EE2B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33E2C7B3-C22E-40B3-A80D-621A669FB9F1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23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60419" name="Placeholder 1030">
            <a:extLst>
              <a:ext uri="{FF2B5EF4-FFF2-40B4-BE49-F238E27FC236}">
                <a16:creationId xmlns:a16="http://schemas.microsoft.com/office/drawing/2014/main" id="{29F95997-0EA0-408A-AD3D-6CB0E2AE7B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3988" cy="1152525"/>
          </a:xfrm>
        </p:spPr>
        <p:txBody>
          <a:bodyPr anchor="t"/>
          <a:lstStyle/>
          <a:p>
            <a:pPr algn="l" eaLnBrk="1" hangingPunct="1"/>
            <a:r>
              <a:rPr lang="en-US" altLang="fr-FR" sz="2400" b="1">
                <a:solidFill>
                  <a:schemeClr val="tx1"/>
                </a:solidFill>
              </a:rPr>
              <a:t>7.5 Les éléments à considérer pour améliorer le </a:t>
            </a:r>
            <a:br>
              <a:rPr lang="en-US" altLang="fr-FR" sz="2400" b="1">
                <a:solidFill>
                  <a:schemeClr val="tx1"/>
                </a:solidFill>
              </a:rPr>
            </a:br>
            <a:r>
              <a:rPr lang="en-US" altLang="fr-FR" sz="2400" b="1">
                <a:solidFill>
                  <a:schemeClr val="tx1"/>
                </a:solidFill>
              </a:rPr>
              <a:t>      processus d’évaluation du rendement</a:t>
            </a:r>
            <a:br>
              <a:rPr lang="en-US" altLang="fr-FR" sz="2400" b="1">
                <a:solidFill>
                  <a:schemeClr val="tx1"/>
                </a:solidFill>
              </a:rPr>
            </a:br>
            <a:endParaRPr lang="en-US" altLang="fr-FR" sz="2400" b="1">
              <a:solidFill>
                <a:schemeClr val="tx1"/>
              </a:solidFill>
            </a:endParaRPr>
          </a:p>
        </p:txBody>
      </p:sp>
      <p:sp>
        <p:nvSpPr>
          <p:cNvPr id="60420" name="Placeholder 2">
            <a:extLst>
              <a:ext uri="{FF2B5EF4-FFF2-40B4-BE49-F238E27FC236}">
                <a16:creationId xmlns:a16="http://schemas.microsoft.com/office/drawing/2014/main" id="{A82ACDCC-8509-41B1-8CC6-FC377C063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7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L’ÉVALUATION DU RENDEMENT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60421" name="ZoneTexte 5">
            <a:extLst>
              <a:ext uri="{FF2B5EF4-FFF2-40B4-BE49-F238E27FC236}">
                <a16:creationId xmlns:a16="http://schemas.microsoft.com/office/drawing/2014/main" id="{3646C348-58F9-431E-A7CA-6F177384D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pic>
        <p:nvPicPr>
          <p:cNvPr id="60422" name="Espace réservé du contenu 3">
            <a:extLst>
              <a:ext uri="{FF2B5EF4-FFF2-40B4-BE49-F238E27FC236}">
                <a16:creationId xmlns:a16="http://schemas.microsoft.com/office/drawing/2014/main" id="{AA58926F-5AFA-4220-8492-73EA2069FB8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2" y="2226688"/>
            <a:ext cx="6988175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6">
            <a:extLst>
              <a:ext uri="{FF2B5EF4-FFF2-40B4-BE49-F238E27FC236}">
                <a16:creationId xmlns:a16="http://schemas.microsoft.com/office/drawing/2014/main" id="{6BBF548A-B4D4-42E6-ABD7-FA793AAF0A5F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D8E5D04F-AED7-41AF-B4E0-3D52BFE0D6A1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24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62467" name="Placeholder 1030">
            <a:extLst>
              <a:ext uri="{FF2B5EF4-FFF2-40B4-BE49-F238E27FC236}">
                <a16:creationId xmlns:a16="http://schemas.microsoft.com/office/drawing/2014/main" id="{7B1CAA97-F952-4CA5-A67A-4F11CDA234D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3988" cy="1152525"/>
          </a:xfrm>
        </p:spPr>
        <p:txBody>
          <a:bodyPr anchor="t"/>
          <a:lstStyle/>
          <a:p>
            <a:pPr algn="l" eaLnBrk="1" hangingPunct="1"/>
            <a:r>
              <a:rPr lang="en-US" altLang="fr-FR" sz="2400" b="1">
                <a:solidFill>
                  <a:schemeClr val="tx1"/>
                </a:solidFill>
              </a:rPr>
              <a:t>Les stratégies visant à réduire le risque d’erreur</a:t>
            </a:r>
          </a:p>
        </p:txBody>
      </p:sp>
      <p:sp>
        <p:nvSpPr>
          <p:cNvPr id="62468" name="Placeholder 2">
            <a:extLst>
              <a:ext uri="{FF2B5EF4-FFF2-40B4-BE49-F238E27FC236}">
                <a16:creationId xmlns:a16="http://schemas.microsoft.com/office/drawing/2014/main" id="{A4D8A410-E3DF-4188-8138-60667461F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7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L’ÉVALUATION DU RENDEMENT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62469" name="ZoneTexte 5">
            <a:extLst>
              <a:ext uri="{FF2B5EF4-FFF2-40B4-BE49-F238E27FC236}">
                <a16:creationId xmlns:a16="http://schemas.microsoft.com/office/drawing/2014/main" id="{1A752A27-B0F5-4AEE-B616-7AB48D213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62470" name="Placeholder 2">
            <a:extLst>
              <a:ext uri="{FF2B5EF4-FFF2-40B4-BE49-F238E27FC236}">
                <a16:creationId xmlns:a16="http://schemas.microsoft.com/office/drawing/2014/main" id="{6DC16338-E3E0-406B-A549-B22DCB9F8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7.5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</a:p>
        </p:txBody>
      </p:sp>
      <p:pic>
        <p:nvPicPr>
          <p:cNvPr id="62471" name="Image 2">
            <a:extLst>
              <a:ext uri="{FF2B5EF4-FFF2-40B4-BE49-F238E27FC236}">
                <a16:creationId xmlns:a16="http://schemas.microsoft.com/office/drawing/2014/main" id="{A729A544-8F04-457F-A8F1-11AF6CCE3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2205038"/>
            <a:ext cx="9280526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6">
            <a:extLst>
              <a:ext uri="{FF2B5EF4-FFF2-40B4-BE49-F238E27FC236}">
                <a16:creationId xmlns:a16="http://schemas.microsoft.com/office/drawing/2014/main" id="{6B09C0EA-0E6A-4049-9041-203BD087C549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CB2D878-5FC7-4CF7-8F92-92AF83CFAAF7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25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64515" name="Placeholder 1030">
            <a:extLst>
              <a:ext uri="{FF2B5EF4-FFF2-40B4-BE49-F238E27FC236}">
                <a16:creationId xmlns:a16="http://schemas.microsoft.com/office/drawing/2014/main" id="{5734A2DB-9BE2-4088-AA60-2F28FCA1BE0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3988" cy="1152525"/>
          </a:xfrm>
        </p:spPr>
        <p:txBody>
          <a:bodyPr anchor="t"/>
          <a:lstStyle/>
          <a:p>
            <a:pPr algn="l" eaLnBrk="1" hangingPunct="1"/>
            <a:r>
              <a:rPr lang="en-US" altLang="fr-FR" sz="2400" b="1">
                <a:solidFill>
                  <a:schemeClr val="tx1"/>
                </a:solidFill>
              </a:rPr>
              <a:t>Les facteurs d’efficacité</a:t>
            </a:r>
            <a:br>
              <a:rPr lang="en-US" altLang="fr-FR" sz="2400" b="1">
                <a:solidFill>
                  <a:schemeClr val="tx1"/>
                </a:solidFill>
              </a:rPr>
            </a:br>
            <a:endParaRPr lang="en-US" altLang="fr-FR" sz="2400" b="1">
              <a:solidFill>
                <a:schemeClr val="tx1"/>
              </a:solidFill>
            </a:endParaRPr>
          </a:p>
        </p:txBody>
      </p:sp>
      <p:sp>
        <p:nvSpPr>
          <p:cNvPr id="64516" name="Placeholder 2">
            <a:extLst>
              <a:ext uri="{FF2B5EF4-FFF2-40B4-BE49-F238E27FC236}">
                <a16:creationId xmlns:a16="http://schemas.microsoft.com/office/drawing/2014/main" id="{506A60D5-4B22-4405-BD54-5DF21C9A9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7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L’ÉVALUATION DU RENDEMENT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64517" name="ZoneTexte 5">
            <a:extLst>
              <a:ext uri="{FF2B5EF4-FFF2-40B4-BE49-F238E27FC236}">
                <a16:creationId xmlns:a16="http://schemas.microsoft.com/office/drawing/2014/main" id="{23AEC32A-BB77-4580-B710-1993C7EB3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64518" name="Placeholder 2">
            <a:extLst>
              <a:ext uri="{FF2B5EF4-FFF2-40B4-BE49-F238E27FC236}">
                <a16:creationId xmlns:a16="http://schemas.microsoft.com/office/drawing/2014/main" id="{6DA1752F-A34A-469C-B825-50143C409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7.5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</a:p>
        </p:txBody>
      </p:sp>
      <p:grpSp>
        <p:nvGrpSpPr>
          <p:cNvPr id="64519" name="Grouper 3">
            <a:extLst>
              <a:ext uri="{FF2B5EF4-FFF2-40B4-BE49-F238E27FC236}">
                <a16:creationId xmlns:a16="http://schemas.microsoft.com/office/drawing/2014/main" id="{93F67E13-E129-4FF3-AC39-D430EAAB5A92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1811338"/>
            <a:ext cx="7773987" cy="3954462"/>
            <a:chOff x="683568" y="1700808"/>
            <a:chExt cx="7992888" cy="4065588"/>
          </a:xfrm>
        </p:grpSpPr>
        <p:pic>
          <p:nvPicPr>
            <p:cNvPr id="64520" name="Espace réservé du contenu 3">
              <a:extLst>
                <a:ext uri="{FF2B5EF4-FFF2-40B4-BE49-F238E27FC236}">
                  <a16:creationId xmlns:a16="http://schemas.microsoft.com/office/drawing/2014/main" id="{A82F397D-0744-41FC-A17F-6CAAFA61ED9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700808"/>
              <a:ext cx="7992888" cy="406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21" name="ZoneTexte 1">
              <a:extLst>
                <a:ext uri="{FF2B5EF4-FFF2-40B4-BE49-F238E27FC236}">
                  <a16:creationId xmlns:a16="http://schemas.microsoft.com/office/drawing/2014/main" id="{FFA002DD-0DF4-4D8D-8977-1C7D29C10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056" y="2492970"/>
              <a:ext cx="2159382" cy="2262189"/>
            </a:xfrm>
            <a:prstGeom prst="rect">
              <a:avLst/>
            </a:prstGeom>
            <a:solidFill>
              <a:srgbClr val="95A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9pPr>
            </a:lstStyle>
            <a:p>
              <a:pPr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endParaRPr lang="fr-FR" altLang="fr-FR" sz="1400" b="1">
                <a:solidFill>
                  <a:srgbClr val="333366"/>
                </a:solidFill>
                <a:ea typeface="ＭＳ Ｐゴシック" panose="020B0600070205080204" pitchFamily="34" charset="-128"/>
              </a:endParaRPr>
            </a:p>
            <a:p>
              <a:pPr eaLnBrk="1" hangingPunct="1">
                <a:lnSpc>
                  <a:spcPct val="93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000000"/>
                </a:buClr>
                <a:buFontTx/>
                <a:buNone/>
              </a:pPr>
              <a:r>
                <a:rPr lang="fr-FR" altLang="fr-FR" sz="1400" b="1">
                  <a:solidFill>
                    <a:srgbClr val="333366"/>
                  </a:solidFill>
                  <a:ea typeface="ＭＳ Ｐゴシック" panose="020B0600070205080204" pitchFamily="34" charset="-128"/>
                </a:rPr>
                <a:t>Utilisation de données adéquates </a:t>
              </a:r>
            </a:p>
            <a:p>
              <a:pPr eaLnBrk="1" hangingPunct="1">
                <a:lnSpc>
                  <a:spcPct val="93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00000"/>
                </a:buClr>
              </a:pPr>
              <a:r>
                <a:rPr lang="fr-FR" altLang="fr-FR" sz="1200">
                  <a:solidFill>
                    <a:srgbClr val="333366"/>
                  </a:solidFill>
                  <a:ea typeface="ＭＳ Ｐゴシック" panose="020B0600070205080204" pitchFamily="34" charset="-128"/>
                </a:rPr>
                <a:t>Établissement d’objectifs clairs</a:t>
              </a:r>
            </a:p>
            <a:p>
              <a:pPr eaLnBrk="1" hangingPunct="1">
                <a:lnSpc>
                  <a:spcPct val="93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00000"/>
                </a:buClr>
              </a:pPr>
              <a:r>
                <a:rPr lang="fr-FR" altLang="fr-FR" sz="1200">
                  <a:solidFill>
                    <a:srgbClr val="333366"/>
                  </a:solidFill>
                  <a:ea typeface="ＭＳ Ｐゴシック" panose="020B0600070205080204" pitchFamily="34" charset="-128"/>
                </a:rPr>
                <a:t>Évaluation basée sur </a:t>
              </a:r>
              <a:br>
                <a:rPr lang="fr-FR" altLang="fr-FR" sz="1200">
                  <a:solidFill>
                    <a:srgbClr val="333366"/>
                  </a:solidFill>
                  <a:ea typeface="ＭＳ Ｐゴシック" panose="020B0600070205080204" pitchFamily="34" charset="-128"/>
                </a:rPr>
              </a:br>
              <a:r>
                <a:rPr lang="fr-FR" altLang="fr-FR" sz="1200">
                  <a:solidFill>
                    <a:srgbClr val="333366"/>
                  </a:solidFill>
                  <a:ea typeface="ＭＳ Ｐゴシック" panose="020B0600070205080204" pitchFamily="34" charset="-128"/>
                </a:rPr>
                <a:t>des faits ou des données objectives</a:t>
              </a:r>
            </a:p>
            <a:p>
              <a:pPr eaLnBrk="1" hangingPunct="1">
                <a:lnSpc>
                  <a:spcPct val="93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00000"/>
                </a:buClr>
              </a:pPr>
              <a:r>
                <a:rPr lang="fr-FR" altLang="fr-FR" sz="1200">
                  <a:solidFill>
                    <a:srgbClr val="333366"/>
                  </a:solidFill>
                  <a:ea typeface="ＭＳ Ｐゴシック" panose="020B0600070205080204" pitchFamily="34" charset="-128"/>
                </a:rPr>
                <a:t>Utilisation de formulaires valables et fiables</a:t>
              </a:r>
            </a:p>
            <a:p>
              <a:pPr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endParaRPr lang="fr-FR" altLang="fr-FR" sz="1200">
                <a:solidFill>
                  <a:srgbClr val="333366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64522" name="ZoneTexte 9">
              <a:extLst>
                <a:ext uri="{FF2B5EF4-FFF2-40B4-BE49-F238E27FC236}">
                  <a16:creationId xmlns:a16="http://schemas.microsoft.com/office/drawing/2014/main" id="{B490BA16-0243-45BD-A9CB-E429D6455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1880" y="2780928"/>
              <a:ext cx="2376264" cy="1869127"/>
            </a:xfrm>
            <a:prstGeom prst="rect">
              <a:avLst/>
            </a:prstGeom>
            <a:solidFill>
              <a:srgbClr val="86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9pPr>
            </a:lstStyle>
            <a:p>
              <a:pPr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endParaRPr lang="fr-FR" altLang="fr-FR" sz="1400" b="1">
                <a:solidFill>
                  <a:srgbClr val="333366"/>
                </a:solidFill>
                <a:ea typeface="ＭＳ Ｐゴシック" panose="020B0600070205080204" pitchFamily="34" charset="-128"/>
              </a:endParaRPr>
            </a:p>
            <a:p>
              <a:pPr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endParaRPr lang="fr-FR" altLang="fr-FR" sz="1400" b="1">
                <a:solidFill>
                  <a:srgbClr val="333366"/>
                </a:solidFill>
                <a:ea typeface="ＭＳ Ｐゴシック" panose="020B0600070205080204" pitchFamily="34" charset="-128"/>
              </a:endParaRPr>
            </a:p>
            <a:p>
              <a:pPr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r>
                <a:rPr lang="fr-FR" altLang="fr-FR" sz="1400" b="1">
                  <a:solidFill>
                    <a:srgbClr val="333366"/>
                  </a:solidFill>
                  <a:ea typeface="ＭＳ Ｐゴシック" panose="020B0600070205080204" pitchFamily="34" charset="-128"/>
                </a:rPr>
                <a:t>Distinction entre </a:t>
              </a:r>
              <a:br>
                <a:rPr lang="fr-FR" altLang="fr-FR" sz="1400" b="1">
                  <a:solidFill>
                    <a:srgbClr val="333366"/>
                  </a:solidFill>
                  <a:ea typeface="ＭＳ Ｐゴシック" panose="020B0600070205080204" pitchFamily="34" charset="-128"/>
                </a:rPr>
              </a:br>
              <a:r>
                <a:rPr lang="fr-FR" altLang="fr-FR" sz="1400" b="1">
                  <a:solidFill>
                    <a:srgbClr val="333366"/>
                  </a:solidFill>
                  <a:ea typeface="ＭＳ Ｐゴシック" panose="020B0600070205080204" pitchFamily="34" charset="-128"/>
                </a:rPr>
                <a:t>le rendement antérieur, </a:t>
              </a:r>
              <a:br>
                <a:rPr lang="fr-FR" altLang="fr-FR" sz="1400" b="1">
                  <a:solidFill>
                    <a:srgbClr val="333366"/>
                  </a:solidFill>
                  <a:ea typeface="ＭＳ Ｐゴシック" panose="020B0600070205080204" pitchFamily="34" charset="-128"/>
                </a:rPr>
              </a:br>
              <a:r>
                <a:rPr lang="fr-FR" altLang="fr-FR" sz="1400" b="1">
                  <a:solidFill>
                    <a:srgbClr val="333366"/>
                  </a:solidFill>
                  <a:ea typeface="ＭＳ Ｐゴシック" panose="020B0600070205080204" pitchFamily="34" charset="-128"/>
                </a:rPr>
                <a:t>le rendement actuel </a:t>
              </a:r>
              <a:br>
                <a:rPr lang="fr-FR" altLang="fr-FR" sz="1400" b="1">
                  <a:solidFill>
                    <a:srgbClr val="333366"/>
                  </a:solidFill>
                  <a:ea typeface="ＭＳ Ｐゴシック" panose="020B0600070205080204" pitchFamily="34" charset="-128"/>
                </a:rPr>
              </a:br>
              <a:r>
                <a:rPr lang="fr-FR" altLang="fr-FR" sz="1400" b="1">
                  <a:solidFill>
                    <a:srgbClr val="333366"/>
                  </a:solidFill>
                  <a:ea typeface="ＭＳ Ｐゴシック" panose="020B0600070205080204" pitchFamily="34" charset="-128"/>
                </a:rPr>
                <a:t>et le rendement potentiel</a:t>
              </a:r>
            </a:p>
            <a:p>
              <a:pPr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endParaRPr lang="fr-FR" altLang="fr-FR" sz="1400" b="1">
                <a:solidFill>
                  <a:srgbClr val="333366"/>
                </a:solidFill>
                <a:ea typeface="ＭＳ Ｐゴシック" panose="020B0600070205080204" pitchFamily="34" charset="-128"/>
              </a:endParaRPr>
            </a:p>
            <a:p>
              <a:pPr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endParaRPr lang="fr-FR" altLang="fr-FR" sz="1400" b="1">
                <a:solidFill>
                  <a:srgbClr val="333366"/>
                </a:solidFill>
                <a:ea typeface="ＭＳ Ｐゴシック" panose="020B0600070205080204" pitchFamily="34" charset="-128"/>
              </a:endParaRPr>
            </a:p>
            <a:p>
              <a:pPr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endParaRPr lang="fr-FR" altLang="fr-FR" sz="1200">
                <a:solidFill>
                  <a:srgbClr val="333366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64523" name="ZoneTexte 11">
              <a:extLst>
                <a:ext uri="{FF2B5EF4-FFF2-40B4-BE49-F238E27FC236}">
                  <a16:creationId xmlns:a16="http://schemas.microsoft.com/office/drawing/2014/main" id="{8236F92C-190C-4B6B-A146-BD9CC9EB73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6648" y="2492970"/>
              <a:ext cx="2375320" cy="2447926"/>
            </a:xfrm>
            <a:prstGeom prst="rect">
              <a:avLst/>
            </a:prstGeom>
            <a:solidFill>
              <a:srgbClr val="CFDB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9pPr>
            </a:lstStyle>
            <a:p>
              <a:pPr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endParaRPr lang="fr-FR" altLang="fr-FR" sz="1400" b="1">
                <a:solidFill>
                  <a:srgbClr val="333366"/>
                </a:solidFill>
                <a:ea typeface="ＭＳ Ｐゴシック" panose="020B0600070205080204" pitchFamily="34" charset="-128"/>
              </a:endParaRPr>
            </a:p>
            <a:p>
              <a:pPr eaLnBrk="1" hangingPunct="1">
                <a:lnSpc>
                  <a:spcPct val="93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000000"/>
                </a:buClr>
                <a:buFontTx/>
                <a:buNone/>
              </a:pPr>
              <a:r>
                <a:rPr lang="fr-FR" altLang="fr-FR" sz="1400" b="1">
                  <a:solidFill>
                    <a:srgbClr val="333366"/>
                  </a:solidFill>
                  <a:ea typeface="ＭＳ Ｐゴシック" panose="020B0600070205080204" pitchFamily="34" charset="-128"/>
                </a:rPr>
                <a:t>Recherche de l’équité</a:t>
              </a:r>
            </a:p>
            <a:p>
              <a:pPr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</a:pPr>
              <a:r>
                <a:rPr lang="fr-FR" altLang="fr-FR" sz="1200">
                  <a:solidFill>
                    <a:srgbClr val="333366"/>
                  </a:solidFill>
                  <a:ea typeface="ＭＳ Ｐゴシック" panose="020B0600070205080204" pitchFamily="34" charset="-128"/>
                </a:rPr>
                <a:t>Évaluation réciproque </a:t>
              </a:r>
              <a:br>
                <a:rPr lang="fr-FR" altLang="fr-FR" sz="1200">
                  <a:solidFill>
                    <a:srgbClr val="333366"/>
                  </a:solidFill>
                  <a:ea typeface="ＭＳ Ｐゴシック" panose="020B0600070205080204" pitchFamily="34" charset="-128"/>
                </a:rPr>
              </a:br>
              <a:r>
                <a:rPr lang="fr-FR" altLang="fr-FR" sz="1200">
                  <a:solidFill>
                    <a:srgbClr val="333366"/>
                  </a:solidFill>
                  <a:ea typeface="ＭＳ Ｐゴシック" panose="020B0600070205080204" pitchFamily="34" charset="-128"/>
                </a:rPr>
                <a:t>des supérieurs</a:t>
              </a:r>
            </a:p>
            <a:p>
              <a:pPr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</a:pPr>
              <a:r>
                <a:rPr lang="fr-FR" altLang="fr-FR" sz="1200">
                  <a:solidFill>
                    <a:srgbClr val="333366"/>
                  </a:solidFill>
                  <a:ea typeface="ＭＳ Ｐゴシック" panose="020B0600070205080204" pitchFamily="34" charset="-128"/>
                </a:rPr>
                <a:t>Autoévaluation</a:t>
              </a:r>
            </a:p>
            <a:p>
              <a:pPr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</a:pPr>
              <a:r>
                <a:rPr lang="fr-FR" altLang="fr-FR" sz="1200">
                  <a:solidFill>
                    <a:srgbClr val="333366"/>
                  </a:solidFill>
                  <a:ea typeface="ＭＳ Ｐゴシック" panose="020B0600070205080204" pitchFamily="34" charset="-128"/>
                </a:rPr>
                <a:t>Uniformité du processus</a:t>
              </a:r>
            </a:p>
            <a:p>
              <a:pPr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</a:pPr>
              <a:r>
                <a:rPr lang="fr-FR" altLang="fr-FR" sz="1200">
                  <a:solidFill>
                    <a:srgbClr val="333366"/>
                  </a:solidFill>
                  <a:ea typeface="ＭＳ Ｐゴシック" panose="020B0600070205080204" pitchFamily="34" charset="-128"/>
                </a:rPr>
                <a:t>Accroissement du pouvoir des titulaires de postes</a:t>
              </a:r>
            </a:p>
            <a:p>
              <a:pPr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</a:pPr>
              <a:r>
                <a:rPr lang="fr-FR" altLang="fr-FR" sz="1200">
                  <a:solidFill>
                    <a:srgbClr val="333366"/>
                  </a:solidFill>
                  <a:ea typeface="ＭＳ Ｐゴシック" panose="020B0600070205080204" pitchFamily="34" charset="-128"/>
                </a:rPr>
                <a:t>Évaluation des capacités d’évaluation de l’évaluateur</a:t>
              </a:r>
            </a:p>
            <a:p>
              <a:pPr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</a:pPr>
              <a:r>
                <a:rPr lang="fr-FR" altLang="fr-FR" sz="1200">
                  <a:solidFill>
                    <a:srgbClr val="333366"/>
                  </a:solidFill>
                  <a:ea typeface="ＭＳ Ｐゴシック" panose="020B0600070205080204" pitchFamily="34" charset="-128"/>
                </a:rPr>
                <a:t>Évaluation multisources</a:t>
              </a:r>
            </a:p>
            <a:p>
              <a:pPr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</a:pPr>
              <a:r>
                <a:rPr lang="fr-FR" altLang="fr-FR" sz="1200">
                  <a:solidFill>
                    <a:srgbClr val="333366"/>
                  </a:solidFill>
                  <a:ea typeface="ＭＳ Ｐゴシック" panose="020B0600070205080204" pitchFamily="34" charset="-128"/>
                </a:rPr>
                <a:t>Formation des évaluateurs</a:t>
              </a:r>
            </a:p>
            <a:p>
              <a:pPr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endParaRPr lang="fr-FR" altLang="fr-FR" sz="1200">
                <a:solidFill>
                  <a:srgbClr val="333366"/>
                </a:solidFill>
                <a:ea typeface="ＭＳ Ｐゴシック" panose="020B0600070205080204" pitchFamily="34" charset="-128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6">
            <a:extLst>
              <a:ext uri="{FF2B5EF4-FFF2-40B4-BE49-F238E27FC236}">
                <a16:creationId xmlns:a16="http://schemas.microsoft.com/office/drawing/2014/main" id="{F11D27E1-30A7-4227-9E30-D88E2B0FB81F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28480042-ABE2-4A15-94F8-B92A43B80D9E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26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66563" name="Placeholder 1030">
            <a:extLst>
              <a:ext uri="{FF2B5EF4-FFF2-40B4-BE49-F238E27FC236}">
                <a16:creationId xmlns:a16="http://schemas.microsoft.com/office/drawing/2014/main" id="{1A05A943-87F5-40C5-A740-E8A8321433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3988" cy="1152525"/>
          </a:xfrm>
        </p:spPr>
        <p:txBody>
          <a:bodyPr anchor="t"/>
          <a:lstStyle/>
          <a:p>
            <a:pPr algn="l" eaLnBrk="1" hangingPunct="1"/>
            <a:r>
              <a:rPr lang="en-US" altLang="fr-FR" sz="2400" b="1">
                <a:solidFill>
                  <a:schemeClr val="tx1"/>
                </a:solidFill>
              </a:rPr>
              <a:t>Les critères de choix d’une méthode d’évaluation du rendement</a:t>
            </a:r>
          </a:p>
        </p:txBody>
      </p:sp>
      <p:sp>
        <p:nvSpPr>
          <p:cNvPr id="66564" name="Placeholder 2">
            <a:extLst>
              <a:ext uri="{FF2B5EF4-FFF2-40B4-BE49-F238E27FC236}">
                <a16:creationId xmlns:a16="http://schemas.microsoft.com/office/drawing/2014/main" id="{9DAD5C2A-19CD-4458-91FC-048060725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7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L’ÉVALUATION DU RENDEMENT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66565" name="ZoneTexte 5">
            <a:extLst>
              <a:ext uri="{FF2B5EF4-FFF2-40B4-BE49-F238E27FC236}">
                <a16:creationId xmlns:a16="http://schemas.microsoft.com/office/drawing/2014/main" id="{7763EB3F-D113-48D1-9DB1-FA1D87693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66566" name="Placeholder 2">
            <a:extLst>
              <a:ext uri="{FF2B5EF4-FFF2-40B4-BE49-F238E27FC236}">
                <a16:creationId xmlns:a16="http://schemas.microsoft.com/office/drawing/2014/main" id="{C3499DA4-A92B-4E4F-A2C5-A90EAD9E9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7.5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</a:p>
        </p:txBody>
      </p:sp>
      <p:pic>
        <p:nvPicPr>
          <p:cNvPr id="66567" name="Espace réservé du contenu 3">
            <a:extLst>
              <a:ext uri="{FF2B5EF4-FFF2-40B4-BE49-F238E27FC236}">
                <a16:creationId xmlns:a16="http://schemas.microsoft.com/office/drawing/2014/main" id="{50775C50-67E3-4F38-9FE4-6D15EA1CD01D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2349500"/>
            <a:ext cx="594995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6">
            <a:extLst>
              <a:ext uri="{FF2B5EF4-FFF2-40B4-BE49-F238E27FC236}">
                <a16:creationId xmlns:a16="http://schemas.microsoft.com/office/drawing/2014/main" id="{B459CFD6-7C6C-43EF-85ED-7496308E3E09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002CA616-5368-490A-9C3A-C21E3801B399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27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68611" name="Placeholder 1030">
            <a:extLst>
              <a:ext uri="{FF2B5EF4-FFF2-40B4-BE49-F238E27FC236}">
                <a16:creationId xmlns:a16="http://schemas.microsoft.com/office/drawing/2014/main" id="{8368B7F1-02F6-4B5C-89AB-8FAB8B152F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3988" cy="1152525"/>
          </a:xfrm>
        </p:spPr>
        <p:txBody>
          <a:bodyPr anchor="t"/>
          <a:lstStyle/>
          <a:p>
            <a:pPr algn="l" eaLnBrk="1" hangingPunct="1"/>
            <a:r>
              <a:rPr lang="en-US" altLang="fr-FR" sz="2400" b="1">
                <a:solidFill>
                  <a:schemeClr val="tx1"/>
                </a:solidFill>
              </a:rPr>
              <a:t>7.6 L’entrevue d’évaluation du rendement</a:t>
            </a:r>
          </a:p>
        </p:txBody>
      </p:sp>
      <p:sp>
        <p:nvSpPr>
          <p:cNvPr id="68612" name="Placeholder 2">
            <a:extLst>
              <a:ext uri="{FF2B5EF4-FFF2-40B4-BE49-F238E27FC236}">
                <a16:creationId xmlns:a16="http://schemas.microsoft.com/office/drawing/2014/main" id="{59747020-AD38-4B05-BAFF-D8820C951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7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L’ÉVALUATION DU RENDEMENT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68613" name="ZoneTexte 5">
            <a:extLst>
              <a:ext uri="{FF2B5EF4-FFF2-40B4-BE49-F238E27FC236}">
                <a16:creationId xmlns:a16="http://schemas.microsoft.com/office/drawing/2014/main" id="{5CE78BFA-0ABD-4E9A-AFC8-1546AE0C6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68614" name="Placeholder 2">
            <a:extLst>
              <a:ext uri="{FF2B5EF4-FFF2-40B4-BE49-F238E27FC236}">
                <a16:creationId xmlns:a16="http://schemas.microsoft.com/office/drawing/2014/main" id="{877D426D-7A8C-4466-BDF0-78422AC18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fr-FR" sz="1100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68615" name="Espace réservé du contenu 3">
            <a:extLst>
              <a:ext uri="{FF2B5EF4-FFF2-40B4-BE49-F238E27FC236}">
                <a16:creationId xmlns:a16="http://schemas.microsoft.com/office/drawing/2014/main" id="{D34FCE77-44E7-45D8-AAF1-32892E88165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2060575"/>
            <a:ext cx="6864350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6">
            <a:extLst>
              <a:ext uri="{FF2B5EF4-FFF2-40B4-BE49-F238E27FC236}">
                <a16:creationId xmlns:a16="http://schemas.microsoft.com/office/drawing/2014/main" id="{1C1A6DEE-6132-4FEF-BC53-FFD03E831380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D6E442A4-1383-4576-9802-5C117737A810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28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70659" name="Placeholder 1030">
            <a:extLst>
              <a:ext uri="{FF2B5EF4-FFF2-40B4-BE49-F238E27FC236}">
                <a16:creationId xmlns:a16="http://schemas.microsoft.com/office/drawing/2014/main" id="{1BD84CD4-9EB3-439C-81F6-D5CFA53E1B2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3988" cy="1152525"/>
          </a:xfrm>
        </p:spPr>
        <p:txBody>
          <a:bodyPr anchor="t"/>
          <a:lstStyle/>
          <a:p>
            <a:pPr algn="l" eaLnBrk="1" hangingPunct="1"/>
            <a:r>
              <a:rPr lang="en-US" altLang="fr-FR" sz="2400" b="1">
                <a:solidFill>
                  <a:schemeClr val="tx1"/>
                </a:solidFill>
              </a:rPr>
              <a:t>La préparation de l’entrevue</a:t>
            </a:r>
            <a:br>
              <a:rPr lang="en-US" altLang="fr-FR" sz="2400" b="1">
                <a:solidFill>
                  <a:schemeClr val="tx1"/>
                </a:solidFill>
              </a:rPr>
            </a:br>
            <a:endParaRPr lang="en-US" altLang="fr-FR" sz="2400" b="1">
              <a:solidFill>
                <a:schemeClr val="tx1"/>
              </a:solidFill>
            </a:endParaRPr>
          </a:p>
        </p:txBody>
      </p:sp>
      <p:sp>
        <p:nvSpPr>
          <p:cNvPr id="70660" name="Placeholder 2">
            <a:extLst>
              <a:ext uri="{FF2B5EF4-FFF2-40B4-BE49-F238E27FC236}">
                <a16:creationId xmlns:a16="http://schemas.microsoft.com/office/drawing/2014/main" id="{A58B7991-AC37-4B5A-B060-4FE36AD44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7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L’ÉVALUATION DU RENDEMENT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70661" name="ZoneTexte 5">
            <a:extLst>
              <a:ext uri="{FF2B5EF4-FFF2-40B4-BE49-F238E27FC236}">
                <a16:creationId xmlns:a16="http://schemas.microsoft.com/office/drawing/2014/main" id="{DB71B83B-05F6-4F40-8CB5-37C474C5D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70662" name="Placeholder 2">
            <a:extLst>
              <a:ext uri="{FF2B5EF4-FFF2-40B4-BE49-F238E27FC236}">
                <a16:creationId xmlns:a16="http://schemas.microsoft.com/office/drawing/2014/main" id="{5B3A6048-E1E3-46AF-80C8-13C88D1A1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7.6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</a:p>
        </p:txBody>
      </p:sp>
      <p:grpSp>
        <p:nvGrpSpPr>
          <p:cNvPr id="70663" name="Grouper 1">
            <a:extLst>
              <a:ext uri="{FF2B5EF4-FFF2-40B4-BE49-F238E27FC236}">
                <a16:creationId xmlns:a16="http://schemas.microsoft.com/office/drawing/2014/main" id="{43B3997E-360C-4F2E-836F-2D882552E849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1916113"/>
            <a:ext cx="6407150" cy="4229100"/>
            <a:chOff x="1331913" y="1792288"/>
            <a:chExt cx="6407150" cy="4229100"/>
          </a:xfrm>
        </p:grpSpPr>
        <p:pic>
          <p:nvPicPr>
            <p:cNvPr id="70664" name="Espace réservé du contenu 3">
              <a:extLst>
                <a:ext uri="{FF2B5EF4-FFF2-40B4-BE49-F238E27FC236}">
                  <a16:creationId xmlns:a16="http://schemas.microsoft.com/office/drawing/2014/main" id="{8920031A-DD0A-422C-BE08-AA3430C1D5A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238" y="1792288"/>
              <a:ext cx="5711825" cy="422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Accolade ouvrante 11">
              <a:extLst>
                <a:ext uri="{FF2B5EF4-FFF2-40B4-BE49-F238E27FC236}">
                  <a16:creationId xmlns:a16="http://schemas.microsoft.com/office/drawing/2014/main" id="{DA7D5C7F-5B00-48EB-BBC0-C820128E1F72}"/>
                </a:ext>
              </a:extLst>
            </p:cNvPr>
            <p:cNvSpPr/>
            <p:nvPr/>
          </p:nvSpPr>
          <p:spPr>
            <a:xfrm>
              <a:off x="1641475" y="1814513"/>
              <a:ext cx="239713" cy="2798762"/>
            </a:xfrm>
            <a:prstGeom prst="leftBrace">
              <a:avLst/>
            </a:prstGeom>
            <a:ln w="12700" cmpd="sng">
              <a:solidFill>
                <a:srgbClr val="86D1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fr-CA"/>
            </a:p>
          </p:txBody>
        </p:sp>
        <p:sp>
          <p:nvSpPr>
            <p:cNvPr id="13" name="Accolade fermante 12">
              <a:extLst>
                <a:ext uri="{FF2B5EF4-FFF2-40B4-BE49-F238E27FC236}">
                  <a16:creationId xmlns:a16="http://schemas.microsoft.com/office/drawing/2014/main" id="{2E1545AF-42E7-43C3-B14C-34F50FA5F2B2}"/>
                </a:ext>
              </a:extLst>
            </p:cNvPr>
            <p:cNvSpPr/>
            <p:nvPr/>
          </p:nvSpPr>
          <p:spPr>
            <a:xfrm>
              <a:off x="6608763" y="4629150"/>
              <a:ext cx="182562" cy="1217613"/>
            </a:xfrm>
            <a:prstGeom prst="rightBrace">
              <a:avLst/>
            </a:prstGeom>
            <a:ln w="12700" cmpd="sng">
              <a:solidFill>
                <a:srgbClr val="CFDB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fr-CA"/>
            </a:p>
          </p:txBody>
        </p:sp>
        <p:sp>
          <p:nvSpPr>
            <p:cNvPr id="70667" name="ZoneTexte 6">
              <a:extLst>
                <a:ext uri="{FF2B5EF4-FFF2-40B4-BE49-F238E27FC236}">
                  <a16:creationId xmlns:a16="http://schemas.microsoft.com/office/drawing/2014/main" id="{18617CCC-B93A-4A6F-BFE7-1AF513F2DA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99219" y="3074194"/>
              <a:ext cx="28019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r>
                <a:rPr lang="fr-CA" altLang="fr-FR" sz="1600">
                  <a:solidFill>
                    <a:srgbClr val="333366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Calendrier des rencontres</a:t>
              </a:r>
            </a:p>
          </p:txBody>
        </p:sp>
        <p:sp>
          <p:nvSpPr>
            <p:cNvPr id="70668" name="ZoneTexte 7">
              <a:extLst>
                <a:ext uri="{FF2B5EF4-FFF2-40B4-BE49-F238E27FC236}">
                  <a16:creationId xmlns:a16="http://schemas.microsoft.com/office/drawing/2014/main" id="{1AD8A20C-56E2-43AF-8780-2E90A42E8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6454775" y="4828619"/>
              <a:ext cx="1400175" cy="78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r>
                <a:rPr lang="fr-CA" altLang="fr-FR" sz="1600">
                  <a:solidFill>
                    <a:srgbClr val="333366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Collecte de l</a:t>
              </a:r>
              <a:r>
                <a:rPr lang="fr-FR" altLang="fr-FR" sz="1600">
                  <a:solidFill>
                    <a:srgbClr val="333366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’</a:t>
              </a:r>
              <a:r>
                <a:rPr lang="fr-CA" altLang="ja-JP" sz="1600">
                  <a:solidFill>
                    <a:srgbClr val="333366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information pertinente</a:t>
              </a:r>
              <a:endParaRPr lang="fr-CA" altLang="fr-FR" sz="1600">
                <a:solidFill>
                  <a:srgbClr val="333366"/>
                </a:solidFill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6">
            <a:extLst>
              <a:ext uri="{FF2B5EF4-FFF2-40B4-BE49-F238E27FC236}">
                <a16:creationId xmlns:a16="http://schemas.microsoft.com/office/drawing/2014/main" id="{44AB977C-B732-4276-91EF-0BB80A8AF443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F94453C7-8212-4180-B810-AFEFF096338C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29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72707" name="Placeholder 1030">
            <a:extLst>
              <a:ext uri="{FF2B5EF4-FFF2-40B4-BE49-F238E27FC236}">
                <a16:creationId xmlns:a16="http://schemas.microsoft.com/office/drawing/2014/main" id="{E7D9A4F1-B9EB-4C31-8376-3328E047103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3988" cy="1152525"/>
          </a:xfrm>
        </p:spPr>
        <p:txBody>
          <a:bodyPr anchor="t"/>
          <a:lstStyle/>
          <a:p>
            <a:pPr algn="l" eaLnBrk="1" hangingPunct="1"/>
            <a:r>
              <a:rPr lang="en-US" altLang="fr-FR" sz="2400" b="1">
                <a:solidFill>
                  <a:schemeClr val="tx1"/>
                </a:solidFill>
              </a:rPr>
              <a:t>Les catégories d’entrevues</a:t>
            </a:r>
            <a:br>
              <a:rPr lang="en-US" altLang="fr-FR" sz="2400" b="1">
                <a:solidFill>
                  <a:schemeClr val="tx1"/>
                </a:solidFill>
              </a:rPr>
            </a:br>
            <a:endParaRPr lang="en-US" altLang="fr-FR" sz="2400" b="1">
              <a:solidFill>
                <a:schemeClr val="tx1"/>
              </a:solidFill>
            </a:endParaRPr>
          </a:p>
        </p:txBody>
      </p:sp>
      <p:sp>
        <p:nvSpPr>
          <p:cNvPr id="72708" name="Placeholder 2">
            <a:extLst>
              <a:ext uri="{FF2B5EF4-FFF2-40B4-BE49-F238E27FC236}">
                <a16:creationId xmlns:a16="http://schemas.microsoft.com/office/drawing/2014/main" id="{F94CF1F5-0BA3-40F8-B211-DCA37122A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7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L’ÉVALUATION DU RENDEMENT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72709" name="ZoneTexte 5">
            <a:extLst>
              <a:ext uri="{FF2B5EF4-FFF2-40B4-BE49-F238E27FC236}">
                <a16:creationId xmlns:a16="http://schemas.microsoft.com/office/drawing/2014/main" id="{A832224D-313B-4997-B5AF-B9BF5F8A3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72710" name="Placeholder 2">
            <a:extLst>
              <a:ext uri="{FF2B5EF4-FFF2-40B4-BE49-F238E27FC236}">
                <a16:creationId xmlns:a16="http://schemas.microsoft.com/office/drawing/2014/main" id="{F538EE89-2723-4B21-B937-964A34658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7.6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</a:p>
        </p:txBody>
      </p:sp>
      <p:pic>
        <p:nvPicPr>
          <p:cNvPr id="72711" name="Espace réservé du contenu 3">
            <a:extLst>
              <a:ext uri="{FF2B5EF4-FFF2-40B4-BE49-F238E27FC236}">
                <a16:creationId xmlns:a16="http://schemas.microsoft.com/office/drawing/2014/main" id="{8EDB56E3-AD4D-4382-916F-79FBAE96ACE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2133600"/>
            <a:ext cx="6194425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6">
            <a:extLst>
              <a:ext uri="{FF2B5EF4-FFF2-40B4-BE49-F238E27FC236}">
                <a16:creationId xmlns:a16="http://schemas.microsoft.com/office/drawing/2014/main" id="{EE5802CD-FCA2-40B4-87BB-63056F3D84F1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3A8FF939-26B1-4AA9-957A-F5AD5C3AFF58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3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19459" name="Placeholder 4">
            <a:extLst>
              <a:ext uri="{FF2B5EF4-FFF2-40B4-BE49-F238E27FC236}">
                <a16:creationId xmlns:a16="http://schemas.microsoft.com/office/drawing/2014/main" id="{236E431E-C5F3-4904-B61A-58123541B93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85800" y="1988840"/>
            <a:ext cx="7772400" cy="380523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CA" altLang="fr-FR" sz="1400" b="1" dirty="0"/>
              <a:t>Objectif 7A – Expliquer le processus d’évaluation du rendement</a:t>
            </a:r>
            <a:endParaRPr lang="fr-CA" altLang="fr-FR" sz="1400" dirty="0"/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r>
              <a:rPr lang="fr-CA" altLang="fr-FR" sz="1400" dirty="0"/>
              <a:t>7.1	Le processus d’évaluation du rendement </a:t>
            </a:r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r>
              <a:rPr lang="fr-CA" altLang="fr-FR" sz="1400" dirty="0"/>
              <a:t>7.2	Les aspects à considérer dans le processus d’évaluation du rendement </a:t>
            </a:r>
            <a:endParaRPr lang="fr-CA" altLang="fr-FR" sz="1400" b="1" dirty="0"/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r>
              <a:rPr lang="fr-CA" altLang="fr-FR" sz="1400" b="1" dirty="0"/>
              <a:t>Objectif 7B – Analyser les méthodes d’évaluation du rendement et reconnaître leurs écueils afin d’améliorer le processus</a:t>
            </a:r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r>
              <a:rPr lang="fr-CA" altLang="fr-FR" sz="1400" dirty="0"/>
              <a:t>7.3	Les approches et les méthodes d’évaluation du rendement</a:t>
            </a:r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r>
              <a:rPr lang="fr-CA" altLang="fr-FR" sz="1400" dirty="0"/>
              <a:t>7.4	Les écueils de l’évaluation du rendement </a:t>
            </a:r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r>
              <a:rPr lang="fr-CA" altLang="fr-FR" sz="1400" dirty="0"/>
              <a:t>7.5	Les éléments à considérer pour améliorer le processus d’évaluation du 	rendement </a:t>
            </a:r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r>
              <a:rPr lang="fr-CA" altLang="fr-FR" sz="1400" b="1" dirty="0"/>
              <a:t>Objectif 7C – Préparer et mener une entrevue d’évaluation du rendement</a:t>
            </a:r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r>
              <a:rPr lang="fr-CA" altLang="fr-FR" sz="1400" dirty="0"/>
              <a:t>7.6	L’entrevue d’évaluation du rendement</a:t>
            </a:r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r>
              <a:rPr lang="fr-CA" altLang="fr-FR" sz="1400" b="1" dirty="0"/>
              <a:t>Objectif 7D – Évaluer une méthode d’évaluation du rendement</a:t>
            </a:r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r>
              <a:rPr lang="fr-CA" altLang="fr-FR" sz="1400" dirty="0"/>
              <a:t>7.7	L’efficacité de l’évaluation du rendement</a:t>
            </a:r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endParaRPr lang="fr-CA" altLang="fr-FR" sz="1400" dirty="0"/>
          </a:p>
        </p:txBody>
      </p:sp>
      <p:sp>
        <p:nvSpPr>
          <p:cNvPr id="19460" name="Placeholder 1030">
            <a:extLst>
              <a:ext uri="{FF2B5EF4-FFF2-40B4-BE49-F238E27FC236}">
                <a16:creationId xmlns:a16="http://schemas.microsoft.com/office/drawing/2014/main" id="{487AE6EA-6CAD-4D88-AC57-C52A4B91E59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 dirty="0"/>
              <a:t>Plan de </a:t>
            </a:r>
            <a:r>
              <a:rPr lang="en-US" altLang="fr-FR" sz="2400" b="1" dirty="0" err="1"/>
              <a:t>chapitre</a:t>
            </a:r>
            <a:endParaRPr lang="en-US" altLang="fr-FR" sz="2400" b="1" dirty="0"/>
          </a:p>
        </p:txBody>
      </p:sp>
      <p:sp>
        <p:nvSpPr>
          <p:cNvPr id="19461" name="Placeholder 2">
            <a:extLst>
              <a:ext uri="{FF2B5EF4-FFF2-40B4-BE49-F238E27FC236}">
                <a16:creationId xmlns:a16="http://schemas.microsoft.com/office/drawing/2014/main" id="{3230E982-CB2F-4D2F-BB80-D2D978EF8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7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L’ÉVALUATION DU RENDEMENT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19462" name="ZoneTexte 5">
            <a:extLst>
              <a:ext uri="{FF2B5EF4-FFF2-40B4-BE49-F238E27FC236}">
                <a16:creationId xmlns:a16="http://schemas.microsoft.com/office/drawing/2014/main" id="{12470F4D-7DB1-4308-AE16-2331C8718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6">
            <a:extLst>
              <a:ext uri="{FF2B5EF4-FFF2-40B4-BE49-F238E27FC236}">
                <a16:creationId xmlns:a16="http://schemas.microsoft.com/office/drawing/2014/main" id="{BAC2163B-4877-4DDD-8B18-36D869995A1D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CD45B041-404D-4AC9-B0C1-9998D65E1928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30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74755" name="Placeholder 1030">
            <a:extLst>
              <a:ext uri="{FF2B5EF4-FFF2-40B4-BE49-F238E27FC236}">
                <a16:creationId xmlns:a16="http://schemas.microsoft.com/office/drawing/2014/main" id="{049E14A4-401E-464A-A84C-F0D9BD628DE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3988" cy="1152525"/>
          </a:xfrm>
        </p:spPr>
        <p:txBody>
          <a:bodyPr anchor="t"/>
          <a:lstStyle/>
          <a:p>
            <a:pPr algn="l" eaLnBrk="1" hangingPunct="1"/>
            <a:r>
              <a:rPr lang="en-US" altLang="fr-FR" sz="2400" b="1">
                <a:solidFill>
                  <a:schemeClr val="tx1"/>
                </a:solidFill>
              </a:rPr>
              <a:t>La rétroaction et le suivi</a:t>
            </a:r>
            <a:br>
              <a:rPr lang="en-US" altLang="fr-FR" sz="2400" b="1">
                <a:solidFill>
                  <a:schemeClr val="tx1"/>
                </a:solidFill>
              </a:rPr>
            </a:br>
            <a:endParaRPr lang="en-US" altLang="fr-FR" sz="2400" b="1">
              <a:solidFill>
                <a:schemeClr val="tx1"/>
              </a:solidFill>
            </a:endParaRPr>
          </a:p>
        </p:txBody>
      </p:sp>
      <p:sp>
        <p:nvSpPr>
          <p:cNvPr id="74756" name="Placeholder 2">
            <a:extLst>
              <a:ext uri="{FF2B5EF4-FFF2-40B4-BE49-F238E27FC236}">
                <a16:creationId xmlns:a16="http://schemas.microsoft.com/office/drawing/2014/main" id="{C51E122B-B709-42F3-AA46-1F95A107C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7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L’ÉVALUATION DU RENDEMENT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74757" name="ZoneTexte 5">
            <a:extLst>
              <a:ext uri="{FF2B5EF4-FFF2-40B4-BE49-F238E27FC236}">
                <a16:creationId xmlns:a16="http://schemas.microsoft.com/office/drawing/2014/main" id="{0CD81C27-90A2-4F6D-ACE7-F25D750B8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74758" name="Placeholder 2">
            <a:extLst>
              <a:ext uri="{FF2B5EF4-FFF2-40B4-BE49-F238E27FC236}">
                <a16:creationId xmlns:a16="http://schemas.microsoft.com/office/drawing/2014/main" id="{4446A8A0-816C-4338-AB25-2F6252387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7.6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</a:p>
        </p:txBody>
      </p:sp>
      <p:pic>
        <p:nvPicPr>
          <p:cNvPr id="74759" name="Image 2">
            <a:extLst>
              <a:ext uri="{FF2B5EF4-FFF2-40B4-BE49-F238E27FC236}">
                <a16:creationId xmlns:a16="http://schemas.microsoft.com/office/drawing/2014/main" id="{CEA389BE-370C-4193-AA78-6BF7FD5E5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05038"/>
            <a:ext cx="7775575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6">
            <a:extLst>
              <a:ext uri="{FF2B5EF4-FFF2-40B4-BE49-F238E27FC236}">
                <a16:creationId xmlns:a16="http://schemas.microsoft.com/office/drawing/2014/main" id="{185EEC3C-6E9F-469B-8CAB-F78FD0A8C993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90039A5-EDCD-4336-BD2A-772BB9355060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31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76803" name="Placeholder 1030">
            <a:extLst>
              <a:ext uri="{FF2B5EF4-FFF2-40B4-BE49-F238E27FC236}">
                <a16:creationId xmlns:a16="http://schemas.microsoft.com/office/drawing/2014/main" id="{0076C898-8550-4792-84DD-6EF7DF464E6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3988" cy="1152525"/>
          </a:xfrm>
        </p:spPr>
        <p:txBody>
          <a:bodyPr anchor="t"/>
          <a:lstStyle/>
          <a:p>
            <a:pPr algn="l" eaLnBrk="1" hangingPunct="1"/>
            <a:r>
              <a:rPr lang="en-US" altLang="fr-FR" sz="2400" b="1" dirty="0">
                <a:solidFill>
                  <a:schemeClr val="tx1"/>
                </a:solidFill>
              </a:rPr>
              <a:t>7.7 </a:t>
            </a:r>
            <a:r>
              <a:rPr lang="en-US" altLang="fr-FR" sz="2400" b="1" dirty="0" err="1">
                <a:solidFill>
                  <a:schemeClr val="tx1"/>
                </a:solidFill>
              </a:rPr>
              <a:t>L’efficacité</a:t>
            </a:r>
            <a:r>
              <a:rPr lang="en-US" altLang="fr-FR" sz="2400" b="1" dirty="0">
                <a:solidFill>
                  <a:schemeClr val="tx1"/>
                </a:solidFill>
              </a:rPr>
              <a:t> de </a:t>
            </a:r>
            <a:r>
              <a:rPr lang="en-US" altLang="fr-FR" sz="2400" b="1" dirty="0" err="1">
                <a:solidFill>
                  <a:schemeClr val="tx1"/>
                </a:solidFill>
              </a:rPr>
              <a:t>l’évaluation</a:t>
            </a:r>
            <a:r>
              <a:rPr lang="en-US" altLang="fr-FR" sz="2400" b="1" dirty="0">
                <a:solidFill>
                  <a:schemeClr val="tx1"/>
                </a:solidFill>
              </a:rPr>
              <a:t> du </a:t>
            </a:r>
            <a:r>
              <a:rPr lang="en-US" altLang="fr-FR" sz="2400" b="1" dirty="0" err="1">
                <a:solidFill>
                  <a:schemeClr val="tx1"/>
                </a:solidFill>
              </a:rPr>
              <a:t>rendement</a:t>
            </a:r>
            <a:br>
              <a:rPr lang="en-US" altLang="fr-FR" sz="2400" b="1" dirty="0">
                <a:solidFill>
                  <a:schemeClr val="tx1"/>
                </a:solidFill>
              </a:rPr>
            </a:br>
            <a:endParaRPr lang="en-US" altLang="fr-FR" sz="2400" dirty="0">
              <a:solidFill>
                <a:schemeClr val="tx1"/>
              </a:solidFill>
            </a:endParaRPr>
          </a:p>
        </p:txBody>
      </p:sp>
      <p:sp>
        <p:nvSpPr>
          <p:cNvPr id="76804" name="Placeholder 2">
            <a:extLst>
              <a:ext uri="{FF2B5EF4-FFF2-40B4-BE49-F238E27FC236}">
                <a16:creationId xmlns:a16="http://schemas.microsoft.com/office/drawing/2014/main" id="{7C0C5A0C-D5EA-4679-8191-2C0D14820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7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L’ÉVALUATION DU RENDEMENT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76805" name="ZoneTexte 5">
            <a:extLst>
              <a:ext uri="{FF2B5EF4-FFF2-40B4-BE49-F238E27FC236}">
                <a16:creationId xmlns:a16="http://schemas.microsoft.com/office/drawing/2014/main" id="{2A993B96-BBC0-4EC0-97D3-48C869EB9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76806" name="Placeholder 2">
            <a:extLst>
              <a:ext uri="{FF2B5EF4-FFF2-40B4-BE49-F238E27FC236}">
                <a16:creationId xmlns:a16="http://schemas.microsoft.com/office/drawing/2014/main" id="{79E07F15-F080-440C-AF6E-E852DAED6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fr-FR" sz="1100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3F0ED95D-768A-432D-B79A-D727B25C8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1950503"/>
            <a:ext cx="8458200" cy="37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46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>
            <a:extLst>
              <a:ext uri="{FF2B5EF4-FFF2-40B4-BE49-F238E27FC236}">
                <a16:creationId xmlns:a16="http://schemas.microsoft.com/office/drawing/2014/main" id="{4FCE4C1E-A85C-4566-9198-419394808279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C27EA60B-CD0F-4952-AC0F-8F9480C83C20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4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1507" name="Placeholder 4">
            <a:extLst>
              <a:ext uri="{FF2B5EF4-FFF2-40B4-BE49-F238E27FC236}">
                <a16:creationId xmlns:a16="http://schemas.microsoft.com/office/drawing/2014/main" id="{A9D2F67E-1888-42DC-B114-AA10EC6DA8E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85800" y="2349500"/>
            <a:ext cx="7772400" cy="3660775"/>
          </a:xfrm>
        </p:spPr>
        <p:txBody>
          <a:bodyPr/>
          <a:lstStyle/>
          <a:p>
            <a:pPr marL="0" indent="0" eaLnBrk="1" hangingPunct="1">
              <a:spcBef>
                <a:spcPts val="800"/>
              </a:spcBef>
              <a:buFontTx/>
              <a:buNone/>
            </a:pPr>
            <a:endParaRPr lang="fr-CA" altLang="fr-FR" sz="1400"/>
          </a:p>
        </p:txBody>
      </p:sp>
      <p:sp>
        <p:nvSpPr>
          <p:cNvPr id="21508" name="Placeholder 1030">
            <a:extLst>
              <a:ext uri="{FF2B5EF4-FFF2-40B4-BE49-F238E27FC236}">
                <a16:creationId xmlns:a16="http://schemas.microsoft.com/office/drawing/2014/main" id="{10131EED-F61F-47C6-8581-B62F0DCA965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7.1 Le processus d’évaluation du rendement</a:t>
            </a:r>
          </a:p>
        </p:txBody>
      </p:sp>
      <p:sp>
        <p:nvSpPr>
          <p:cNvPr id="21509" name="Placeholder 2">
            <a:extLst>
              <a:ext uri="{FF2B5EF4-FFF2-40B4-BE49-F238E27FC236}">
                <a16:creationId xmlns:a16="http://schemas.microsoft.com/office/drawing/2014/main" id="{C1E8DFBE-6F54-4A34-B4C5-542EE3AAC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7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L’ÉVALUATION DU RENDEMENT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1510" name="ZoneTexte 5">
            <a:extLst>
              <a:ext uri="{FF2B5EF4-FFF2-40B4-BE49-F238E27FC236}">
                <a16:creationId xmlns:a16="http://schemas.microsoft.com/office/drawing/2014/main" id="{5D9A97B9-57B2-4E88-A30D-D54E8A556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21511" name="Parchemin horizontal 6">
            <a:extLst>
              <a:ext uri="{FF2B5EF4-FFF2-40B4-BE49-F238E27FC236}">
                <a16:creationId xmlns:a16="http://schemas.microsoft.com/office/drawing/2014/main" id="{B4774447-BF6B-4955-91E8-F910125C1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51013"/>
            <a:ext cx="7486650" cy="4341812"/>
          </a:xfrm>
          <a:prstGeom prst="horizontalScroll">
            <a:avLst>
              <a:gd name="adj" fmla="val 12500"/>
            </a:avLst>
          </a:prstGeom>
          <a:solidFill>
            <a:srgbClr val="F1CA93"/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9998"/>
              </a:srgbClr>
            </a:outerShdw>
          </a:effectLst>
        </p:spPr>
        <p:txBody>
          <a:bodyPr lIns="396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CA" altLang="fr-FR" sz="2400">
                <a:solidFill>
                  <a:srgbClr val="333366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L</a:t>
            </a:r>
            <a:r>
              <a:rPr lang="fr-FR" altLang="fr-FR" sz="2400">
                <a:solidFill>
                  <a:srgbClr val="333366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’</a:t>
            </a:r>
            <a:r>
              <a:rPr lang="fr-CA" altLang="ja-JP" sz="2400">
                <a:solidFill>
                  <a:srgbClr val="333366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évaluation du rendement se définit comme </a:t>
            </a:r>
            <a:br>
              <a:rPr lang="fr-CA" altLang="ja-JP" sz="2400">
                <a:solidFill>
                  <a:srgbClr val="333366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</a:br>
            <a:r>
              <a:rPr lang="fr-CA" altLang="ja-JP" sz="2400">
                <a:solidFill>
                  <a:srgbClr val="333366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un système structuré et formel visant à mesurer, </a:t>
            </a:r>
            <a:br>
              <a:rPr lang="fr-CA" altLang="ja-JP" sz="2400">
                <a:solidFill>
                  <a:srgbClr val="333366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</a:br>
            <a:r>
              <a:rPr lang="fr-CA" altLang="ja-JP" sz="2400">
                <a:solidFill>
                  <a:srgbClr val="333366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à évaluer et à modifier les caractéristiques, </a:t>
            </a:r>
            <a:br>
              <a:rPr lang="fr-CA" altLang="ja-JP" sz="2400">
                <a:solidFill>
                  <a:srgbClr val="333366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</a:br>
            <a:r>
              <a:rPr lang="fr-CA" altLang="ja-JP" sz="2400">
                <a:solidFill>
                  <a:srgbClr val="333366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les comportements et les résultats d</a:t>
            </a:r>
            <a:r>
              <a:rPr lang="fr-FR" altLang="fr-FR" sz="2400">
                <a:solidFill>
                  <a:srgbClr val="333366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’</a:t>
            </a:r>
            <a:r>
              <a:rPr lang="fr-CA" altLang="ja-JP" sz="2400">
                <a:solidFill>
                  <a:srgbClr val="333366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un employé occupant un poste donné. Ce système comprend plusieurs éléments dont l</a:t>
            </a:r>
            <a:r>
              <a:rPr lang="fr-FR" altLang="fr-FR" sz="2400">
                <a:solidFill>
                  <a:srgbClr val="333366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’</a:t>
            </a:r>
            <a:r>
              <a:rPr lang="fr-CA" altLang="ja-JP" sz="2400">
                <a:solidFill>
                  <a:srgbClr val="333366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examen du niveau </a:t>
            </a:r>
            <a:br>
              <a:rPr lang="fr-CA" altLang="ja-JP" sz="2400">
                <a:solidFill>
                  <a:srgbClr val="333366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</a:br>
            <a:r>
              <a:rPr lang="fr-CA" altLang="ja-JP" sz="2400">
                <a:solidFill>
                  <a:srgbClr val="333366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de productivité des employés et les possibilités d</a:t>
            </a:r>
            <a:r>
              <a:rPr lang="fr-FR" altLang="fr-FR" sz="2400">
                <a:solidFill>
                  <a:srgbClr val="333366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’</a:t>
            </a:r>
            <a:r>
              <a:rPr lang="fr-CA" altLang="ja-JP" sz="2400">
                <a:solidFill>
                  <a:srgbClr val="333366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amélioration de leurs compétences.</a:t>
            </a:r>
            <a:endParaRPr lang="fr-CA" altLang="fr-FR" sz="2400">
              <a:solidFill>
                <a:srgbClr val="333366"/>
              </a:solidFill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>
            <a:extLst>
              <a:ext uri="{FF2B5EF4-FFF2-40B4-BE49-F238E27FC236}">
                <a16:creationId xmlns:a16="http://schemas.microsoft.com/office/drawing/2014/main" id="{4F52C2B4-D85C-41EA-8C92-EC636E47A978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3411178C-107D-40BF-B546-D2257C593F14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5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3556" name="Placeholder 2">
            <a:extLst>
              <a:ext uri="{FF2B5EF4-FFF2-40B4-BE49-F238E27FC236}">
                <a16:creationId xmlns:a16="http://schemas.microsoft.com/office/drawing/2014/main" id="{47088800-3917-4FDF-B4FD-AB646D749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7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L’ÉVALUATION DU RENDEMENT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3557" name="ZoneTexte 5">
            <a:extLst>
              <a:ext uri="{FF2B5EF4-FFF2-40B4-BE49-F238E27FC236}">
                <a16:creationId xmlns:a16="http://schemas.microsoft.com/office/drawing/2014/main" id="{7A64228A-F004-4E4B-BE7D-813D9252A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pic>
        <p:nvPicPr>
          <p:cNvPr id="23558" name="Espace réservé du contenu 3">
            <a:extLst>
              <a:ext uri="{FF2B5EF4-FFF2-40B4-BE49-F238E27FC236}">
                <a16:creationId xmlns:a16="http://schemas.microsoft.com/office/drawing/2014/main" id="{71342789-AD9E-412C-B2ED-F1685EF6088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" y="1412776"/>
            <a:ext cx="784701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Placeholder 2">
            <a:extLst>
              <a:ext uri="{FF2B5EF4-FFF2-40B4-BE49-F238E27FC236}">
                <a16:creationId xmlns:a16="http://schemas.microsoft.com/office/drawing/2014/main" id="{3902A654-24A4-4A3B-9215-F0F86AAD7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7.1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>
            <a:extLst>
              <a:ext uri="{FF2B5EF4-FFF2-40B4-BE49-F238E27FC236}">
                <a16:creationId xmlns:a16="http://schemas.microsoft.com/office/drawing/2014/main" id="{E8D0290E-E06D-414B-9BF2-5ADAC456425F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2529A21-7D8F-4B2B-B8CD-AA2750A657A8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6</a:t>
            </a:fld>
            <a:endParaRPr lang="fr-CA" altLang="fr-FR" sz="1400">
              <a:ea typeface="ヒラギノ角ゴ Pro W3" charset="-128"/>
            </a:endParaRPr>
          </a:p>
        </p:txBody>
      </p:sp>
      <p:pic>
        <p:nvPicPr>
          <p:cNvPr id="25603" name="Espace réservé du contenu 2">
            <a:extLst>
              <a:ext uri="{FF2B5EF4-FFF2-40B4-BE49-F238E27FC236}">
                <a16:creationId xmlns:a16="http://schemas.microsoft.com/office/drawing/2014/main" id="{D3360C8A-9DF1-4489-AB83-D4A46AA3B13A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8079" y="1254680"/>
            <a:ext cx="6264696" cy="5095107"/>
          </a:xfrm>
        </p:spPr>
      </p:pic>
      <p:sp>
        <p:nvSpPr>
          <p:cNvPr id="25604" name="Placeholder 1030">
            <a:extLst>
              <a:ext uri="{FF2B5EF4-FFF2-40B4-BE49-F238E27FC236}">
                <a16:creationId xmlns:a16="http://schemas.microsoft.com/office/drawing/2014/main" id="{C2B7EFA2-6F70-4479-A39B-78553DD2CB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2517775" cy="17272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L’évaluation du rendement: </a:t>
            </a:r>
            <a:br>
              <a:rPr lang="en-US" altLang="fr-FR" sz="2400" b="1"/>
            </a:br>
            <a:r>
              <a:rPr lang="en-US" altLang="fr-FR" sz="2400" b="1"/>
              <a:t>une activité au cœur de la GRH</a:t>
            </a:r>
            <a:br>
              <a:rPr lang="en-US" altLang="fr-FR" sz="2400" b="1"/>
            </a:br>
            <a:endParaRPr lang="en-US" altLang="fr-FR" sz="2400" b="1"/>
          </a:p>
        </p:txBody>
      </p:sp>
      <p:sp>
        <p:nvSpPr>
          <p:cNvPr id="25605" name="Placeholder 2">
            <a:extLst>
              <a:ext uri="{FF2B5EF4-FFF2-40B4-BE49-F238E27FC236}">
                <a16:creationId xmlns:a16="http://schemas.microsoft.com/office/drawing/2014/main" id="{5C578E7E-BC74-4944-880F-2EACC465C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7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L’ÉVALUATION DU RENDEMENT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5606" name="ZoneTexte 5">
            <a:extLst>
              <a:ext uri="{FF2B5EF4-FFF2-40B4-BE49-F238E27FC236}">
                <a16:creationId xmlns:a16="http://schemas.microsoft.com/office/drawing/2014/main" id="{E396ED86-C550-43BA-8864-30AD220E1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25607" name="Placeholder 2">
            <a:extLst>
              <a:ext uri="{FF2B5EF4-FFF2-40B4-BE49-F238E27FC236}">
                <a16:creationId xmlns:a16="http://schemas.microsoft.com/office/drawing/2014/main" id="{2A1A9770-65CB-481B-8181-79597382E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7.1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>
            <a:extLst>
              <a:ext uri="{FF2B5EF4-FFF2-40B4-BE49-F238E27FC236}">
                <a16:creationId xmlns:a16="http://schemas.microsoft.com/office/drawing/2014/main" id="{6D4EE57F-28A4-4C4A-A95F-E6C2D5517D30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4B4A80A-FC73-48B1-9A99-1AD03A9EB5CF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7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7651" name="Placeholder 1030">
            <a:extLst>
              <a:ext uri="{FF2B5EF4-FFF2-40B4-BE49-F238E27FC236}">
                <a16:creationId xmlns:a16="http://schemas.microsoft.com/office/drawing/2014/main" id="{49938D8A-6786-496D-9C7A-07324B6C178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126288" cy="1727200"/>
          </a:xfrm>
        </p:spPr>
        <p:txBody>
          <a:bodyPr anchor="t"/>
          <a:lstStyle/>
          <a:p>
            <a:pPr algn="l" eaLnBrk="1" hangingPunct="1"/>
            <a:endParaRPr lang="en-US" altLang="fr-FR" sz="2400" b="1"/>
          </a:p>
        </p:txBody>
      </p:sp>
      <p:sp>
        <p:nvSpPr>
          <p:cNvPr id="27652" name="Placeholder 2">
            <a:extLst>
              <a:ext uri="{FF2B5EF4-FFF2-40B4-BE49-F238E27FC236}">
                <a16:creationId xmlns:a16="http://schemas.microsoft.com/office/drawing/2014/main" id="{B18830CA-A287-4C7B-9BA3-4CA4C498B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7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L’ÉVALUATION DU RENDEMENT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7653" name="ZoneTexte 5">
            <a:extLst>
              <a:ext uri="{FF2B5EF4-FFF2-40B4-BE49-F238E27FC236}">
                <a16:creationId xmlns:a16="http://schemas.microsoft.com/office/drawing/2014/main" id="{F1708DF3-A0D9-466F-BEFA-4FC9DF098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27654" name="Placeholder 2">
            <a:extLst>
              <a:ext uri="{FF2B5EF4-FFF2-40B4-BE49-F238E27FC236}">
                <a16:creationId xmlns:a16="http://schemas.microsoft.com/office/drawing/2014/main" id="{1BC1EC8F-6DF3-49F7-83D0-88BC54842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7.1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27655" name="Image 5">
            <a:extLst>
              <a:ext uri="{FF2B5EF4-FFF2-40B4-BE49-F238E27FC236}">
                <a16:creationId xmlns:a16="http://schemas.microsoft.com/office/drawing/2014/main" id="{29A7D7FA-15EF-4B16-A0E8-6A48F1B7F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6338"/>
            <a:ext cx="9118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>
            <a:extLst>
              <a:ext uri="{FF2B5EF4-FFF2-40B4-BE49-F238E27FC236}">
                <a16:creationId xmlns:a16="http://schemas.microsoft.com/office/drawing/2014/main" id="{F2B0D1C9-FFB2-45A1-BBBB-976DB290283D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DA2C84B-17EB-49DA-8361-C1085776AD56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9699" name="Placeholder 1030">
            <a:extLst>
              <a:ext uri="{FF2B5EF4-FFF2-40B4-BE49-F238E27FC236}">
                <a16:creationId xmlns:a16="http://schemas.microsoft.com/office/drawing/2014/main" id="{611D7862-C6FC-43A5-9C2A-5B41C56B983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126288" cy="1727200"/>
          </a:xfrm>
        </p:spPr>
        <p:txBody>
          <a:bodyPr anchor="t"/>
          <a:lstStyle/>
          <a:p>
            <a:pPr algn="l" eaLnBrk="1" hangingPunct="1"/>
            <a:endParaRPr lang="en-US" altLang="fr-FR" sz="2400" b="1"/>
          </a:p>
        </p:txBody>
      </p:sp>
      <p:sp>
        <p:nvSpPr>
          <p:cNvPr id="29700" name="Placeholder 2">
            <a:extLst>
              <a:ext uri="{FF2B5EF4-FFF2-40B4-BE49-F238E27FC236}">
                <a16:creationId xmlns:a16="http://schemas.microsoft.com/office/drawing/2014/main" id="{CBAE2BAE-6EE3-4C32-B450-86D5E9CFF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7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L’ÉVALUATION DU RENDEMENT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9701" name="ZoneTexte 5">
            <a:extLst>
              <a:ext uri="{FF2B5EF4-FFF2-40B4-BE49-F238E27FC236}">
                <a16:creationId xmlns:a16="http://schemas.microsoft.com/office/drawing/2014/main" id="{7183E259-9A73-4024-92DD-FA581BDF2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29702" name="Placeholder 2">
            <a:extLst>
              <a:ext uri="{FF2B5EF4-FFF2-40B4-BE49-F238E27FC236}">
                <a16:creationId xmlns:a16="http://schemas.microsoft.com/office/drawing/2014/main" id="{16C93C16-C669-4E96-AE99-8F1A7ABDB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7.1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9703" name="Rectangle 3">
            <a:extLst>
              <a:ext uri="{FF2B5EF4-FFF2-40B4-BE49-F238E27FC236}">
                <a16:creationId xmlns:a16="http://schemas.microsoft.com/office/drawing/2014/main" id="{C9DC3F20-2E7F-40DF-BC80-FDB73ACB2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251950" cy="6858000"/>
          </a:xfrm>
          <a:prstGeom prst="rect">
            <a:avLst/>
          </a:prstGeom>
          <a:solidFill>
            <a:srgbClr val="C9CB34"/>
          </a:solidFill>
          <a:ln w="0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9704" name="Image 2">
            <a:extLst>
              <a:ext uri="{FF2B5EF4-FFF2-40B4-BE49-F238E27FC236}">
                <a16:creationId xmlns:a16="http://schemas.microsoft.com/office/drawing/2014/main" id="{C99DAFAE-7B5D-429F-A4A0-329694B64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233363"/>
            <a:ext cx="6416675" cy="648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6">
            <a:extLst>
              <a:ext uri="{FF2B5EF4-FFF2-40B4-BE49-F238E27FC236}">
                <a16:creationId xmlns:a16="http://schemas.microsoft.com/office/drawing/2014/main" id="{840900A9-2514-48D0-8C35-F1273039D709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CC6B9A58-D2E7-4ADD-9824-1AAD3E07609E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9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1747" name="Placeholder 1030">
            <a:extLst>
              <a:ext uri="{FF2B5EF4-FFF2-40B4-BE49-F238E27FC236}">
                <a16:creationId xmlns:a16="http://schemas.microsoft.com/office/drawing/2014/main" id="{C7C7B4E2-D472-4D91-A8F6-546C353BB84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3988" cy="719138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7.2 Les aspects à considérer dans le processus </a:t>
            </a:r>
            <a:br>
              <a:rPr lang="en-US" altLang="fr-FR" sz="2400" b="1"/>
            </a:br>
            <a:r>
              <a:rPr lang="en-US" altLang="fr-FR" sz="2400" b="1"/>
              <a:t>      d’évaluation du rendement</a:t>
            </a:r>
          </a:p>
        </p:txBody>
      </p:sp>
      <p:sp>
        <p:nvSpPr>
          <p:cNvPr id="31748" name="Placeholder 2">
            <a:extLst>
              <a:ext uri="{FF2B5EF4-FFF2-40B4-BE49-F238E27FC236}">
                <a16:creationId xmlns:a16="http://schemas.microsoft.com/office/drawing/2014/main" id="{34B3B50B-7BEF-40C5-B90B-D66FF325C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7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L’ÉVALUATION DU RENDEMENT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1749" name="ZoneTexte 5">
            <a:extLst>
              <a:ext uri="{FF2B5EF4-FFF2-40B4-BE49-F238E27FC236}">
                <a16:creationId xmlns:a16="http://schemas.microsoft.com/office/drawing/2014/main" id="{A95D3DEA-6478-4CD3-99B8-9B5089B6F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31750" name="Placeholder 2">
            <a:extLst>
              <a:ext uri="{FF2B5EF4-FFF2-40B4-BE49-F238E27FC236}">
                <a16:creationId xmlns:a16="http://schemas.microsoft.com/office/drawing/2014/main" id="{1E94BE66-47FD-4833-8A4D-A8F246D04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31751" name="Espace réservé du contenu 5">
            <a:extLst>
              <a:ext uri="{FF2B5EF4-FFF2-40B4-BE49-F238E27FC236}">
                <a16:creationId xmlns:a16="http://schemas.microsoft.com/office/drawing/2014/main" id="{FC46B966-26BE-46D6-914D-9B3391B6810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2349500"/>
            <a:ext cx="6264275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ele_physique_xxi TOME_A">
  <a:themeElements>
    <a:clrScheme name="Nouvelle pré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é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Nouvelle pré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EEF6307B67264E8C171B4715F369EA" ma:contentTypeVersion="12" ma:contentTypeDescription="Create a new document." ma:contentTypeScope="" ma:versionID="2b40045fb8d89b348f6a2bf9622bd4ca">
  <xsd:schema xmlns:xsd="http://www.w3.org/2001/XMLSchema" xmlns:xs="http://www.w3.org/2001/XMLSchema" xmlns:p="http://schemas.microsoft.com/office/2006/metadata/properties" xmlns:ns3="52004f63-f070-4f41-b1e2-ce4fca413533" xmlns:ns4="0ee35f27-655c-47c2-90f1-692ebe9f4ad8" targetNamespace="http://schemas.microsoft.com/office/2006/metadata/properties" ma:root="true" ma:fieldsID="95c1ffec81674acb2667323be209df98" ns3:_="" ns4:_="">
    <xsd:import namespace="52004f63-f070-4f41-b1e2-ce4fca413533"/>
    <xsd:import namespace="0ee35f27-655c-47c2-90f1-692ebe9f4ad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004f63-f070-4f41-b1e2-ce4fca4135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35f27-655c-47c2-90f1-692ebe9f4a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9B7714-D6BE-4943-9723-2769894ADF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144DE8-8161-4E20-87BC-387F03BAAF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004f63-f070-4f41-b1e2-ce4fca413533"/>
    <ds:schemaRef ds:uri="0ee35f27-655c-47c2-90f1-692ebe9f4a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C0E048-AD9D-4A83-94BC-4D2ABE6650BE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2004f63-f070-4f41-b1e2-ce4fca413533"/>
    <ds:schemaRef ds:uri="http://purl.org/dc/elements/1.1/"/>
    <ds:schemaRef ds:uri="http://schemas.microsoft.com/office/2006/metadata/properties"/>
    <ds:schemaRef ds:uri="0ee35f27-655c-47c2-90f1-692ebe9f4ad8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Modele_physique_xxi TOME_A.pot</Template>
  <TotalTime>889</TotalTime>
  <Words>1777</Words>
  <Application>Microsoft Office PowerPoint</Application>
  <PresentationFormat>Affichage à l'écran (4:3)</PresentationFormat>
  <Paragraphs>268</Paragraphs>
  <Slides>31</Slides>
  <Notes>31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5" baseType="lpstr">
      <vt:lpstr>Arial</vt:lpstr>
      <vt:lpstr>Gill Sans MT</vt:lpstr>
      <vt:lpstr>Times New Roman</vt:lpstr>
      <vt:lpstr>Modele_physique_xxi TOME_A</vt:lpstr>
      <vt:lpstr>Présentation PowerPoint</vt:lpstr>
      <vt:lpstr> Chapitre 7</vt:lpstr>
      <vt:lpstr>Plan de chapitre</vt:lpstr>
      <vt:lpstr>7.1 Le processus d’évaluation du rendement</vt:lpstr>
      <vt:lpstr>Présentation PowerPoint</vt:lpstr>
      <vt:lpstr>L’évaluation du rendement:  une activité au cœur de la GRH </vt:lpstr>
      <vt:lpstr>Présentation PowerPoint</vt:lpstr>
      <vt:lpstr>Présentation PowerPoint</vt:lpstr>
      <vt:lpstr>7.2 Les aspects à considérer dans le processus        d’évaluation du rendement</vt:lpstr>
      <vt:lpstr>Les critères d’évaluation</vt:lpstr>
      <vt:lpstr>Les sources d’information</vt:lpstr>
      <vt:lpstr>Le contexte d’évaluation</vt:lpstr>
      <vt:lpstr>Les écarts de rendement</vt:lpstr>
      <vt:lpstr>7.3 Les approches et les méthodes d’évaluation        du rendement</vt:lpstr>
      <vt:lpstr>Exemple d’une approche comparative :  la méthode de la distribution forcée</vt:lpstr>
      <vt:lpstr>Exemple d’une approche descriptive  des traits et des comportements</vt:lpstr>
      <vt:lpstr>Exemple d’une approche axée sur les objectifs </vt:lpstr>
      <vt:lpstr>7.4 Les écueils de l’évaluation du rendement</vt:lpstr>
      <vt:lpstr>Les facteurs contextuels</vt:lpstr>
      <vt:lpstr>La motivation de l’évaluateur</vt:lpstr>
      <vt:lpstr>Les caractéristiques des intervenants</vt:lpstr>
      <vt:lpstr>Les principales erreurs d’évaluation </vt:lpstr>
      <vt:lpstr>7.5 Les éléments à considérer pour améliorer le        processus d’évaluation du rendement </vt:lpstr>
      <vt:lpstr>Les stratégies visant à réduire le risque d’erreur</vt:lpstr>
      <vt:lpstr>Les facteurs d’efficacité </vt:lpstr>
      <vt:lpstr>Les critères de choix d’une méthode d’évaluation du rendement</vt:lpstr>
      <vt:lpstr>7.6 L’entrevue d’évaluation du rendement</vt:lpstr>
      <vt:lpstr>La préparation de l’entrevue </vt:lpstr>
      <vt:lpstr>Les catégories d’entrevues </vt:lpstr>
      <vt:lpstr>La rétroaction et le suivi </vt:lpstr>
      <vt:lpstr>7.7 L’efficacité de l’évaluation du rendement </vt:lpstr>
    </vt:vector>
  </TitlesOfParts>
  <Company>•••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Martin Tremblay</dc:creator>
  <cp:lastModifiedBy>Hennequart, Pauline</cp:lastModifiedBy>
  <cp:revision>83</cp:revision>
  <cp:lastPrinted>2012-11-19T20:15:19Z</cp:lastPrinted>
  <dcterms:created xsi:type="dcterms:W3CDTF">2010-06-17T13:05:13Z</dcterms:created>
  <dcterms:modified xsi:type="dcterms:W3CDTF">2023-06-13T14:28:45Z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0x01010060EEF6307B67264E8C171B4715F369EA</vt:lpwstr>
  </property>
</Properties>
</file>