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6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8" clrIdx="0"/>
  <p:cmAuthor id="2" name="Hugues-O. Blouin" initials="HOB" lastIdx="10" clrIdx="1"/>
  <p:cmAuthor id="3" name="marion.cote@umontreal.ca" initials="ma" lastIdx="1" clrIdx="2">
    <p:extLst>
      <p:ext uri="{19B8F6BF-5375-455C-9EA6-DF929625EA0E}">
        <p15:presenceInfo xmlns:p15="http://schemas.microsoft.com/office/powerpoint/2012/main" userId="S::urn:spo:guest#marion.cote@umontreal.c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5E5126-5579-0607-C3FA-FA5EC973B230}" v="31" dt="2020-12-10T19:48:05.590"/>
    <p1510:client id="{A021CCE9-E88E-359A-5957-9F8D4598BBA1}" v="2" dt="2020-12-04T18:11:33.007"/>
    <p1510:client id="{AD04F9D0-B54E-F8E9-14D9-94272850E76E}" v="14" dt="2020-12-06T16:01:47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2"/>
    <p:restoredTop sz="94740"/>
  </p:normalViewPr>
  <p:slideViewPr>
    <p:cSldViewPr>
      <p:cViewPr varScale="1">
        <p:scale>
          <a:sx n="104" d="100"/>
          <a:sy n="104" d="100"/>
        </p:scale>
        <p:origin x="822" y="108"/>
      </p:cViewPr>
      <p:guideLst>
        <p:guide orient="horz" pos="14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CEAFBE0-167D-4DBA-A165-2E0F7797E7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6BF9960-402D-491D-B6F5-F36EADFA04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0E62C4D2-8734-4E77-996D-6536C70E305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EEA807-B122-4659-8D66-3C9D91D32F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A4947B-DE5A-4227-8EC1-0BA8213A1B7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FB1D180-21DB-4CFC-92A3-08B0A03419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890E2C7-A5A6-4156-BD8F-EE931918EE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3316" name="Placeholder 4">
            <a:extLst>
              <a:ext uri="{FF2B5EF4-FFF2-40B4-BE49-F238E27FC236}">
                <a16:creationId xmlns:a16="http://schemas.microsoft.com/office/drawing/2014/main" id="{B87696EC-D0A9-4F5C-8884-11539A2F16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3368280-92D8-4C74-AB2C-5BCFB6D8A4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noProof="0"/>
              <a:t>Cliquez pour modifier les styles du texte du masque</a:t>
            </a:r>
          </a:p>
          <a:p>
            <a:pPr lvl="1"/>
            <a:r>
              <a:rPr lang="fr-CA" altLang="fr-FR" noProof="0"/>
              <a:t>Deuxième niveau</a:t>
            </a:r>
          </a:p>
          <a:p>
            <a:pPr lvl="2"/>
            <a:r>
              <a:rPr lang="fr-CA" altLang="fr-FR" noProof="0"/>
              <a:t>Troisième niveau</a:t>
            </a:r>
          </a:p>
          <a:p>
            <a:pPr lvl="3"/>
            <a:r>
              <a:rPr lang="fr-CA" altLang="fr-FR" noProof="0"/>
              <a:t>Quatrième niveau</a:t>
            </a:r>
          </a:p>
          <a:p>
            <a:pPr lvl="4"/>
            <a:r>
              <a:rPr lang="fr-CA" altLang="fr-FR" noProof="0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5636F90-73AA-4FFF-944E-8B0AC3516E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799BC99-6E32-44F0-A8CC-CBFC2E59F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40FCDA-842D-4707-94A0-9A5BFEE3D06F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1026">
            <a:extLst>
              <a:ext uri="{FF2B5EF4-FFF2-40B4-BE49-F238E27FC236}">
                <a16:creationId xmlns:a16="http://schemas.microsoft.com/office/drawing/2014/main" id="{7C4AD5BA-41C3-4591-B8E3-EAE2BB162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1027">
            <a:extLst>
              <a:ext uri="{FF2B5EF4-FFF2-40B4-BE49-F238E27FC236}">
                <a16:creationId xmlns:a16="http://schemas.microsoft.com/office/drawing/2014/main" id="{049DD629-F638-48F9-A0DD-2FFA6A3B9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1026">
            <a:extLst>
              <a:ext uri="{FF2B5EF4-FFF2-40B4-BE49-F238E27FC236}">
                <a16:creationId xmlns:a16="http://schemas.microsoft.com/office/drawing/2014/main" id="{084830D7-2211-44FF-A5DE-0F2F1452D0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1027">
            <a:extLst>
              <a:ext uri="{FF2B5EF4-FFF2-40B4-BE49-F238E27FC236}">
                <a16:creationId xmlns:a16="http://schemas.microsoft.com/office/drawing/2014/main" id="{3B6584C5-E72E-4B14-93A0-65806C9BC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1026">
            <a:extLst>
              <a:ext uri="{FF2B5EF4-FFF2-40B4-BE49-F238E27FC236}">
                <a16:creationId xmlns:a16="http://schemas.microsoft.com/office/drawing/2014/main" id="{A3DA9064-A8A4-48A9-8811-8090E1FED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1027">
            <a:extLst>
              <a:ext uri="{FF2B5EF4-FFF2-40B4-BE49-F238E27FC236}">
                <a16:creationId xmlns:a16="http://schemas.microsoft.com/office/drawing/2014/main" id="{0E643875-25B6-4A9B-9162-260D307A2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1026">
            <a:extLst>
              <a:ext uri="{FF2B5EF4-FFF2-40B4-BE49-F238E27FC236}">
                <a16:creationId xmlns:a16="http://schemas.microsoft.com/office/drawing/2014/main" id="{293F8F18-89CE-4A28-8211-F62B62158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1027">
            <a:extLst>
              <a:ext uri="{FF2B5EF4-FFF2-40B4-BE49-F238E27FC236}">
                <a16:creationId xmlns:a16="http://schemas.microsoft.com/office/drawing/2014/main" id="{D0462FB0-C2E4-4FA9-A7DF-0B952386F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1026">
            <a:extLst>
              <a:ext uri="{FF2B5EF4-FFF2-40B4-BE49-F238E27FC236}">
                <a16:creationId xmlns:a16="http://schemas.microsoft.com/office/drawing/2014/main" id="{863F07F2-C749-430F-8849-21F0898C1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1027">
            <a:extLst>
              <a:ext uri="{FF2B5EF4-FFF2-40B4-BE49-F238E27FC236}">
                <a16:creationId xmlns:a16="http://schemas.microsoft.com/office/drawing/2014/main" id="{80E86CEB-B42B-4E5A-BBC2-7FA441C31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1026">
            <a:extLst>
              <a:ext uri="{FF2B5EF4-FFF2-40B4-BE49-F238E27FC236}">
                <a16:creationId xmlns:a16="http://schemas.microsoft.com/office/drawing/2014/main" id="{92815E8F-1163-419A-B021-95E63925C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1027">
            <a:extLst>
              <a:ext uri="{FF2B5EF4-FFF2-40B4-BE49-F238E27FC236}">
                <a16:creationId xmlns:a16="http://schemas.microsoft.com/office/drawing/2014/main" id="{3B5BB5A0-0EA5-4C50-98D5-0FEA5C7EC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1026">
            <a:extLst>
              <a:ext uri="{FF2B5EF4-FFF2-40B4-BE49-F238E27FC236}">
                <a16:creationId xmlns:a16="http://schemas.microsoft.com/office/drawing/2014/main" id="{8A2D6FA0-86EC-44B1-BA41-9F00A7C42E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1027">
            <a:extLst>
              <a:ext uri="{FF2B5EF4-FFF2-40B4-BE49-F238E27FC236}">
                <a16:creationId xmlns:a16="http://schemas.microsoft.com/office/drawing/2014/main" id="{D016E4E3-0E23-4804-B36A-D09693751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1026">
            <a:extLst>
              <a:ext uri="{FF2B5EF4-FFF2-40B4-BE49-F238E27FC236}">
                <a16:creationId xmlns:a16="http://schemas.microsoft.com/office/drawing/2014/main" id="{A84E62AB-E885-4DD8-9D63-C04F339FF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1027">
            <a:extLst>
              <a:ext uri="{FF2B5EF4-FFF2-40B4-BE49-F238E27FC236}">
                <a16:creationId xmlns:a16="http://schemas.microsoft.com/office/drawing/2014/main" id="{EA8FE7ED-BDDD-44F7-A9F1-1CCB402C1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026">
            <a:extLst>
              <a:ext uri="{FF2B5EF4-FFF2-40B4-BE49-F238E27FC236}">
                <a16:creationId xmlns:a16="http://schemas.microsoft.com/office/drawing/2014/main" id="{F0631B76-2B68-4295-B24A-82F6570F1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1F7B988E-9CAE-4891-9418-5066BA6FE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une autre page de partie ou de chapitre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1026">
            <a:extLst>
              <a:ext uri="{FF2B5EF4-FFF2-40B4-BE49-F238E27FC236}">
                <a16:creationId xmlns:a16="http://schemas.microsoft.com/office/drawing/2014/main" id="{142E6B5F-4FFD-40D7-B8EB-082E6F1C0A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5F46DE5-D262-4A33-84B3-E060F3AA0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1026">
            <a:extLst>
              <a:ext uri="{FF2B5EF4-FFF2-40B4-BE49-F238E27FC236}">
                <a16:creationId xmlns:a16="http://schemas.microsoft.com/office/drawing/2014/main" id="{E5A1F239-6362-48F2-942B-99DDEC5F7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1027">
            <a:extLst>
              <a:ext uri="{FF2B5EF4-FFF2-40B4-BE49-F238E27FC236}">
                <a16:creationId xmlns:a16="http://schemas.microsoft.com/office/drawing/2014/main" id="{EE4410D7-20DF-429F-BD8B-2A6D84AA9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>
            <a:extLst>
              <a:ext uri="{FF2B5EF4-FFF2-40B4-BE49-F238E27FC236}">
                <a16:creationId xmlns:a16="http://schemas.microsoft.com/office/drawing/2014/main" id="{1650F3EA-4554-49A1-835C-0F2951A82D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>
            <a:extLst>
              <a:ext uri="{FF2B5EF4-FFF2-40B4-BE49-F238E27FC236}">
                <a16:creationId xmlns:a16="http://schemas.microsoft.com/office/drawing/2014/main" id="{09A7F362-6FB8-43E5-9870-D4B4A39F6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1026">
            <a:extLst>
              <a:ext uri="{FF2B5EF4-FFF2-40B4-BE49-F238E27FC236}">
                <a16:creationId xmlns:a16="http://schemas.microsoft.com/office/drawing/2014/main" id="{72ABF06D-F968-4233-9B49-EFB18BBBE5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1027">
            <a:extLst>
              <a:ext uri="{FF2B5EF4-FFF2-40B4-BE49-F238E27FC236}">
                <a16:creationId xmlns:a16="http://schemas.microsoft.com/office/drawing/2014/main" id="{768FBBDF-ED26-47D2-9EA3-BE0315922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1026">
            <a:extLst>
              <a:ext uri="{FF2B5EF4-FFF2-40B4-BE49-F238E27FC236}">
                <a16:creationId xmlns:a16="http://schemas.microsoft.com/office/drawing/2014/main" id="{44AA8294-CAE2-4F80-88B3-DEA93D992D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1027">
            <a:extLst>
              <a:ext uri="{FF2B5EF4-FFF2-40B4-BE49-F238E27FC236}">
                <a16:creationId xmlns:a16="http://schemas.microsoft.com/office/drawing/2014/main" id="{604C4450-718C-40D1-BDB0-1D4029E62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1026">
            <a:extLst>
              <a:ext uri="{FF2B5EF4-FFF2-40B4-BE49-F238E27FC236}">
                <a16:creationId xmlns:a16="http://schemas.microsoft.com/office/drawing/2014/main" id="{CDB0084E-AD9C-42D9-A46C-39EA0C9CA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1027">
            <a:extLst>
              <a:ext uri="{FF2B5EF4-FFF2-40B4-BE49-F238E27FC236}">
                <a16:creationId xmlns:a16="http://schemas.microsoft.com/office/drawing/2014/main" id="{E07ACBC6-F542-41A0-9EE2-E4CD9F8EE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026">
            <a:extLst>
              <a:ext uri="{FF2B5EF4-FFF2-40B4-BE49-F238E27FC236}">
                <a16:creationId xmlns:a16="http://schemas.microsoft.com/office/drawing/2014/main" id="{312FC809-9305-49C2-8B57-F8AF964590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1027">
            <a:extLst>
              <a:ext uri="{FF2B5EF4-FFF2-40B4-BE49-F238E27FC236}">
                <a16:creationId xmlns:a16="http://schemas.microsoft.com/office/drawing/2014/main" id="{684E9DC3-DDD2-4344-B7E7-FA9F3E08E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FA69FD-218A-4D79-A420-9BA6427F82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59D56-19C1-4ABE-9E00-ED7C20A67D37}" type="datetime1">
              <a:rPr lang="fr-CA" altLang="fr-FR"/>
              <a:pPr>
                <a:defRPr/>
              </a:pPr>
              <a:t>13/06/23</a:t>
            </a:fld>
            <a:endParaRPr lang="de-DE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ECE916-EBA7-474C-BD21-500BC7E40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EFE5FA-BF39-4CA7-9D19-90C7E079B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ADC30-59E3-4784-A68F-399C5FEAB995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52966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C2E25B-BE73-4A7A-90E7-A25B28149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801FF-9970-467B-AC41-04AA438A9EA9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2952DA-E89B-46D1-91DB-D5C9322EF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C99138-0AF5-41B0-A422-112B21D02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F60C3-6581-45D7-B88B-99D07176EC86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194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667B76-752E-4EE6-8DBA-5999125AF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F75C-05BB-4BB8-BB04-C3172E9D88F6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DF3856-0273-4E04-B64E-DF7B975E4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873C9F-A416-4635-B128-21D4B13ED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5FE81-C23A-4221-BBC9-48FC801482E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74323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C59CE3-ABE2-45F9-B474-3BCD5A6241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19C4C-82AB-45A0-9829-F4F5DA85912F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20A161-BA0F-4D95-9532-5694BE470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6CE31B-39D1-462B-9511-BD12BB5AB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DD8F4-9B63-4E5C-A6D0-2DDA4644054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9918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23B8D5-5640-4241-93D3-A36FE4AABF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4066-37AC-4E1F-8D5A-D17CC85EE77A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1A3555-4457-434D-8E02-13104B6B7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5001A3-3317-408D-BE76-401F1C060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7C337-1D17-45CE-B57D-7611022E91F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4058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444B97-040C-4D53-ABD8-EF3D88D07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7D8E2-09EE-47A9-897D-64840C59AB73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B5948-156E-445F-A253-1F41BFD24F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5DF703-956E-46DD-B9A1-D87789404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91FA5-C676-4483-9936-11EB5B3923E3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9506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9C1427-0A9A-4A8C-AFC2-74AF013CE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63FC-577B-4D58-BC64-5F4A81B2F015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50FCD4-0D5E-4061-A1BB-0B23C352E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B95AE7-5A3B-4CDC-9D12-9C9EE84E3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1B012-A061-40A4-BC9F-216B3641C21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8185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A2B4D4-C083-4F05-B597-E1AA724DE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32BA-4BCE-401F-AC74-B1A4C6703E63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8CDB4F-98E5-48DD-BDEC-514E1D672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F039C3-2F51-4F46-BC01-16846E2AF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5A52C-2E45-4AF0-ABDB-477EF50F82DB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3305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750516-DC69-4F10-8EEB-032DB8C14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0FCB7-AD72-4B33-9F5B-969D0F22804E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88C30F-E849-441A-ABBF-F58AF4DDB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FAE0C8-AADF-44C9-9B25-D71716C45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AA01-4FD2-412E-AA7B-079C1CD0114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59075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16656-98B0-445B-8789-A81E9F44E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BEDDB-D4BD-4442-A115-2AC21F868615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C87D3-D2B3-4235-BC63-E682CE2CA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BCE6E-1E88-46C8-B00D-0C49CAFDB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B2455-0280-4DE7-A83D-6F4F98285AD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7460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60EB21-58D9-46AB-9675-611134C8A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7C27F-57F4-4DBF-A742-26A919F59DC9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F4A1D-F7D2-48DF-8059-2020F31D8B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4DBFB-6200-4CD4-B155-471841857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38BC4-5A65-4F13-B29E-58D4320C9D25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9136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3B852F-226B-410A-83FE-18D581608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16F8DF-67F8-43AC-8A9C-920FC3BBA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527A496D-98E9-4BA6-BC09-4D2BE5611F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Osaka" panose="020B0600000000000000" pitchFamily="34" charset="-128"/>
              </a:defRPr>
            </a:lvl1pPr>
          </a:lstStyle>
          <a:p>
            <a:pPr>
              <a:defRPr/>
            </a:pPr>
            <a:fld id="{B7F062D6-7629-4505-98B7-3DEFE6991AB6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0A831702-45D9-4C4D-8077-CCDD2CCA5C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82A6E59A-9AE2-49F1-8285-80D28EA827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-128"/>
              </a:defRPr>
            </a:lvl1pPr>
          </a:lstStyle>
          <a:p>
            <a:fld id="{0F92A01C-478C-4789-BDF5-0B04FF16A7EF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>
            <a:extLst>
              <a:ext uri="{FF2B5EF4-FFF2-40B4-BE49-F238E27FC236}">
                <a16:creationId xmlns:a16="http://schemas.microsoft.com/office/drawing/2014/main" id="{E7F6F559-3A6D-40B7-9522-C47AA672EDED}"/>
              </a:ext>
            </a:extLst>
          </p:cNvPr>
          <p:cNvSpPr txBox="1">
            <a:spLocks noGrp="1"/>
          </p:cNvSpPr>
          <p:nvPr/>
        </p:nvSpPr>
        <p:spPr bwMode="auto">
          <a:xfrm>
            <a:off x="6300788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88F0B26-FE53-4817-8937-EEA83D62B27D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3795" name="Placeholder 1030">
            <a:extLst>
              <a:ext uri="{FF2B5EF4-FFF2-40B4-BE49-F238E27FC236}">
                <a16:creationId xmlns:a16="http://schemas.microsoft.com/office/drawing/2014/main" id="{9EF92FA1-7157-4F0B-B8A4-BD5488C2D4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8062913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Étape 4 (suite): </a:t>
            </a:r>
            <a:r>
              <a:rPr lang="en-US" altLang="fr-FR" sz="1800" dirty="0"/>
              <a:t>Un </a:t>
            </a:r>
            <a:r>
              <a:rPr lang="en-US" altLang="fr-FR" sz="1800" dirty="0" err="1"/>
              <a:t>exemple</a:t>
            </a:r>
            <a:r>
              <a:rPr lang="en-US" altLang="fr-FR" sz="1800" dirty="0"/>
              <a:t> de grille </a:t>
            </a:r>
            <a:r>
              <a:rPr lang="en-US" altLang="fr-FR" sz="1800" dirty="0" err="1"/>
              <a:t>d’analyse</a:t>
            </a:r>
            <a:br>
              <a:rPr lang="en-US" altLang="fr-FR" sz="1800" dirty="0"/>
            </a:br>
            <a:endParaRPr lang="en-US" altLang="fr-FR" sz="1800" dirty="0"/>
          </a:p>
        </p:txBody>
      </p:sp>
      <p:sp>
        <p:nvSpPr>
          <p:cNvPr id="33796" name="Placeholder 2">
            <a:extLst>
              <a:ext uri="{FF2B5EF4-FFF2-40B4-BE49-F238E27FC236}">
                <a16:creationId xmlns:a16="http://schemas.microsoft.com/office/drawing/2014/main" id="{51A6909D-79EB-48A1-A87E-E7FC45C3D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3797" name="ZoneTexte 5">
            <a:extLst>
              <a:ext uri="{FF2B5EF4-FFF2-40B4-BE49-F238E27FC236}">
                <a16:creationId xmlns:a16="http://schemas.microsoft.com/office/drawing/2014/main" id="{9BD930FF-8A16-4320-A5EE-8F67FF811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33798" name="Placeholder 2">
            <a:extLst>
              <a:ext uri="{FF2B5EF4-FFF2-40B4-BE49-F238E27FC236}">
                <a16:creationId xmlns:a16="http://schemas.microsoft.com/office/drawing/2014/main" id="{3DBE5BD2-CC2B-4FAD-A991-0774C692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4.2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3799" name="Placeholder 4">
            <a:extLst>
              <a:ext uri="{FF2B5EF4-FFF2-40B4-BE49-F238E27FC236}">
                <a16:creationId xmlns:a16="http://schemas.microsoft.com/office/drawing/2014/main" id="{AB1D964C-23CC-4B6E-846C-42B67BCC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49500"/>
            <a:ext cx="7772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endParaRPr lang="fr-CA" altLang="fr-FR" sz="2400"/>
          </a:p>
        </p:txBody>
      </p:sp>
      <p:pic>
        <p:nvPicPr>
          <p:cNvPr id="2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0E877DF7-8F83-4A2A-B997-E421A1F45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49444" y="620397"/>
            <a:ext cx="4594027" cy="66012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569E77DB-E293-404A-93E4-8F740126D721}"/>
              </a:ext>
            </a:extLst>
          </p:cNvPr>
          <p:cNvSpPr txBox="1">
            <a:spLocks noGrp="1"/>
          </p:cNvSpPr>
          <p:nvPr/>
        </p:nvSpPr>
        <p:spPr bwMode="auto">
          <a:xfrm>
            <a:off x="6300788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73FE934-B8C6-42EF-8CD5-E96718F1795F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5843" name="Placeholder 1030">
            <a:extLst>
              <a:ext uri="{FF2B5EF4-FFF2-40B4-BE49-F238E27FC236}">
                <a16:creationId xmlns:a16="http://schemas.microsoft.com/office/drawing/2014/main" id="{33BD30F2-5ACD-4F28-A8CE-A26058ED62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8062913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Étape 5 : l’élaboration d’un plan d’action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35844" name="Placeholder 2">
            <a:extLst>
              <a:ext uri="{FF2B5EF4-FFF2-40B4-BE49-F238E27FC236}">
                <a16:creationId xmlns:a16="http://schemas.microsoft.com/office/drawing/2014/main" id="{DD85EC11-A40A-4440-AA86-F80739A0B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5845" name="ZoneTexte 5">
            <a:extLst>
              <a:ext uri="{FF2B5EF4-FFF2-40B4-BE49-F238E27FC236}">
                <a16:creationId xmlns:a16="http://schemas.microsoft.com/office/drawing/2014/main" id="{0227C048-7C25-413A-9204-12F78533E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35846" name="Placeholder 2">
            <a:extLst>
              <a:ext uri="{FF2B5EF4-FFF2-40B4-BE49-F238E27FC236}">
                <a16:creationId xmlns:a16="http://schemas.microsoft.com/office/drawing/2014/main" id="{39FFA2F9-7994-45A7-9E2B-1027ABD0B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4.2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5847" name="Placeholder 4">
            <a:extLst>
              <a:ext uri="{FF2B5EF4-FFF2-40B4-BE49-F238E27FC236}">
                <a16:creationId xmlns:a16="http://schemas.microsoft.com/office/drawing/2014/main" id="{FDCBB1D8-8372-4025-A93C-0D77989D6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49500"/>
            <a:ext cx="7772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endParaRPr lang="fr-CA" altLang="fr-FR" sz="2400"/>
          </a:p>
        </p:txBody>
      </p:sp>
      <p:sp>
        <p:nvSpPr>
          <p:cNvPr id="35848" name="Rectangle 4">
            <a:extLst>
              <a:ext uri="{FF2B5EF4-FFF2-40B4-BE49-F238E27FC236}">
                <a16:creationId xmlns:a16="http://schemas.microsoft.com/office/drawing/2014/main" id="{3560E623-E45A-4293-AB94-C716D08AA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90700"/>
            <a:ext cx="7704138" cy="914400"/>
          </a:xfrm>
          <a:prstGeom prst="rect">
            <a:avLst/>
          </a:prstGeom>
          <a:solidFill>
            <a:srgbClr val="D2D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 b="1">
                <a:solidFill>
                  <a:srgbClr val="333366"/>
                </a:solidFill>
                <a:ea typeface="ＭＳ Ｐゴシック" panose="020B0600070205080204" pitchFamily="34" charset="-128"/>
              </a:rPr>
              <a:t>Concevoir des programmes visant </a:t>
            </a:r>
            <a:br>
              <a:rPr lang="fr-CA" altLang="fr-FR" sz="2400" b="1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2400" b="1">
                <a:solidFill>
                  <a:srgbClr val="333366"/>
                </a:solidFill>
                <a:ea typeface="ＭＳ Ｐゴシック" panose="020B0600070205080204" pitchFamily="34" charset="-128"/>
              </a:rPr>
              <a:t>à combler les besoins en main-d’œuvre</a:t>
            </a:r>
          </a:p>
        </p:txBody>
      </p:sp>
      <p:sp>
        <p:nvSpPr>
          <p:cNvPr id="35849" name="Rectangle 7">
            <a:extLst>
              <a:ext uri="{FF2B5EF4-FFF2-40B4-BE49-F238E27FC236}">
                <a16:creationId xmlns:a16="http://schemas.microsoft.com/office/drawing/2014/main" id="{88AF8D1B-16CA-4222-B424-A65B442AE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2776538"/>
            <a:ext cx="2519362" cy="3384550"/>
          </a:xfrm>
          <a:prstGeom prst="rect">
            <a:avLst/>
          </a:prstGeom>
          <a:solidFill>
            <a:srgbClr val="F0F2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363538" indent="-184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  <a:t>Élaboration de nouvelles structures organisationnelles</a:t>
            </a:r>
          </a:p>
          <a:p>
            <a:pPr eaLnBrk="1" hangingPunct="1">
              <a:spcBef>
                <a:spcPct val="0"/>
              </a:spcBef>
            </a:pPr>
            <a:endParaRPr lang="fr-CA" altLang="fr-FR" sz="1600" b="1">
              <a:solidFill>
                <a:srgbClr val="333366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Nouvelles formes d’organisation du travail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Impartition de certaines activités organisationnelles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DBBA110C-38E5-406B-B474-ABB14370D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76538"/>
            <a:ext cx="2519363" cy="3384550"/>
          </a:xfrm>
          <a:prstGeom prst="rect">
            <a:avLst/>
          </a:prstGeom>
          <a:solidFill>
            <a:srgbClr val="E2E8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363538" indent="-184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  <a:t>Programmes visant </a:t>
            </a:r>
            <a:b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  <a:t>à gérer les surplus </a:t>
            </a:r>
            <a:b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  <a:t>de main-d’œuvre </a:t>
            </a:r>
          </a:p>
          <a:p>
            <a:pPr eaLnBrk="1" hangingPunct="1">
              <a:spcBef>
                <a:spcPct val="0"/>
              </a:spcBef>
            </a:pPr>
            <a:endParaRPr lang="fr-CA" altLang="fr-FR" sz="1600" b="1">
              <a:solidFill>
                <a:srgbClr val="333366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Mises à pied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Programmes </a:t>
            </a:r>
            <a:b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de relocalisation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Incitations au départ volontaire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Offre de retraite anticipée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Partage d’emploi</a:t>
            </a:r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A7808EE5-3263-4177-A452-011FD4207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776538"/>
            <a:ext cx="2519363" cy="3384550"/>
          </a:xfrm>
          <a:prstGeom prst="rect">
            <a:avLst/>
          </a:prstGeom>
          <a:solidFill>
            <a:srgbClr val="D2D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363538" indent="-184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  <a:t>Programmes visant </a:t>
            </a:r>
            <a:b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  <a:t>à gérer les carences </a:t>
            </a:r>
            <a:b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  <a:t>en main-d’œuvre </a:t>
            </a:r>
          </a:p>
          <a:p>
            <a:pPr eaLnBrk="1" hangingPunct="1">
              <a:spcBef>
                <a:spcPct val="0"/>
              </a:spcBef>
            </a:pPr>
            <a:endParaRPr lang="fr-CA" altLang="fr-FR" sz="1600" b="1">
              <a:solidFill>
                <a:srgbClr val="333366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Recrutement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Promotions internes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Heures supplémentaires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Main-d’œuvre suppléante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Mesures pour encourager les employés âgés à prolonger leur vie professionnelle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9A49B21D-63C6-4E41-A94D-A702177365BA}"/>
              </a:ext>
            </a:extLst>
          </p:cNvPr>
          <p:cNvSpPr txBox="1">
            <a:spLocks noGrp="1"/>
          </p:cNvSpPr>
          <p:nvPr/>
        </p:nvSpPr>
        <p:spPr bwMode="auto">
          <a:xfrm>
            <a:off x="6300788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293DF4A-F40B-44E0-B170-4B4165330A2F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7891" name="Placeholder 1030">
            <a:extLst>
              <a:ext uri="{FF2B5EF4-FFF2-40B4-BE49-F238E27FC236}">
                <a16:creationId xmlns:a16="http://schemas.microsoft.com/office/drawing/2014/main" id="{DFB1EBCD-68A6-415A-B504-8C59561B9E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8062913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Étape 6 : le contrôle et l’évaluation de la gestion prévisionnelle des ressources humaines</a:t>
            </a:r>
          </a:p>
        </p:txBody>
      </p:sp>
      <p:sp>
        <p:nvSpPr>
          <p:cNvPr id="37892" name="Placeholder 2">
            <a:extLst>
              <a:ext uri="{FF2B5EF4-FFF2-40B4-BE49-F238E27FC236}">
                <a16:creationId xmlns:a16="http://schemas.microsoft.com/office/drawing/2014/main" id="{B3D0A2C3-0DBF-45AA-8E99-70A88245D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7893" name="ZoneTexte 5">
            <a:extLst>
              <a:ext uri="{FF2B5EF4-FFF2-40B4-BE49-F238E27FC236}">
                <a16:creationId xmlns:a16="http://schemas.microsoft.com/office/drawing/2014/main" id="{477C37A5-79B1-48CA-B677-4B3DD94CA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37894" name="Placeholder 2">
            <a:extLst>
              <a:ext uri="{FF2B5EF4-FFF2-40B4-BE49-F238E27FC236}">
                <a16:creationId xmlns:a16="http://schemas.microsoft.com/office/drawing/2014/main" id="{E7CF8537-1DA0-4F42-B649-B11F3689A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4.2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7895" name="Placeholder 4">
            <a:extLst>
              <a:ext uri="{FF2B5EF4-FFF2-40B4-BE49-F238E27FC236}">
                <a16:creationId xmlns:a16="http://schemas.microsoft.com/office/drawing/2014/main" id="{7A3D2DA7-E01C-4049-9AEF-AA46DB95D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49500"/>
            <a:ext cx="7772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endParaRPr lang="fr-CA" altLang="fr-FR" sz="2400"/>
          </a:p>
        </p:txBody>
      </p:sp>
      <p:pic>
        <p:nvPicPr>
          <p:cNvPr id="37896" name="Espace réservé du contenu 4">
            <a:extLst>
              <a:ext uri="{FF2B5EF4-FFF2-40B4-BE49-F238E27FC236}">
                <a16:creationId xmlns:a16="http://schemas.microsoft.com/office/drawing/2014/main" id="{8A33201E-0896-403C-A05B-ED01523EF8B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281238"/>
            <a:ext cx="597535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214F06DF-7BCE-41BF-8899-E2757073E8A2}"/>
              </a:ext>
            </a:extLst>
          </p:cNvPr>
          <p:cNvSpPr txBox="1">
            <a:spLocks noGrp="1"/>
          </p:cNvSpPr>
          <p:nvPr/>
        </p:nvSpPr>
        <p:spPr bwMode="auto">
          <a:xfrm>
            <a:off x="6300788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24E6249-13B1-4B85-AF69-287DE7C8FB35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9939" name="Placeholder 1030">
            <a:extLst>
              <a:ext uri="{FF2B5EF4-FFF2-40B4-BE49-F238E27FC236}">
                <a16:creationId xmlns:a16="http://schemas.microsoft.com/office/drawing/2014/main" id="{DE4BEA3B-8513-4C64-B9BD-9D362A08DB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8062913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4.3 Les aspects à considérer dans la gestion </a:t>
            </a:r>
            <a:br>
              <a:rPr lang="en-US" altLang="fr-FR" sz="2400" b="1"/>
            </a:br>
            <a:r>
              <a:rPr lang="en-US" altLang="fr-FR" sz="2400" b="1"/>
              <a:t>      prévisionnelle des ressources humaines</a:t>
            </a:r>
          </a:p>
        </p:txBody>
      </p:sp>
      <p:sp>
        <p:nvSpPr>
          <p:cNvPr id="39940" name="Placeholder 2">
            <a:extLst>
              <a:ext uri="{FF2B5EF4-FFF2-40B4-BE49-F238E27FC236}">
                <a16:creationId xmlns:a16="http://schemas.microsoft.com/office/drawing/2014/main" id="{822F1FDE-6B67-4F98-903E-5DC616AE2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9941" name="ZoneTexte 5">
            <a:extLst>
              <a:ext uri="{FF2B5EF4-FFF2-40B4-BE49-F238E27FC236}">
                <a16:creationId xmlns:a16="http://schemas.microsoft.com/office/drawing/2014/main" id="{BA4B53BA-8CC2-43F8-B59D-C88D267F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39942" name="Placeholder 4">
            <a:extLst>
              <a:ext uri="{FF2B5EF4-FFF2-40B4-BE49-F238E27FC236}">
                <a16:creationId xmlns:a16="http://schemas.microsoft.com/office/drawing/2014/main" id="{EEB00A97-4C1F-4F68-AF5B-121A7EA60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2546350"/>
            <a:ext cx="7772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endParaRPr lang="fr-CA" altLang="fr-FR" sz="2400"/>
          </a:p>
        </p:txBody>
      </p:sp>
      <p:sp>
        <p:nvSpPr>
          <p:cNvPr id="39943" name="Flèche vers la droite 2">
            <a:extLst>
              <a:ext uri="{FF2B5EF4-FFF2-40B4-BE49-F238E27FC236}">
                <a16:creationId xmlns:a16="http://schemas.microsoft.com/office/drawing/2014/main" id="{D097AAB3-DFE7-4486-A31E-5F2DA5CCE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114550"/>
            <a:ext cx="4105275" cy="1511300"/>
          </a:xfrm>
          <a:prstGeom prst="rightArrow">
            <a:avLst>
              <a:gd name="adj1" fmla="val 50000"/>
              <a:gd name="adj2" fmla="val 50027"/>
            </a:avLst>
          </a:prstGeom>
          <a:solidFill>
            <a:srgbClr val="EBEB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84138" indent="-84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000">
                <a:solidFill>
                  <a:srgbClr val="333366"/>
                </a:solidFill>
                <a:ea typeface="ヒラギノ角ゴ Pro W3" charset="-128"/>
              </a:rPr>
              <a:t>Appui et expérience de la haute direction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000">
                <a:solidFill>
                  <a:srgbClr val="333366"/>
                </a:solidFill>
                <a:ea typeface="ヒラギノ角ゴ Pro W3" charset="-128"/>
              </a:rPr>
              <a:t>Compétences des gestionnaires pour effectuer les prévisions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000">
                <a:solidFill>
                  <a:srgbClr val="333366"/>
                </a:solidFill>
                <a:ea typeface="ヒラギノ角ゴ Pro W3" charset="-128"/>
              </a:rPr>
              <a:t>Temps requis pour participer au processus de GPRH</a:t>
            </a:r>
          </a:p>
        </p:txBody>
      </p:sp>
      <p:pic>
        <p:nvPicPr>
          <p:cNvPr id="13" name="Flèche vers la droite 12">
            <a:extLst>
              <a:ext uri="{FF2B5EF4-FFF2-40B4-BE49-F238E27FC236}">
                <a16:creationId xmlns:a16="http://schemas.microsoft.com/office/drawing/2014/main" id="{01005EA6-E693-469A-9C4F-2FBB5D1B3C5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517457"/>
            <a:ext cx="51054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5" name="Rectangle à coins arrondis 1">
            <a:extLst>
              <a:ext uri="{FF2B5EF4-FFF2-40B4-BE49-F238E27FC236}">
                <a16:creationId xmlns:a16="http://schemas.microsoft.com/office/drawing/2014/main" id="{228EF18F-C8ED-4870-ADDA-E0769367D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98700"/>
            <a:ext cx="2249487" cy="1079500"/>
          </a:xfrm>
          <a:prstGeom prst="roundRect">
            <a:avLst>
              <a:gd name="adj" fmla="val 16667"/>
            </a:avLst>
          </a:prstGeom>
          <a:solidFill>
            <a:srgbClr val="C9D4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333366"/>
                </a:solidFill>
                <a:ea typeface="ヒラギノ角ゴ Pro W3" charset="-128"/>
              </a:rPr>
              <a:t>Participation </a:t>
            </a:r>
            <a:br>
              <a:rPr lang="fr-FR" altLang="fr-FR" sz="1400">
                <a:solidFill>
                  <a:srgbClr val="333366"/>
                </a:solidFill>
                <a:ea typeface="ヒラギノ角ゴ Pro W3" charset="-128"/>
              </a:rPr>
            </a:br>
            <a:r>
              <a:rPr lang="fr-FR" altLang="fr-FR" sz="1400">
                <a:solidFill>
                  <a:srgbClr val="333366"/>
                </a:solidFill>
                <a:ea typeface="ヒラギノ角ゴ Pro W3" charset="-128"/>
              </a:rPr>
              <a:t>des gestionnaires</a:t>
            </a:r>
          </a:p>
        </p:txBody>
      </p:sp>
      <p:sp>
        <p:nvSpPr>
          <p:cNvPr id="39946" name="Rectangle à coins arrondis 16">
            <a:extLst>
              <a:ext uri="{FF2B5EF4-FFF2-40B4-BE49-F238E27FC236}">
                <a16:creationId xmlns:a16="http://schemas.microsoft.com/office/drawing/2014/main" id="{5E648828-A312-47D7-A4C9-CCD46375C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717925"/>
            <a:ext cx="2249487" cy="1079500"/>
          </a:xfrm>
          <a:prstGeom prst="roundRect">
            <a:avLst>
              <a:gd name="adj" fmla="val 16667"/>
            </a:avLst>
          </a:prstGeom>
          <a:solidFill>
            <a:srgbClr val="E6D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333366"/>
                </a:solidFill>
                <a:ea typeface="ヒラギノ角ゴ Pro W3" charset="-128"/>
              </a:rPr>
              <a:t>Difficulté dans la prévision des facteurs environnementaux</a:t>
            </a:r>
          </a:p>
        </p:txBody>
      </p:sp>
      <p:sp>
        <p:nvSpPr>
          <p:cNvPr id="39947" name="Flèche vers la droite 19">
            <a:extLst>
              <a:ext uri="{FF2B5EF4-FFF2-40B4-BE49-F238E27FC236}">
                <a16:creationId xmlns:a16="http://schemas.microsoft.com/office/drawing/2014/main" id="{A44F256C-3860-4916-814B-18D5060CF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4868863"/>
            <a:ext cx="6264275" cy="1512887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FAEC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84138" indent="-84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000">
                <a:solidFill>
                  <a:srgbClr val="333366"/>
                </a:solidFill>
                <a:ea typeface="ヒラギノ角ゴ Pro W3" charset="-128"/>
              </a:rPr>
              <a:t>Nécessité d’intégrer les nouvelles technologies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000">
                <a:solidFill>
                  <a:srgbClr val="333366"/>
                </a:solidFill>
                <a:ea typeface="ヒラギノ角ゴ Pro W3" charset="-128"/>
              </a:rPr>
              <a:t>Nécessité de revoir continuellement les formes d’organisation du travail et la conception des emplois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000">
                <a:solidFill>
                  <a:srgbClr val="333366"/>
                </a:solidFill>
                <a:ea typeface="ヒラギノ角ゴ Pro W3" charset="-128"/>
              </a:rPr>
              <a:t>Utilisation effective des activités mises en place dans le but d’assurer les compétences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000">
                <a:solidFill>
                  <a:srgbClr val="333366"/>
                </a:solidFill>
                <a:ea typeface="ヒラギノ角ゴ Pro W3" charset="-128"/>
              </a:rPr>
              <a:t>Nécessité de reconnaître les efforts des employés qui contribuent au processus de GPRH</a:t>
            </a:r>
          </a:p>
        </p:txBody>
      </p:sp>
      <p:sp>
        <p:nvSpPr>
          <p:cNvPr id="39948" name="Rectangle à coins arrondis 17">
            <a:extLst>
              <a:ext uri="{FF2B5EF4-FFF2-40B4-BE49-F238E27FC236}">
                <a16:creationId xmlns:a16="http://schemas.microsoft.com/office/drawing/2014/main" id="{A6BEE3CF-C85E-4B7F-B67B-C49C10710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084763"/>
            <a:ext cx="2249487" cy="1079500"/>
          </a:xfrm>
          <a:prstGeom prst="roundRect">
            <a:avLst>
              <a:gd name="adj" fmla="val 16667"/>
            </a:avLst>
          </a:prstGeom>
          <a:solidFill>
            <a:srgbClr val="F8D2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333366"/>
                </a:solidFill>
                <a:ea typeface="ヒラギノ角ゴ Pro W3" charset="-128"/>
              </a:rPr>
              <a:t>Difficulté d’intégrer toutes les activités </a:t>
            </a:r>
            <a:br>
              <a:rPr lang="fr-FR" altLang="fr-FR" sz="1400">
                <a:solidFill>
                  <a:srgbClr val="333366"/>
                </a:solidFill>
                <a:ea typeface="ヒラギノ角ゴ Pro W3" charset="-128"/>
              </a:rPr>
            </a:br>
            <a:r>
              <a:rPr lang="fr-FR" altLang="fr-FR" sz="1400">
                <a:solidFill>
                  <a:srgbClr val="333366"/>
                </a:solidFill>
                <a:ea typeface="ヒラギノ角ゴ Pro W3" charset="-128"/>
              </a:rPr>
              <a:t>de GRH</a:t>
            </a:r>
            <a:endParaRPr lang="fr-FR" altLang="fr-FR" sz="2000"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FA35B7B1-AC0E-45FC-8B72-BF4F65FA96D6}"/>
              </a:ext>
            </a:extLst>
          </p:cNvPr>
          <p:cNvSpPr txBox="1">
            <a:spLocks noGrp="1"/>
          </p:cNvSpPr>
          <p:nvPr/>
        </p:nvSpPr>
        <p:spPr bwMode="auto">
          <a:xfrm>
            <a:off x="6300788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6C6ABE2-6DE9-4ECC-8C97-09C711021E7E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1987" name="Placeholder 1030">
            <a:extLst>
              <a:ext uri="{FF2B5EF4-FFF2-40B4-BE49-F238E27FC236}">
                <a16:creationId xmlns:a16="http://schemas.microsoft.com/office/drawing/2014/main" id="{BA58CA2C-3177-488D-BD48-F32745CA50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8062913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4.4 La gestion des restructurations organisationnelles</a:t>
            </a:r>
          </a:p>
        </p:txBody>
      </p:sp>
      <p:sp>
        <p:nvSpPr>
          <p:cNvPr id="41988" name="Placeholder 2">
            <a:extLst>
              <a:ext uri="{FF2B5EF4-FFF2-40B4-BE49-F238E27FC236}">
                <a16:creationId xmlns:a16="http://schemas.microsoft.com/office/drawing/2014/main" id="{44BA8FFF-487D-4A67-8EF4-1EC29AC7A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1989" name="ZoneTexte 5">
            <a:extLst>
              <a:ext uri="{FF2B5EF4-FFF2-40B4-BE49-F238E27FC236}">
                <a16:creationId xmlns:a16="http://schemas.microsoft.com/office/drawing/2014/main" id="{2AC37D98-FE3C-417B-8E37-8AEBEFBF6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pic>
        <p:nvPicPr>
          <p:cNvPr id="41990" name="Espace réservé du contenu 3">
            <a:extLst>
              <a:ext uri="{FF2B5EF4-FFF2-40B4-BE49-F238E27FC236}">
                <a16:creationId xmlns:a16="http://schemas.microsoft.com/office/drawing/2014/main" id="{32F3271A-4758-44D2-AAD3-B4A468CDCC4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64801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D3BE06BF-01D9-4FDB-A30D-0600ECBF9502}"/>
              </a:ext>
            </a:extLst>
          </p:cNvPr>
          <p:cNvSpPr txBox="1">
            <a:spLocks noGrp="1"/>
          </p:cNvSpPr>
          <p:nvPr/>
        </p:nvSpPr>
        <p:spPr bwMode="auto">
          <a:xfrm>
            <a:off x="6300788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029B35C-BD6A-468D-9C10-C170A25B6486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4035" name="Placeholder 1030">
            <a:extLst>
              <a:ext uri="{FF2B5EF4-FFF2-40B4-BE49-F238E27FC236}">
                <a16:creationId xmlns:a16="http://schemas.microsoft.com/office/drawing/2014/main" id="{95E80322-7696-4D4E-AB0F-4AD5C0A685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8062913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La gestion des départs</a:t>
            </a:r>
          </a:p>
        </p:txBody>
      </p:sp>
      <p:sp>
        <p:nvSpPr>
          <p:cNvPr id="44036" name="Placeholder 2">
            <a:extLst>
              <a:ext uri="{FF2B5EF4-FFF2-40B4-BE49-F238E27FC236}">
                <a16:creationId xmlns:a16="http://schemas.microsoft.com/office/drawing/2014/main" id="{59815A3A-272B-468D-B71F-C99518429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4037" name="ZoneTexte 5">
            <a:extLst>
              <a:ext uri="{FF2B5EF4-FFF2-40B4-BE49-F238E27FC236}">
                <a16:creationId xmlns:a16="http://schemas.microsoft.com/office/drawing/2014/main" id="{B4C2B184-3C84-475F-8220-21D42501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44038" name="Placeholder 2">
            <a:extLst>
              <a:ext uri="{FF2B5EF4-FFF2-40B4-BE49-F238E27FC236}">
                <a16:creationId xmlns:a16="http://schemas.microsoft.com/office/drawing/2014/main" id="{E5C3BBAC-201E-4A02-83C0-33A45DE25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4.4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44039" name="Espace réservé du contenu 3">
            <a:extLst>
              <a:ext uri="{FF2B5EF4-FFF2-40B4-BE49-F238E27FC236}">
                <a16:creationId xmlns:a16="http://schemas.microsoft.com/office/drawing/2014/main" id="{804BEF17-959F-4362-86B5-3A0C738AB13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55800"/>
            <a:ext cx="64801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EF4F0B92-D0E8-451C-9D9A-228519483F53}"/>
              </a:ext>
            </a:extLst>
          </p:cNvPr>
          <p:cNvSpPr txBox="1">
            <a:spLocks noGrp="1"/>
          </p:cNvSpPr>
          <p:nvPr/>
        </p:nvSpPr>
        <p:spPr bwMode="auto">
          <a:xfrm>
            <a:off x="6300788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FBB1F6B-35AF-4960-8898-7ABDCAEB16D4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6083" name="Placeholder 1030">
            <a:extLst>
              <a:ext uri="{FF2B5EF4-FFF2-40B4-BE49-F238E27FC236}">
                <a16:creationId xmlns:a16="http://schemas.microsoft.com/office/drawing/2014/main" id="{A21E3ADD-0032-4146-B7BC-39369E6540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8062913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La gestion des survivants</a:t>
            </a:r>
          </a:p>
        </p:txBody>
      </p:sp>
      <p:sp>
        <p:nvSpPr>
          <p:cNvPr id="46084" name="Placeholder 2">
            <a:extLst>
              <a:ext uri="{FF2B5EF4-FFF2-40B4-BE49-F238E27FC236}">
                <a16:creationId xmlns:a16="http://schemas.microsoft.com/office/drawing/2014/main" id="{E9BDC8E3-9DA2-4027-A341-9861BC77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6085" name="ZoneTexte 5">
            <a:extLst>
              <a:ext uri="{FF2B5EF4-FFF2-40B4-BE49-F238E27FC236}">
                <a16:creationId xmlns:a16="http://schemas.microsoft.com/office/drawing/2014/main" id="{DEA89469-792D-4D47-8241-95A380446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46086" name="Placeholder 2">
            <a:extLst>
              <a:ext uri="{FF2B5EF4-FFF2-40B4-BE49-F238E27FC236}">
                <a16:creationId xmlns:a16="http://schemas.microsoft.com/office/drawing/2014/main" id="{795C29EC-F083-4C1D-8520-89413C259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4.4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46087" name="Espace réservé du contenu 5">
            <a:extLst>
              <a:ext uri="{FF2B5EF4-FFF2-40B4-BE49-F238E27FC236}">
                <a16:creationId xmlns:a16="http://schemas.microsoft.com/office/drawing/2014/main" id="{C7430F79-01F3-41A6-A313-58975B934F5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676910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ceholder 2">
            <a:extLst>
              <a:ext uri="{FF2B5EF4-FFF2-40B4-BE49-F238E27FC236}">
                <a16:creationId xmlns:a16="http://schemas.microsoft.com/office/drawing/2014/main" id="{5A475022-8D6C-46FA-B1C6-92CC47A96A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989138"/>
            <a:ext cx="7239000" cy="1219200"/>
          </a:xfrm>
        </p:spPr>
        <p:txBody>
          <a:bodyPr/>
          <a:lstStyle/>
          <a:p>
            <a:pPr algn="l" eaLnBrk="1" hangingPunct="1"/>
            <a:r>
              <a:rPr lang="en-US" altLang="fr-FR" sz="3600" b="1"/>
              <a:t> Chapitre 4</a:t>
            </a:r>
          </a:p>
        </p:txBody>
      </p:sp>
      <p:sp>
        <p:nvSpPr>
          <p:cNvPr id="17411" name="Placeholder 3">
            <a:extLst>
              <a:ext uri="{FF2B5EF4-FFF2-40B4-BE49-F238E27FC236}">
                <a16:creationId xmlns:a16="http://schemas.microsoft.com/office/drawing/2014/main" id="{CFDD698A-A402-46D8-834C-7B75AE3ACB5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3436938"/>
            <a:ext cx="9648825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fr-FR" sz="3600"/>
              <a:t>La gestion prévisionnelle </a:t>
            </a:r>
            <a:br>
              <a:rPr lang="en-US" altLang="fr-FR" sz="3600"/>
            </a:br>
            <a:r>
              <a:rPr lang="en-US" altLang="fr-FR" sz="3600"/>
              <a:t>des ressources humaines</a:t>
            </a:r>
          </a:p>
        </p:txBody>
      </p:sp>
      <p:sp>
        <p:nvSpPr>
          <p:cNvPr id="17412" name="ZoneTexte 1">
            <a:extLst>
              <a:ext uri="{FF2B5EF4-FFF2-40B4-BE49-F238E27FC236}">
                <a16:creationId xmlns:a16="http://schemas.microsoft.com/office/drawing/2014/main" id="{65541B09-4FF9-4D66-B7A6-E4B1572AC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17413" name="Placeholder 2">
            <a:extLst>
              <a:ext uri="{FF2B5EF4-FFF2-40B4-BE49-F238E27FC236}">
                <a16:creationId xmlns:a16="http://schemas.microsoft.com/office/drawing/2014/main" id="{3DA19A4D-50DB-4A43-B2CE-2D9E52DCC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PARTIE 1 </a:t>
            </a: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LES PRÉALABLES À LA GESTION DES RESSOURCES HUMAINES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>
            <a:extLst>
              <a:ext uri="{FF2B5EF4-FFF2-40B4-BE49-F238E27FC236}">
                <a16:creationId xmlns:a16="http://schemas.microsoft.com/office/drawing/2014/main" id="{4773E3FB-60DE-42DF-B453-6F0B01053944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CA920E5-55A3-420A-80F1-6E377B850626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19459" name="Placeholder 4">
            <a:extLst>
              <a:ext uri="{FF2B5EF4-FFF2-40B4-BE49-F238E27FC236}">
                <a16:creationId xmlns:a16="http://schemas.microsoft.com/office/drawing/2014/main" id="{32436F3B-703F-406F-9BCD-E02C2D3ACAB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2349500"/>
            <a:ext cx="7772400" cy="36607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CA" altLang="fr-FR" sz="1600" b="1"/>
              <a:t>Objectif 4A – Expliquer le processus de gestion prévisionnelle</a:t>
            </a:r>
            <a:endParaRPr lang="fr-CA" altLang="fr-FR" sz="1600"/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600"/>
              <a:t>4.1 	La gestion prévisionnelle des ressources humaines : définition et rôle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600"/>
              <a:t>4.2	Le processus de gestion prévisionnelle des ressources humaines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600"/>
              <a:t>4.3	Les aspects à considérer dans la gestion prévisionnelle des ressources 	humaines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endParaRPr lang="fr-CA" altLang="fr-FR" sz="1600" b="1"/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600" b="1"/>
              <a:t>Objectif 4B – Décrire les impératifs des restructurations organisationnelles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600"/>
              <a:t>4.4 	La gestion des restructurations organisationnelles</a:t>
            </a:r>
          </a:p>
        </p:txBody>
      </p:sp>
      <p:sp>
        <p:nvSpPr>
          <p:cNvPr id="19460" name="Placeholder 1030">
            <a:extLst>
              <a:ext uri="{FF2B5EF4-FFF2-40B4-BE49-F238E27FC236}">
                <a16:creationId xmlns:a16="http://schemas.microsoft.com/office/drawing/2014/main" id="{8CD6FC54-3806-4F13-AFC5-F80539BD7C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Plan de chapitre</a:t>
            </a:r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536DECE7-D784-45DB-9DC2-562BD9946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19462" name="ZoneTexte 5">
            <a:extLst>
              <a:ext uri="{FF2B5EF4-FFF2-40B4-BE49-F238E27FC236}">
                <a16:creationId xmlns:a16="http://schemas.microsoft.com/office/drawing/2014/main" id="{CA928280-BB13-48CD-A8D3-A10C0C9E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50F93361-DE7F-4D3B-9CA8-33287774C586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DD8E1C6-FB78-4897-BF22-A8E34433A4BE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1507" name="Placeholder 1030">
            <a:extLst>
              <a:ext uri="{FF2B5EF4-FFF2-40B4-BE49-F238E27FC236}">
                <a16:creationId xmlns:a16="http://schemas.microsoft.com/office/drawing/2014/main" id="{1B706250-09E0-4518-B2C0-0565B98CFF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4.1 La gestion prévisionnelle des ressources humaines : définition et rôle</a:t>
            </a:r>
          </a:p>
        </p:txBody>
      </p:sp>
      <p:sp>
        <p:nvSpPr>
          <p:cNvPr id="21508" name="Placeholder 2">
            <a:extLst>
              <a:ext uri="{FF2B5EF4-FFF2-40B4-BE49-F238E27FC236}">
                <a16:creationId xmlns:a16="http://schemas.microsoft.com/office/drawing/2014/main" id="{BD889CB0-77F2-4FDD-BE6F-AE13A05D4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1509" name="ZoneTexte 5">
            <a:extLst>
              <a:ext uri="{FF2B5EF4-FFF2-40B4-BE49-F238E27FC236}">
                <a16:creationId xmlns:a16="http://schemas.microsoft.com/office/drawing/2014/main" id="{33A2B59C-5A59-4FB3-8274-D53407E16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ADA3255B-9E6D-48BC-9CE3-F0A98781E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209" y="3724599"/>
            <a:ext cx="1426087" cy="66077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E6AB34"/>
          </a:solidFill>
          <a:ln>
            <a:noFill/>
          </a:ln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kern="0">
              <a:solidFill>
                <a:srgbClr val="33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42A0721-44F7-415F-AFDD-F0A3A0AC6D52}"/>
              </a:ext>
            </a:extLst>
          </p:cNvPr>
          <p:cNvSpPr>
            <a:spLocks noChangeArrowheads="1"/>
          </p:cNvSpPr>
          <p:nvPr/>
        </p:nvSpPr>
        <p:spPr bwMode="auto">
          <a:xfrm rot="21398013">
            <a:off x="4468733" y="3629621"/>
            <a:ext cx="3419261" cy="60945"/>
          </a:xfrm>
          <a:prstGeom prst="rect">
            <a:avLst/>
          </a:prstGeom>
          <a:solidFill>
            <a:srgbClr val="F0F2DB"/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kern="0">
              <a:solidFill>
                <a:srgbClr val="33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2" name="Text Box 9">
            <a:extLst>
              <a:ext uri="{FF2B5EF4-FFF2-40B4-BE49-F238E27FC236}">
                <a16:creationId xmlns:a16="http://schemas.microsoft.com/office/drawing/2014/main" id="{F9A1CDB9-5892-4F9F-9B50-3C4588C48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79" y="2180256"/>
            <a:ext cx="5379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200">
                <a:ea typeface="ＭＳ Ｐゴシック" panose="020B0600070205080204" pitchFamily="34" charset="-128"/>
              </a:rPr>
              <a:t>La GPRH est une activité qui vise à prévoir l’offre et la demande de main-d’œuvre, et à concevoir des programmes conformes aux intérêts des individus et de l’organisation.</a:t>
            </a:r>
          </a:p>
        </p:txBody>
      </p:sp>
      <p:sp>
        <p:nvSpPr>
          <p:cNvPr id="21513" name="Text Box 10">
            <a:extLst>
              <a:ext uri="{FF2B5EF4-FFF2-40B4-BE49-F238E27FC236}">
                <a16:creationId xmlns:a16="http://schemas.microsoft.com/office/drawing/2014/main" id="{71C89F11-4130-4A22-8933-3FFBBA5A3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45" y="3792457"/>
            <a:ext cx="482441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400" b="1">
                <a:ea typeface="ＭＳ Ｐゴシック" panose="020B0600070205080204" pitchFamily="34" charset="-128"/>
              </a:rPr>
              <a:t>Les objectifs de la GPRH</a:t>
            </a:r>
          </a:p>
          <a:p>
            <a:pPr eaLnBrk="1" hangingPunct="1">
              <a:spcBef>
                <a:spcPct val="50000"/>
              </a:spcBef>
            </a:pPr>
            <a:r>
              <a:rPr lang="fr-CA" altLang="fr-FR" sz="1200">
                <a:ea typeface="ＭＳ Ｐゴシック" panose="020B0600070205080204" pitchFamily="34" charset="-128"/>
              </a:rPr>
              <a:t>Équilibrer l’offre et la demande de ressources humaines et en assurer le développement continu.</a:t>
            </a:r>
          </a:p>
          <a:p>
            <a:pPr eaLnBrk="1" hangingPunct="1">
              <a:spcBef>
                <a:spcPct val="50000"/>
              </a:spcBef>
            </a:pPr>
            <a:r>
              <a:rPr lang="fr-CA" altLang="fr-FR" sz="1200">
                <a:ea typeface="ＭＳ Ｐゴシック" panose="020B0600070205080204" pitchFamily="34" charset="-128"/>
              </a:rPr>
              <a:t>S’assurer que la capacité de production peut soutenir les objectifs organisationnels.</a:t>
            </a:r>
          </a:p>
          <a:p>
            <a:pPr eaLnBrk="1" hangingPunct="1">
              <a:spcBef>
                <a:spcPct val="50000"/>
              </a:spcBef>
            </a:pPr>
            <a:r>
              <a:rPr lang="fr-CA" altLang="fr-FR" sz="1200">
                <a:ea typeface="ＭＳ Ｐゴシック" panose="020B0600070205080204" pitchFamily="34" charset="-128"/>
              </a:rPr>
              <a:t>Coordonner les activités de ressources humaines nécessaires à l’équilibre de l’offre et de la demande </a:t>
            </a:r>
            <a:br>
              <a:rPr lang="fr-CA" altLang="fr-FR" sz="1200">
                <a:ea typeface="ＭＳ Ｐゴシック" panose="020B0600070205080204" pitchFamily="34" charset="-128"/>
              </a:rPr>
            </a:br>
            <a:r>
              <a:rPr lang="fr-CA" altLang="fr-FR" sz="1200">
                <a:ea typeface="ＭＳ Ｐゴシック" panose="020B0600070205080204" pitchFamily="34" charset="-128"/>
              </a:rPr>
              <a:t>de ressources humaines.</a:t>
            </a:r>
          </a:p>
          <a:p>
            <a:pPr eaLnBrk="1" hangingPunct="1">
              <a:spcBef>
                <a:spcPct val="50000"/>
              </a:spcBef>
            </a:pPr>
            <a:r>
              <a:rPr lang="fr-CA" altLang="fr-FR" sz="1200">
                <a:ea typeface="ＭＳ Ｐゴシック" panose="020B0600070205080204" pitchFamily="34" charset="-128"/>
              </a:rPr>
              <a:t>Accroître la productivité de l’organisation.</a:t>
            </a: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61D310C9-9EE6-489B-A3A8-2EFC8A7BE33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41716" y="2795669"/>
            <a:ext cx="1445460" cy="797169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2DA7A"/>
          </a:solidFill>
          <a:ln>
            <a:noFill/>
          </a:ln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kern="0">
              <a:solidFill>
                <a:srgbClr val="3333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35ED47B3-944B-433B-85FF-D2012898153B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B5D6B23-8848-4BEA-B8AE-E1832CD56A01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3555" name="Placeholder 1030">
            <a:extLst>
              <a:ext uri="{FF2B5EF4-FFF2-40B4-BE49-F238E27FC236}">
                <a16:creationId xmlns:a16="http://schemas.microsoft.com/office/drawing/2014/main" id="{D4EF911F-C7CA-4991-A6B0-64FBDDC870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4.2 Le </a:t>
            </a:r>
            <a:r>
              <a:rPr lang="en-US" altLang="fr-FR" sz="2400" b="1" dirty="0" err="1"/>
              <a:t>processus</a:t>
            </a:r>
            <a:r>
              <a:rPr lang="en-US" altLang="fr-FR" sz="2400" b="1" dirty="0"/>
              <a:t> de gestion </a:t>
            </a:r>
            <a:r>
              <a:rPr lang="en-US" altLang="fr-FR" sz="2400" b="1" dirty="0" err="1"/>
              <a:t>prévisionnelle</a:t>
            </a:r>
            <a:r>
              <a:rPr lang="en-US" altLang="fr-FR" sz="2400" b="1" dirty="0"/>
              <a:t> des RH</a:t>
            </a:r>
            <a:br>
              <a:rPr lang="en-US" altLang="fr-FR" sz="2400" b="1" dirty="0"/>
            </a:br>
            <a:r>
              <a:rPr lang="en-US" altLang="fr-FR" sz="2400" b="1" dirty="0"/>
              <a:t>      </a:t>
            </a:r>
            <a:endParaRPr lang="en-US" altLang="fr-FR" sz="2400" b="1"/>
          </a:p>
        </p:txBody>
      </p:sp>
      <p:sp>
        <p:nvSpPr>
          <p:cNvPr id="23556" name="Placeholder 2">
            <a:extLst>
              <a:ext uri="{FF2B5EF4-FFF2-40B4-BE49-F238E27FC236}">
                <a16:creationId xmlns:a16="http://schemas.microsoft.com/office/drawing/2014/main" id="{96CC4464-4F3A-4642-976A-63B74C737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3557" name="ZoneTexte 5">
            <a:extLst>
              <a:ext uri="{FF2B5EF4-FFF2-40B4-BE49-F238E27FC236}">
                <a16:creationId xmlns:a16="http://schemas.microsoft.com/office/drawing/2014/main" id="{B9F73649-4F20-456D-99F2-D9049F52B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pic>
        <p:nvPicPr>
          <p:cNvPr id="23558" name="Image 2">
            <a:extLst>
              <a:ext uri="{FF2B5EF4-FFF2-40B4-BE49-F238E27FC236}">
                <a16:creationId xmlns:a16="http://schemas.microsoft.com/office/drawing/2014/main" id="{1EC87EDC-B27F-48AB-9808-B6BD04F7A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23" y="1688025"/>
            <a:ext cx="4277155" cy="452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3A2256DF-DF6D-4DC0-A622-1B3DF81CFC1C}"/>
              </a:ext>
            </a:extLst>
          </p:cNvPr>
          <p:cNvSpPr txBox="1">
            <a:spLocks noGrp="1"/>
          </p:cNvSpPr>
          <p:nvPr/>
        </p:nvSpPr>
        <p:spPr bwMode="auto">
          <a:xfrm>
            <a:off x="6300788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D5FAAC8-01C6-4F65-9D70-DA9AC9FBAE54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5603" name="Placeholder 1030">
            <a:extLst>
              <a:ext uri="{FF2B5EF4-FFF2-40B4-BE49-F238E27FC236}">
                <a16:creationId xmlns:a16="http://schemas.microsoft.com/office/drawing/2014/main" id="{E7B522A0-FF60-42DA-9ED9-5B7C52411C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8062913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Étape 1 : l’analyse des données en vue des prévisions d’offre et de demande de ressources humaines</a:t>
            </a:r>
          </a:p>
        </p:txBody>
      </p:sp>
      <p:sp>
        <p:nvSpPr>
          <p:cNvPr id="25604" name="Placeholder 2">
            <a:extLst>
              <a:ext uri="{FF2B5EF4-FFF2-40B4-BE49-F238E27FC236}">
                <a16:creationId xmlns:a16="http://schemas.microsoft.com/office/drawing/2014/main" id="{A37583EB-10A1-4AED-8769-C039709C6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5605" name="ZoneTexte 5">
            <a:extLst>
              <a:ext uri="{FF2B5EF4-FFF2-40B4-BE49-F238E27FC236}">
                <a16:creationId xmlns:a16="http://schemas.microsoft.com/office/drawing/2014/main" id="{CB7EC1CB-8AE5-4AB0-B3AB-2CEC2306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25606" name="Placeholder 2">
            <a:extLst>
              <a:ext uri="{FF2B5EF4-FFF2-40B4-BE49-F238E27FC236}">
                <a16:creationId xmlns:a16="http://schemas.microsoft.com/office/drawing/2014/main" id="{384358A4-B623-49DF-8C5D-EC210AEF0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4.2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8" name="Flèche vers le bas 7">
            <a:extLst>
              <a:ext uri="{FF2B5EF4-FFF2-40B4-BE49-F238E27FC236}">
                <a16:creationId xmlns:a16="http://schemas.microsoft.com/office/drawing/2014/main" id="{182EAC2E-846F-4568-9CAF-BF40248F1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4100513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2DA7A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2000" dirty="0">
              <a:solidFill>
                <a:srgbClr val="333366"/>
              </a:solidFill>
              <a:latin typeface="+mn-lt"/>
              <a:ea typeface="+mn-ea"/>
            </a:endParaRP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706E8109-3973-429D-BBAC-1943AD9D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4100513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2DA7A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2000" dirty="0">
              <a:solidFill>
                <a:srgbClr val="333366"/>
              </a:solidFill>
              <a:latin typeface="+mn-lt"/>
              <a:ea typeface="+mn-ea"/>
            </a:endParaRPr>
          </a:p>
        </p:txBody>
      </p:sp>
      <p:sp>
        <p:nvSpPr>
          <p:cNvPr id="10" name="Flèche vers le bas 9">
            <a:extLst>
              <a:ext uri="{FF2B5EF4-FFF2-40B4-BE49-F238E27FC236}">
                <a16:creationId xmlns:a16="http://schemas.microsoft.com/office/drawing/2014/main" id="{9002685F-918A-4AC8-B104-FD9478AFC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4100513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2DA7A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2000" dirty="0">
              <a:solidFill>
                <a:srgbClr val="333366"/>
              </a:solidFill>
              <a:latin typeface="+mn-lt"/>
              <a:ea typeface="+mn-ea"/>
            </a:endParaRPr>
          </a:p>
        </p:txBody>
      </p:sp>
      <p:sp>
        <p:nvSpPr>
          <p:cNvPr id="11" name="Flèche vers le bas 10">
            <a:extLst>
              <a:ext uri="{FF2B5EF4-FFF2-40B4-BE49-F238E27FC236}">
                <a16:creationId xmlns:a16="http://schemas.microsoft.com/office/drawing/2014/main" id="{F83430DC-FB99-4A2D-9E0C-048CDBAE5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4100513"/>
            <a:ext cx="571500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2DA7A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2000" dirty="0">
              <a:solidFill>
                <a:srgbClr val="333366"/>
              </a:solidFill>
              <a:latin typeface="+mn-lt"/>
              <a:ea typeface="+mn-ea"/>
            </a:endParaRPr>
          </a:p>
        </p:txBody>
      </p:sp>
      <p:sp>
        <p:nvSpPr>
          <p:cNvPr id="25611" name="Rectangle 15">
            <a:extLst>
              <a:ext uri="{FF2B5EF4-FFF2-40B4-BE49-F238E27FC236}">
                <a16:creationId xmlns:a16="http://schemas.microsoft.com/office/drawing/2014/main" id="{DDFBDEF5-52BC-4FDE-BB7B-895F024A5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209800"/>
            <a:ext cx="1800225" cy="431800"/>
          </a:xfrm>
          <a:prstGeom prst="rect">
            <a:avLst/>
          </a:prstGeom>
          <a:solidFill>
            <a:srgbClr val="E6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  <a:t>Stratégie</a:t>
            </a:r>
          </a:p>
        </p:txBody>
      </p:sp>
      <p:sp>
        <p:nvSpPr>
          <p:cNvPr id="25612" name="Rectangle 16">
            <a:extLst>
              <a:ext uri="{FF2B5EF4-FFF2-40B4-BE49-F238E27FC236}">
                <a16:creationId xmlns:a16="http://schemas.microsoft.com/office/drawing/2014/main" id="{AE045B37-2817-4C2E-8E97-702C13612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209800"/>
            <a:ext cx="1800225" cy="431800"/>
          </a:xfrm>
          <a:prstGeom prst="rect">
            <a:avLst/>
          </a:prstGeom>
          <a:solidFill>
            <a:srgbClr val="D2D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  <a:t>Structure</a:t>
            </a:r>
          </a:p>
        </p:txBody>
      </p:sp>
      <p:sp>
        <p:nvSpPr>
          <p:cNvPr id="25613" name="Rectangle 17">
            <a:extLst>
              <a:ext uri="{FF2B5EF4-FFF2-40B4-BE49-F238E27FC236}">
                <a16:creationId xmlns:a16="http://schemas.microsoft.com/office/drawing/2014/main" id="{ACF1E258-BE47-4EB3-8793-86ACC4044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209800"/>
            <a:ext cx="1800225" cy="431800"/>
          </a:xfrm>
          <a:prstGeom prst="rect">
            <a:avLst/>
          </a:prstGeom>
          <a:solidFill>
            <a:srgbClr val="8DD3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  <a:t>Productivité</a:t>
            </a:r>
          </a:p>
        </p:txBody>
      </p:sp>
      <p:sp>
        <p:nvSpPr>
          <p:cNvPr id="25614" name="Rectangle 18">
            <a:extLst>
              <a:ext uri="{FF2B5EF4-FFF2-40B4-BE49-F238E27FC236}">
                <a16:creationId xmlns:a16="http://schemas.microsoft.com/office/drawing/2014/main" id="{CB89935D-A6A8-48E5-BE39-C9C334F3C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2208213"/>
            <a:ext cx="1800225" cy="431800"/>
          </a:xfrm>
          <a:prstGeom prst="rect">
            <a:avLst/>
          </a:prstGeom>
          <a:solidFill>
            <a:srgbClr val="9FB8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  <a:t>Environnement</a:t>
            </a:r>
          </a:p>
        </p:txBody>
      </p:sp>
      <p:sp>
        <p:nvSpPr>
          <p:cNvPr id="25615" name="Rectangle 19">
            <a:extLst>
              <a:ext uri="{FF2B5EF4-FFF2-40B4-BE49-F238E27FC236}">
                <a16:creationId xmlns:a16="http://schemas.microsoft.com/office/drawing/2014/main" id="{84EB935B-12F2-41C0-A696-323DABF72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741613"/>
            <a:ext cx="1800225" cy="1408112"/>
          </a:xfrm>
          <a:prstGeom prst="rect">
            <a:avLst/>
          </a:prstGeom>
          <a:solidFill>
            <a:srgbClr val="F0F2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Complexité et 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dynamisme du 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secteur d’activité </a:t>
            </a:r>
          </a:p>
        </p:txBody>
      </p:sp>
      <p:sp>
        <p:nvSpPr>
          <p:cNvPr id="25616" name="Rectangle 20">
            <a:extLst>
              <a:ext uri="{FF2B5EF4-FFF2-40B4-BE49-F238E27FC236}">
                <a16:creationId xmlns:a16="http://schemas.microsoft.com/office/drawing/2014/main" id="{9BF2AD97-37AB-4413-B3B7-CBF509010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2741613"/>
            <a:ext cx="1800225" cy="1408112"/>
          </a:xfrm>
          <a:prstGeom prst="rect">
            <a:avLst/>
          </a:prstGeom>
          <a:solidFill>
            <a:srgbClr val="E6E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Analyse de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l’organigramme </a:t>
            </a:r>
          </a:p>
        </p:txBody>
      </p:sp>
      <p:sp>
        <p:nvSpPr>
          <p:cNvPr id="25617" name="Rectangle 21">
            <a:extLst>
              <a:ext uri="{FF2B5EF4-FFF2-40B4-BE49-F238E27FC236}">
                <a16:creationId xmlns:a16="http://schemas.microsoft.com/office/drawing/2014/main" id="{ADADF8C1-D8B2-4D46-A92F-BBA5EDDFA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2741613"/>
            <a:ext cx="1800225" cy="1408112"/>
          </a:xfrm>
          <a:prstGeom prst="rect">
            <a:avLst/>
          </a:prstGeom>
          <a:solidFill>
            <a:srgbClr val="DFF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Analyse du taux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de roulement 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et des motifs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d’absentéisme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6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18" name="Rectangle 22">
            <a:extLst>
              <a:ext uri="{FF2B5EF4-FFF2-40B4-BE49-F238E27FC236}">
                <a16:creationId xmlns:a16="http://schemas.microsoft.com/office/drawing/2014/main" id="{1415E029-AD24-41BE-8059-2CAFA9529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388" y="2741613"/>
            <a:ext cx="1800225" cy="1408112"/>
          </a:xfrm>
          <a:prstGeom prst="rect">
            <a:avLst/>
          </a:prstGeom>
          <a:solidFill>
            <a:srgbClr val="E2E8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Possibilités et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contraintes de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l’environnement :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variations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démographiques,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pénurie de main-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d’œuvre, etc.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6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19" name="AutoShape 23">
            <a:extLst>
              <a:ext uri="{FF2B5EF4-FFF2-40B4-BE49-F238E27FC236}">
                <a16:creationId xmlns:a16="http://schemas.microsoft.com/office/drawing/2014/main" id="{4A139609-5D3D-4EB7-B693-1638A467B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460875"/>
            <a:ext cx="1878013" cy="1776413"/>
          </a:xfrm>
          <a:prstGeom prst="roundRect">
            <a:avLst>
              <a:gd name="adj" fmla="val 16667"/>
            </a:avLst>
          </a:prstGeom>
          <a:solidFill>
            <a:srgbClr val="E6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Types de postes à pourvoir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Demande 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 nouvelles compétences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Niveau hiérarchique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Rôle stratégique</a:t>
            </a:r>
          </a:p>
        </p:txBody>
      </p:sp>
      <p:sp>
        <p:nvSpPr>
          <p:cNvPr id="25620" name="AutoShape 24">
            <a:extLst>
              <a:ext uri="{FF2B5EF4-FFF2-40B4-BE49-F238E27FC236}">
                <a16:creationId xmlns:a16="http://schemas.microsoft.com/office/drawing/2014/main" id="{4054520A-384F-4C5A-8E7A-757F11E1E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460875"/>
            <a:ext cx="1776413" cy="1776413"/>
          </a:xfrm>
          <a:prstGeom prst="roundRect">
            <a:avLst>
              <a:gd name="adj" fmla="val 16667"/>
            </a:avLst>
          </a:prstGeom>
          <a:solidFill>
            <a:srgbClr val="D2D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Fonctions susceptibles de connaître des fluctuations, des demandes pour des compétences particulières</a:t>
            </a:r>
          </a:p>
        </p:txBody>
      </p:sp>
      <p:sp>
        <p:nvSpPr>
          <p:cNvPr id="25621" name="AutoShape 25">
            <a:extLst>
              <a:ext uri="{FF2B5EF4-FFF2-40B4-BE49-F238E27FC236}">
                <a16:creationId xmlns:a16="http://schemas.microsoft.com/office/drawing/2014/main" id="{2D0C6BBB-68EE-4A85-8670-61E7F4BC8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4460875"/>
            <a:ext cx="1800225" cy="1776413"/>
          </a:xfrm>
          <a:prstGeom prst="roundRect">
            <a:avLst>
              <a:gd name="adj" fmla="val 16667"/>
            </a:avLst>
          </a:prstGeom>
          <a:solidFill>
            <a:srgbClr val="8DD3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Pratiques 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à améliorer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Postes 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à pourvoir</a:t>
            </a:r>
          </a:p>
        </p:txBody>
      </p:sp>
      <p:sp>
        <p:nvSpPr>
          <p:cNvPr id="25622" name="AutoShape 26">
            <a:extLst>
              <a:ext uri="{FF2B5EF4-FFF2-40B4-BE49-F238E27FC236}">
                <a16:creationId xmlns:a16="http://schemas.microsoft.com/office/drawing/2014/main" id="{D48C1322-68A7-4292-9606-84B1E4D2B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388" y="4460875"/>
            <a:ext cx="1800225" cy="1776413"/>
          </a:xfrm>
          <a:prstGeom prst="roundRect">
            <a:avLst>
              <a:gd name="adj" fmla="val 16667"/>
            </a:avLst>
          </a:prstGeom>
          <a:solidFill>
            <a:srgbClr val="9FB8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Incidence 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sur les postes </a:t>
            </a:r>
            <a:b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à pourvoir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Stratégies de recrutement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1C2FF6A3-0A93-4F43-8978-9FAD79BBF491}"/>
              </a:ext>
            </a:extLst>
          </p:cNvPr>
          <p:cNvSpPr txBox="1">
            <a:spLocks noGrp="1"/>
          </p:cNvSpPr>
          <p:nvPr/>
        </p:nvSpPr>
        <p:spPr bwMode="auto">
          <a:xfrm>
            <a:off x="6300788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72DCC38-B9D6-4293-A7D9-348088EF07C5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7651" name="Placeholder 1030">
            <a:extLst>
              <a:ext uri="{FF2B5EF4-FFF2-40B4-BE49-F238E27FC236}">
                <a16:creationId xmlns:a16="http://schemas.microsoft.com/office/drawing/2014/main" id="{364FFFEC-FD55-4529-990B-3E884FE391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8062913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Étape 2 : les prévisions concernant </a:t>
            </a:r>
            <a:br>
              <a:rPr lang="en-US" altLang="fr-FR" sz="2400" b="1"/>
            </a:br>
            <a:r>
              <a:rPr lang="en-US" altLang="fr-FR" sz="2400" b="1"/>
              <a:t>la demande de ressources humaines</a:t>
            </a:r>
          </a:p>
        </p:txBody>
      </p:sp>
      <p:sp>
        <p:nvSpPr>
          <p:cNvPr id="27652" name="Placeholder 2">
            <a:extLst>
              <a:ext uri="{FF2B5EF4-FFF2-40B4-BE49-F238E27FC236}">
                <a16:creationId xmlns:a16="http://schemas.microsoft.com/office/drawing/2014/main" id="{5F5A3E5D-1E73-49DC-990A-E745D4E62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7653" name="ZoneTexte 5">
            <a:extLst>
              <a:ext uri="{FF2B5EF4-FFF2-40B4-BE49-F238E27FC236}">
                <a16:creationId xmlns:a16="http://schemas.microsoft.com/office/drawing/2014/main" id="{EEB985B3-E050-4AF9-81CF-884257190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27654" name="Placeholder 2">
            <a:extLst>
              <a:ext uri="{FF2B5EF4-FFF2-40B4-BE49-F238E27FC236}">
                <a16:creationId xmlns:a16="http://schemas.microsoft.com/office/drawing/2014/main" id="{BB7CDA4F-DA1D-490F-AB0C-17CCCCB3B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4.2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7655" name="Line 16">
            <a:extLst>
              <a:ext uri="{FF2B5EF4-FFF2-40B4-BE49-F238E27FC236}">
                <a16:creationId xmlns:a16="http://schemas.microsoft.com/office/drawing/2014/main" id="{3A6C6180-83BE-4675-A80D-104F45E0E8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2311400"/>
            <a:ext cx="576263" cy="287338"/>
          </a:xfrm>
          <a:prstGeom prst="line">
            <a:avLst/>
          </a:prstGeom>
          <a:noFill/>
          <a:ln w="9525">
            <a:solidFill>
              <a:srgbClr val="E6AB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17">
            <a:extLst>
              <a:ext uri="{FF2B5EF4-FFF2-40B4-BE49-F238E27FC236}">
                <a16:creationId xmlns:a16="http://schemas.microsoft.com/office/drawing/2014/main" id="{C44C096F-0EED-482A-A57C-5FF17BA58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2598738"/>
            <a:ext cx="576263" cy="360362"/>
          </a:xfrm>
          <a:prstGeom prst="line">
            <a:avLst/>
          </a:prstGeom>
          <a:noFill/>
          <a:ln w="9525">
            <a:solidFill>
              <a:srgbClr val="E6AB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8">
            <a:extLst>
              <a:ext uri="{FF2B5EF4-FFF2-40B4-BE49-F238E27FC236}">
                <a16:creationId xmlns:a16="http://schemas.microsoft.com/office/drawing/2014/main" id="{41AD80DF-1711-473B-AF22-44597B3FB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4759325"/>
            <a:ext cx="576263" cy="0"/>
          </a:xfrm>
          <a:prstGeom prst="line">
            <a:avLst/>
          </a:prstGeom>
          <a:noFill/>
          <a:ln w="9525">
            <a:solidFill>
              <a:srgbClr val="E6AB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9">
            <a:extLst>
              <a:ext uri="{FF2B5EF4-FFF2-40B4-BE49-F238E27FC236}">
                <a16:creationId xmlns:a16="http://schemas.microsoft.com/office/drawing/2014/main" id="{61E74728-DBF1-4FA5-A903-F2F39FB019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4183063"/>
            <a:ext cx="576263" cy="576262"/>
          </a:xfrm>
          <a:prstGeom prst="line">
            <a:avLst/>
          </a:prstGeom>
          <a:noFill/>
          <a:ln w="9525">
            <a:solidFill>
              <a:srgbClr val="E6AB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20">
            <a:extLst>
              <a:ext uri="{FF2B5EF4-FFF2-40B4-BE49-F238E27FC236}">
                <a16:creationId xmlns:a16="http://schemas.microsoft.com/office/drawing/2014/main" id="{9D4A96D1-19FA-4778-9279-8BE4ACE8AA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3535363"/>
            <a:ext cx="576263" cy="1223962"/>
          </a:xfrm>
          <a:prstGeom prst="line">
            <a:avLst/>
          </a:prstGeom>
          <a:noFill/>
          <a:ln w="9525">
            <a:solidFill>
              <a:srgbClr val="E6AB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21">
            <a:extLst>
              <a:ext uri="{FF2B5EF4-FFF2-40B4-BE49-F238E27FC236}">
                <a16:creationId xmlns:a16="http://schemas.microsoft.com/office/drawing/2014/main" id="{9C134AF0-B2EF-4FE4-94FA-D6C9BA099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4759325"/>
            <a:ext cx="576263" cy="647700"/>
          </a:xfrm>
          <a:prstGeom prst="line">
            <a:avLst/>
          </a:prstGeom>
          <a:noFill/>
          <a:ln w="9525">
            <a:solidFill>
              <a:srgbClr val="E6AB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22">
            <a:extLst>
              <a:ext uri="{FF2B5EF4-FFF2-40B4-BE49-F238E27FC236}">
                <a16:creationId xmlns:a16="http://schemas.microsoft.com/office/drawing/2014/main" id="{F973FF6C-45DD-4773-AF7D-0F13DB26C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4759325"/>
            <a:ext cx="576263" cy="1296988"/>
          </a:xfrm>
          <a:prstGeom prst="line">
            <a:avLst/>
          </a:prstGeom>
          <a:noFill/>
          <a:ln w="9525">
            <a:solidFill>
              <a:srgbClr val="E6AB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AutoShape 6">
            <a:extLst>
              <a:ext uri="{FF2B5EF4-FFF2-40B4-BE49-F238E27FC236}">
                <a16:creationId xmlns:a16="http://schemas.microsoft.com/office/drawing/2014/main" id="{3E8F2A35-D800-4B5A-A01A-F3F2C4F9B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3390900"/>
            <a:ext cx="1871663" cy="576263"/>
          </a:xfrm>
          <a:prstGeom prst="roundRect">
            <a:avLst>
              <a:gd name="adj" fmla="val 16667"/>
            </a:avLst>
          </a:prstGeom>
          <a:solidFill>
            <a:srgbClr val="E2E8EF"/>
          </a:solidFill>
          <a:ln w="9525">
            <a:solidFill>
              <a:srgbClr val="9FB8CD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Méthodes</a:t>
            </a:r>
          </a:p>
        </p:txBody>
      </p:sp>
      <p:sp>
        <p:nvSpPr>
          <p:cNvPr id="27663" name="AutoShape 7">
            <a:extLst>
              <a:ext uri="{FF2B5EF4-FFF2-40B4-BE49-F238E27FC236}">
                <a16:creationId xmlns:a16="http://schemas.microsoft.com/office/drawing/2014/main" id="{67177B5A-2819-45EC-9D70-B57498559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166938"/>
            <a:ext cx="1871662" cy="863600"/>
          </a:xfrm>
          <a:prstGeom prst="roundRect">
            <a:avLst>
              <a:gd name="adj" fmla="val 16667"/>
            </a:avLst>
          </a:prstGeom>
          <a:solidFill>
            <a:srgbClr val="D2D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600">
                <a:solidFill>
                  <a:srgbClr val="333366"/>
                </a:solidFill>
                <a:ea typeface="ＭＳ Ｐゴシック" panose="020B0600070205080204" pitchFamily="34" charset="-128"/>
              </a:rPr>
              <a:t>Prévisions raisonnées</a:t>
            </a:r>
          </a:p>
        </p:txBody>
      </p:sp>
      <p:sp>
        <p:nvSpPr>
          <p:cNvPr id="27664" name="AutoShape 8">
            <a:extLst>
              <a:ext uri="{FF2B5EF4-FFF2-40B4-BE49-F238E27FC236}">
                <a16:creationId xmlns:a16="http://schemas.microsoft.com/office/drawing/2014/main" id="{A5932FA7-F577-4C86-82D5-29DE11447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325938"/>
            <a:ext cx="1871662" cy="863600"/>
          </a:xfrm>
          <a:prstGeom prst="roundRect">
            <a:avLst>
              <a:gd name="adj" fmla="val 16667"/>
            </a:avLst>
          </a:prstGeom>
          <a:solidFill>
            <a:srgbClr val="D2D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600">
                <a:solidFill>
                  <a:srgbClr val="333366"/>
                </a:solidFill>
                <a:ea typeface="ＭＳ Ｐゴシック" panose="020B0600070205080204" pitchFamily="34" charset="-128"/>
              </a:rPr>
              <a:t>Projections statistiques</a:t>
            </a:r>
          </a:p>
        </p:txBody>
      </p:sp>
      <p:sp>
        <p:nvSpPr>
          <p:cNvPr id="27665" name="AutoShape 9">
            <a:extLst>
              <a:ext uri="{FF2B5EF4-FFF2-40B4-BE49-F238E27FC236}">
                <a16:creationId xmlns:a16="http://schemas.microsoft.com/office/drawing/2014/main" id="{9B5238CA-C2F1-4235-9777-BF854EAC5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5" y="2060575"/>
            <a:ext cx="2751138" cy="500063"/>
          </a:xfrm>
          <a:prstGeom prst="roundRect">
            <a:avLst>
              <a:gd name="adj" fmla="val 16667"/>
            </a:avLst>
          </a:prstGeom>
          <a:solidFill>
            <a:srgbClr val="E6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Technique Delphi</a:t>
            </a:r>
          </a:p>
        </p:txBody>
      </p:sp>
      <p:sp>
        <p:nvSpPr>
          <p:cNvPr id="27666" name="AutoShape 10">
            <a:extLst>
              <a:ext uri="{FF2B5EF4-FFF2-40B4-BE49-F238E27FC236}">
                <a16:creationId xmlns:a16="http://schemas.microsoft.com/office/drawing/2014/main" id="{36609A3F-798A-4D38-B44A-E5E74FA35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5" y="2678113"/>
            <a:ext cx="2751138" cy="500062"/>
          </a:xfrm>
          <a:prstGeom prst="roundRect">
            <a:avLst>
              <a:gd name="adj" fmla="val 16667"/>
            </a:avLst>
          </a:prstGeom>
          <a:solidFill>
            <a:srgbClr val="E6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Technique du groupe nominal</a:t>
            </a:r>
          </a:p>
        </p:txBody>
      </p:sp>
      <p:sp>
        <p:nvSpPr>
          <p:cNvPr id="27667" name="AutoShape 11">
            <a:extLst>
              <a:ext uri="{FF2B5EF4-FFF2-40B4-BE49-F238E27FC236}">
                <a16:creationId xmlns:a16="http://schemas.microsoft.com/office/drawing/2014/main" id="{B2BEBFF4-57D6-4E44-B278-FE0FDFD3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5" y="3297238"/>
            <a:ext cx="2751138" cy="500062"/>
          </a:xfrm>
          <a:prstGeom prst="roundRect">
            <a:avLst>
              <a:gd name="adj" fmla="val 16667"/>
            </a:avLst>
          </a:prstGeom>
          <a:solidFill>
            <a:srgbClr val="E6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Analyse de régression linéaire</a:t>
            </a:r>
          </a:p>
        </p:txBody>
      </p:sp>
      <p:sp>
        <p:nvSpPr>
          <p:cNvPr id="27668" name="AutoShape 12">
            <a:extLst>
              <a:ext uri="{FF2B5EF4-FFF2-40B4-BE49-F238E27FC236}">
                <a16:creationId xmlns:a16="http://schemas.microsoft.com/office/drawing/2014/main" id="{72C95C1C-8779-42BA-B344-F587FF14D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5" y="3916363"/>
            <a:ext cx="2751138" cy="500062"/>
          </a:xfrm>
          <a:prstGeom prst="roundRect">
            <a:avLst>
              <a:gd name="adj" fmla="val 16667"/>
            </a:avLst>
          </a:prstGeom>
          <a:solidFill>
            <a:srgbClr val="E6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Ratios de productivité</a:t>
            </a:r>
          </a:p>
        </p:txBody>
      </p:sp>
      <p:sp>
        <p:nvSpPr>
          <p:cNvPr id="27669" name="AutoShape 13">
            <a:extLst>
              <a:ext uri="{FF2B5EF4-FFF2-40B4-BE49-F238E27FC236}">
                <a16:creationId xmlns:a16="http://schemas.microsoft.com/office/drawing/2014/main" id="{EB0214E5-42C0-4450-84BA-7AB2D7A6E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5" y="4533900"/>
            <a:ext cx="2751138" cy="500063"/>
          </a:xfrm>
          <a:prstGeom prst="roundRect">
            <a:avLst>
              <a:gd name="adj" fmla="val 16667"/>
            </a:avLst>
          </a:prstGeom>
          <a:solidFill>
            <a:srgbClr val="E6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Ratios de ressources humaines</a:t>
            </a:r>
          </a:p>
        </p:txBody>
      </p:sp>
      <p:sp>
        <p:nvSpPr>
          <p:cNvPr id="27670" name="AutoShape 14">
            <a:extLst>
              <a:ext uri="{FF2B5EF4-FFF2-40B4-BE49-F238E27FC236}">
                <a16:creationId xmlns:a16="http://schemas.microsoft.com/office/drawing/2014/main" id="{6B7E548E-34AB-40AE-943E-29245A709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5" y="5153025"/>
            <a:ext cx="2751138" cy="500063"/>
          </a:xfrm>
          <a:prstGeom prst="roundRect">
            <a:avLst>
              <a:gd name="adj" fmla="val 16667"/>
            </a:avLst>
          </a:prstGeom>
          <a:solidFill>
            <a:srgbClr val="E6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Analyse de séries chronologiques</a:t>
            </a:r>
          </a:p>
        </p:txBody>
      </p:sp>
      <p:sp>
        <p:nvSpPr>
          <p:cNvPr id="27671" name="AutoShape 15">
            <a:extLst>
              <a:ext uri="{FF2B5EF4-FFF2-40B4-BE49-F238E27FC236}">
                <a16:creationId xmlns:a16="http://schemas.microsoft.com/office/drawing/2014/main" id="{80104647-7144-4C86-8EE4-B5621CBB9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5" y="5772150"/>
            <a:ext cx="2751138" cy="500063"/>
          </a:xfrm>
          <a:prstGeom prst="roundRect">
            <a:avLst>
              <a:gd name="adj" fmla="val 16667"/>
            </a:avLst>
          </a:prstGeom>
          <a:solidFill>
            <a:srgbClr val="E6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</a:rPr>
              <a:t>Analyse stochastique</a:t>
            </a:r>
          </a:p>
        </p:txBody>
      </p:sp>
      <p:sp>
        <p:nvSpPr>
          <p:cNvPr id="27672" name="Line 24">
            <a:extLst>
              <a:ext uri="{FF2B5EF4-FFF2-40B4-BE49-F238E27FC236}">
                <a16:creationId xmlns:a16="http://schemas.microsoft.com/office/drawing/2014/main" id="{9058CA93-A09C-40AB-A8A9-44ECA0EDA3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671763"/>
            <a:ext cx="431800" cy="1008062"/>
          </a:xfrm>
          <a:prstGeom prst="line">
            <a:avLst/>
          </a:prstGeom>
          <a:noFill/>
          <a:ln w="9525">
            <a:solidFill>
              <a:srgbClr val="8DD3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25">
            <a:extLst>
              <a:ext uri="{FF2B5EF4-FFF2-40B4-BE49-F238E27FC236}">
                <a16:creationId xmlns:a16="http://schemas.microsoft.com/office/drawing/2014/main" id="{409F68AD-4B76-4EF5-8D17-3182C56A8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679825"/>
            <a:ext cx="431800" cy="1152525"/>
          </a:xfrm>
          <a:prstGeom prst="line">
            <a:avLst/>
          </a:prstGeom>
          <a:noFill/>
          <a:ln w="9525">
            <a:solidFill>
              <a:srgbClr val="8DD3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>
            <a:extLst>
              <a:ext uri="{FF2B5EF4-FFF2-40B4-BE49-F238E27FC236}">
                <a16:creationId xmlns:a16="http://schemas.microsoft.com/office/drawing/2014/main" id="{44E9DBD2-BCF0-4381-838D-8559CF3922B1}"/>
              </a:ext>
            </a:extLst>
          </p:cNvPr>
          <p:cNvSpPr txBox="1">
            <a:spLocks noGrp="1"/>
          </p:cNvSpPr>
          <p:nvPr/>
        </p:nvSpPr>
        <p:spPr bwMode="auto">
          <a:xfrm>
            <a:off x="6300788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AF9C26C-BEDC-44B2-9122-2AAF0FD9FBA3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9699" name="Placeholder 1030">
            <a:extLst>
              <a:ext uri="{FF2B5EF4-FFF2-40B4-BE49-F238E27FC236}">
                <a16:creationId xmlns:a16="http://schemas.microsoft.com/office/drawing/2014/main" id="{2FC5DF48-261B-4047-84E4-79BC37F665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8062913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Étape 3 : les prévisions concernant </a:t>
            </a:r>
            <a:br>
              <a:rPr lang="en-US" altLang="fr-FR" sz="2400" b="1"/>
            </a:br>
            <a:r>
              <a:rPr lang="en-US" altLang="fr-FR" sz="2400" b="1"/>
              <a:t>l’offre de ressources humaines</a:t>
            </a:r>
          </a:p>
        </p:txBody>
      </p:sp>
      <p:sp>
        <p:nvSpPr>
          <p:cNvPr id="29700" name="Placeholder 2">
            <a:extLst>
              <a:ext uri="{FF2B5EF4-FFF2-40B4-BE49-F238E27FC236}">
                <a16:creationId xmlns:a16="http://schemas.microsoft.com/office/drawing/2014/main" id="{17BD1274-05A8-43A5-A62B-84D50A7E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9701" name="ZoneTexte 5">
            <a:extLst>
              <a:ext uri="{FF2B5EF4-FFF2-40B4-BE49-F238E27FC236}">
                <a16:creationId xmlns:a16="http://schemas.microsoft.com/office/drawing/2014/main" id="{2FCD42F0-4A0F-454C-AE05-5C830361B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29702" name="Placeholder 2">
            <a:extLst>
              <a:ext uri="{FF2B5EF4-FFF2-40B4-BE49-F238E27FC236}">
                <a16:creationId xmlns:a16="http://schemas.microsoft.com/office/drawing/2014/main" id="{E5DD12D8-5B8F-46B0-ACF1-C5C39B31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4.2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29703" name="Espace réservé du contenu 9">
            <a:extLst>
              <a:ext uri="{FF2B5EF4-FFF2-40B4-BE49-F238E27FC236}">
                <a16:creationId xmlns:a16="http://schemas.microsoft.com/office/drawing/2014/main" id="{B83ED5D6-70D3-4F58-A53E-9B6F2BCB222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2230438"/>
            <a:ext cx="63881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>
            <a:extLst>
              <a:ext uri="{FF2B5EF4-FFF2-40B4-BE49-F238E27FC236}">
                <a16:creationId xmlns:a16="http://schemas.microsoft.com/office/drawing/2014/main" id="{FA68DE57-DC48-4614-98F3-D958F38E4DE8}"/>
              </a:ext>
            </a:extLst>
          </p:cNvPr>
          <p:cNvSpPr txBox="1">
            <a:spLocks noGrp="1"/>
          </p:cNvSpPr>
          <p:nvPr/>
        </p:nvSpPr>
        <p:spPr bwMode="auto">
          <a:xfrm>
            <a:off x="6300788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718EFA4-9E4C-4044-99D9-E3F0FED72301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1747" name="Placeholder 1030">
            <a:extLst>
              <a:ext uri="{FF2B5EF4-FFF2-40B4-BE49-F238E27FC236}">
                <a16:creationId xmlns:a16="http://schemas.microsoft.com/office/drawing/2014/main" id="{3462BC52-EB85-4B87-ADCE-189C909807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8062913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Étape 4 : les écarts entre l’offre et la demande </a:t>
            </a:r>
            <a:br>
              <a:rPr lang="en-US" altLang="fr-FR" sz="2400" b="1"/>
            </a:br>
            <a:r>
              <a:rPr lang="en-US" altLang="fr-FR" sz="2400" b="1"/>
              <a:t>et la formulation des objectifs en matière de gestion prévisionnelle des ressources humaines</a:t>
            </a:r>
          </a:p>
        </p:txBody>
      </p:sp>
      <p:sp>
        <p:nvSpPr>
          <p:cNvPr id="31748" name="Placeholder 2">
            <a:extLst>
              <a:ext uri="{FF2B5EF4-FFF2-40B4-BE49-F238E27FC236}">
                <a16:creationId xmlns:a16="http://schemas.microsoft.com/office/drawing/2014/main" id="{B1A52A1E-4478-41E1-B2D7-9E214464C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GESTION PRÉVISIONNELLE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1749" name="ZoneTexte 5">
            <a:extLst>
              <a:ext uri="{FF2B5EF4-FFF2-40B4-BE49-F238E27FC236}">
                <a16:creationId xmlns:a16="http://schemas.microsoft.com/office/drawing/2014/main" id="{4E03C358-7F92-485A-A004-D200B49D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31750" name="Placeholder 2">
            <a:extLst>
              <a:ext uri="{FF2B5EF4-FFF2-40B4-BE49-F238E27FC236}">
                <a16:creationId xmlns:a16="http://schemas.microsoft.com/office/drawing/2014/main" id="{0D530839-64C8-4052-97E8-A906C78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4.2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1751" name="Placeholder 4">
            <a:extLst>
              <a:ext uri="{FF2B5EF4-FFF2-40B4-BE49-F238E27FC236}">
                <a16:creationId xmlns:a16="http://schemas.microsoft.com/office/drawing/2014/main" id="{A8216EEF-831F-4954-9617-FB9FD0EAE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63850"/>
            <a:ext cx="77724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r>
              <a:rPr lang="fr-CA" altLang="fr-FR" sz="2400"/>
              <a:t>Détermination des écarts entre l’offre </a:t>
            </a:r>
            <a:br>
              <a:rPr lang="fr-CA" altLang="fr-FR" sz="2400"/>
            </a:br>
            <a:r>
              <a:rPr lang="fr-CA" altLang="fr-FR" sz="2400"/>
              <a:t>et la demande en effectifs et en compétences</a:t>
            </a:r>
          </a:p>
          <a:p>
            <a:r>
              <a:rPr lang="fr-CA" altLang="fr-FR" sz="2400"/>
              <a:t>Détermination des objectifs à atteindre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696</TotalTime>
  <Words>1194</Words>
  <Application>Microsoft Office PowerPoint</Application>
  <PresentationFormat>Affichage à l'écran (4:3)</PresentationFormat>
  <Paragraphs>184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Arial</vt:lpstr>
      <vt:lpstr>Modele_physique_xxi TOME_A</vt:lpstr>
      <vt:lpstr>Présentation PowerPoint</vt:lpstr>
      <vt:lpstr> Chapitre 4</vt:lpstr>
      <vt:lpstr>Plan de chapitre</vt:lpstr>
      <vt:lpstr>4.1 La gestion prévisionnelle des ressources humaines : définition et rôle</vt:lpstr>
      <vt:lpstr>4.2 Le processus de gestion prévisionnelle des RH       </vt:lpstr>
      <vt:lpstr>Étape 1 : l’analyse des données en vue des prévisions d’offre et de demande de ressources humaines</vt:lpstr>
      <vt:lpstr>Étape 2 : les prévisions concernant  la demande de ressources humaines</vt:lpstr>
      <vt:lpstr>Étape 3 : les prévisions concernant  l’offre de ressources humaines</vt:lpstr>
      <vt:lpstr>Étape 4 : les écarts entre l’offre et la demande  et la formulation des objectifs en matière de gestion prévisionnelle des ressources humaines</vt:lpstr>
      <vt:lpstr>Étape 4 (suite): Un exemple de grille d’analyse </vt:lpstr>
      <vt:lpstr>Étape 5 : l’élaboration d’un plan d’action </vt:lpstr>
      <vt:lpstr>Étape 6 : le contrôle et l’évaluation de la gestion prévisionnelle des ressources humaines</vt:lpstr>
      <vt:lpstr>4.3 Les aspects à considérer dans la gestion        prévisionnelle des ressources humaines</vt:lpstr>
      <vt:lpstr>4.4 La gestion des restructurations organisationnelles</vt:lpstr>
      <vt:lpstr>La gestion des départs</vt:lpstr>
      <vt:lpstr>La gestion des survivants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Hennequart, Pauline</cp:lastModifiedBy>
  <cp:revision>87</cp:revision>
  <cp:lastPrinted>2012-11-19T20:15:19Z</cp:lastPrinted>
  <dcterms:created xsi:type="dcterms:W3CDTF">2010-06-17T13:05:13Z</dcterms:created>
  <dcterms:modified xsi:type="dcterms:W3CDTF">2023-06-13T14:18:55Z</dcterms:modified>
</cp:coreProperties>
</file>