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6" clrIdx="0"/>
  <p:cmAuthor id="2" name="marion.cote@umontreal.ca" initials="ma" lastIdx="2" clrIdx="1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6B76B-0467-4575-B9DC-4CFA5145F8B8}" v="3" dt="2020-12-10T01:43:50.536"/>
    <p1510:client id="{DD452B02-275B-3ED2-D631-F60F4F210063}" v="328" dt="2020-12-09T22:08:4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8"/>
    <p:restoredTop sz="94740"/>
  </p:normalViewPr>
  <p:slideViewPr>
    <p:cSldViewPr>
      <p:cViewPr varScale="1">
        <p:scale>
          <a:sx n="104" d="100"/>
          <a:sy n="104" d="100"/>
        </p:scale>
        <p:origin x="846" y="108"/>
      </p:cViewPr>
      <p:guideLst>
        <p:guide orient="horz" pos="7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ulx, Geneviève/Anais" userId="939a8915-ac43-415b-81d1-435d231b953e" providerId="ADAL" clId="{6416B76B-0467-4575-B9DC-4CFA5145F8B8}"/>
    <pc:docChg chg="modSld">
      <pc:chgData name="Proulx, Geneviève/Anais" userId="939a8915-ac43-415b-81d1-435d231b953e" providerId="ADAL" clId="{6416B76B-0467-4575-B9DC-4CFA5145F8B8}" dt="2020-12-10T01:43:27.645" v="13" actId="20577"/>
      <pc:docMkLst>
        <pc:docMk/>
      </pc:docMkLst>
      <pc:sldChg chg="modSp">
        <pc:chgData name="Proulx, Geneviève/Anais" userId="939a8915-ac43-415b-81d1-435d231b953e" providerId="ADAL" clId="{6416B76B-0467-4575-B9DC-4CFA5145F8B8}" dt="2020-12-10T01:43:27.645" v="13" actId="20577"/>
        <pc:sldMkLst>
          <pc:docMk/>
          <pc:sldMk cId="0" sldId="267"/>
        </pc:sldMkLst>
        <pc:spChg chg="mod">
          <ac:chgData name="Proulx, Geneviève/Anais" userId="939a8915-ac43-415b-81d1-435d231b953e" providerId="ADAL" clId="{6416B76B-0467-4575-B9DC-4CFA5145F8B8}" dt="2020-12-10T01:43:27.645" v="13" actId="20577"/>
          <ac:spMkLst>
            <pc:docMk/>
            <pc:sldMk cId="0" sldId="267"/>
            <ac:spMk id="33802" creationId="{24074271-3D2B-44D8-B098-5A25087764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A5FD6A5-3543-47E3-93CF-48CE526EB6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717E81-8228-4D88-B852-A234D3851C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EB01D04-0562-4339-950D-DD6F3B964B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86B5A96-733F-4C1E-9105-0EDB6D443E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7ADB20-2FC5-4F69-8359-69C8870AD50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5AB72E2-2258-420B-8341-14E0F308D3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020844D-165A-4AB6-A65A-BF0C107E45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4BCD6F26-6141-495F-8F02-1162E1A891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AD7859D-A2D1-4D2E-BA52-61AB56FD6E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BCD983F-E67E-4122-A6E2-C56DAB027E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184A3EC-E10F-4CDC-9348-BCA0473E7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36F503-A1E4-40AB-AEB3-373FA0177D04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D63410EF-8042-4891-8E51-7425CF315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1CD86D5E-DBE7-4F08-8E2C-E776838AF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EB574F15-7E19-46A4-9346-64A9A05AC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B88D5F0E-A2A7-4F6B-B2D4-8EF93F34C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9999AB92-E3B7-4412-8A60-DC30971AA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3EEA404E-A956-41E5-87CB-E94B25136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>
            <a:extLst>
              <a:ext uri="{FF2B5EF4-FFF2-40B4-BE49-F238E27FC236}">
                <a16:creationId xmlns:a16="http://schemas.microsoft.com/office/drawing/2014/main" id="{E3C219EF-0C46-4FDD-85D6-16E309D33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6C2085EB-17F4-450D-9799-9875FE27F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>
            <a:extLst>
              <a:ext uri="{FF2B5EF4-FFF2-40B4-BE49-F238E27FC236}">
                <a16:creationId xmlns:a16="http://schemas.microsoft.com/office/drawing/2014/main" id="{3FA7CEBD-EE30-4724-92BD-0248CDF5B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497DAADE-45C2-4295-8271-176504DAA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>
            <a:extLst>
              <a:ext uri="{FF2B5EF4-FFF2-40B4-BE49-F238E27FC236}">
                <a16:creationId xmlns:a16="http://schemas.microsoft.com/office/drawing/2014/main" id="{48C85028-3616-4329-9960-DA8E13F8A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>
            <a:extLst>
              <a:ext uri="{FF2B5EF4-FFF2-40B4-BE49-F238E27FC236}">
                <a16:creationId xmlns:a16="http://schemas.microsoft.com/office/drawing/2014/main" id="{328FDD97-FC87-4CCD-AAF2-F3B9311D8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>
            <a:extLst>
              <a:ext uri="{FF2B5EF4-FFF2-40B4-BE49-F238E27FC236}">
                <a16:creationId xmlns:a16="http://schemas.microsoft.com/office/drawing/2014/main" id="{08ACAFA2-79BC-465A-9AA2-36EAC85BD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1027">
            <a:extLst>
              <a:ext uri="{FF2B5EF4-FFF2-40B4-BE49-F238E27FC236}">
                <a16:creationId xmlns:a16="http://schemas.microsoft.com/office/drawing/2014/main" id="{ADC49E12-B237-43C9-9A49-E1811A110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>
            <a:extLst>
              <a:ext uri="{FF2B5EF4-FFF2-40B4-BE49-F238E27FC236}">
                <a16:creationId xmlns:a16="http://schemas.microsoft.com/office/drawing/2014/main" id="{0C0BD8FE-612E-45D9-AA52-57FF8DB49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>
            <a:extLst>
              <a:ext uri="{FF2B5EF4-FFF2-40B4-BE49-F238E27FC236}">
                <a16:creationId xmlns:a16="http://schemas.microsoft.com/office/drawing/2014/main" id="{42653E6C-4F19-4345-ABF9-9A30808B3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>
            <a:extLst>
              <a:ext uri="{FF2B5EF4-FFF2-40B4-BE49-F238E27FC236}">
                <a16:creationId xmlns:a16="http://schemas.microsoft.com/office/drawing/2014/main" id="{2A444ED1-5ECB-4824-A0C9-77C66F32C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C93AC5F5-4E77-433A-8787-370804E9E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>
            <a:extLst>
              <a:ext uri="{FF2B5EF4-FFF2-40B4-BE49-F238E27FC236}">
                <a16:creationId xmlns:a16="http://schemas.microsoft.com/office/drawing/2014/main" id="{7B2F6164-AC39-4F3D-972A-4E387E93D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>
            <a:extLst>
              <a:ext uri="{FF2B5EF4-FFF2-40B4-BE49-F238E27FC236}">
                <a16:creationId xmlns:a16="http://schemas.microsoft.com/office/drawing/2014/main" id="{635C87B4-E300-4A98-B04B-F7139FA6A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9E37CEAE-0280-4F0A-B58D-B9819F9D0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E3ABE8C5-C54A-4CBE-9603-EC59C75E9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BA280696-C32A-4569-8D41-1BE489BD4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625BB47B-7EA6-482F-BF1E-BD0E14492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1026">
            <a:extLst>
              <a:ext uri="{FF2B5EF4-FFF2-40B4-BE49-F238E27FC236}">
                <a16:creationId xmlns:a16="http://schemas.microsoft.com/office/drawing/2014/main" id="{8FD8904C-41A7-420B-8268-B7539AFF2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1027">
            <a:extLst>
              <a:ext uri="{FF2B5EF4-FFF2-40B4-BE49-F238E27FC236}">
                <a16:creationId xmlns:a16="http://schemas.microsoft.com/office/drawing/2014/main" id="{A931AAC2-341C-4F7C-B7D0-E5AEBA0F4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1026">
            <a:extLst>
              <a:ext uri="{FF2B5EF4-FFF2-40B4-BE49-F238E27FC236}">
                <a16:creationId xmlns:a16="http://schemas.microsoft.com/office/drawing/2014/main" id="{C6E58527-DBF0-43E5-851B-3C2BEC166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1027">
            <a:extLst>
              <a:ext uri="{FF2B5EF4-FFF2-40B4-BE49-F238E27FC236}">
                <a16:creationId xmlns:a16="http://schemas.microsoft.com/office/drawing/2014/main" id="{96D2C80C-F8EE-4CCE-959F-537917B0B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1026">
            <a:extLst>
              <a:ext uri="{FF2B5EF4-FFF2-40B4-BE49-F238E27FC236}">
                <a16:creationId xmlns:a16="http://schemas.microsoft.com/office/drawing/2014/main" id="{B93996CD-532D-482D-89BA-3B38432C8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1027">
            <a:extLst>
              <a:ext uri="{FF2B5EF4-FFF2-40B4-BE49-F238E27FC236}">
                <a16:creationId xmlns:a16="http://schemas.microsoft.com/office/drawing/2014/main" id="{6B917A72-AECC-4E11-9988-95F5991F0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CA326442-91DC-4FBE-8B35-408CC2E57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CA31F13D-D20D-4525-B166-655E0F2CB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747C5EDC-C11F-4597-86CE-AE015452A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DC83D350-331A-40F2-A252-D8A80FCC6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96491779-4388-49AA-B204-90E589737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13C3A0AD-8A15-46CC-ABD9-087767DCB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4413404A-B5D1-46F2-8D25-BEE6975F5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F64F6202-4A8F-408D-A91E-DA1F3677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3B476A56-3FAC-4E18-8B29-7020387DB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7258C52C-45ED-490B-830A-95B7CF1A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BCB70BE5-DEA5-4D8F-AA70-875165B06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9F667DF9-3A36-4BF7-9AB9-A614F6F06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112F548B-9997-4119-B7A8-142FF0DBA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B3FB90BB-B4E1-4AA2-9407-C223AC84D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C43BFB-DD89-4181-8CD7-21BD3D63D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0C61-A113-4F18-BEF4-C2AD613B5E9F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503F7-FEBE-4087-AC72-53A49F27C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541772-9739-43C7-B5DE-CD2F7ACCC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0BB82-8BB1-41C5-B99E-87B1643EDBD8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34741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FB68D4-F2BA-481B-BB5B-EB6A8987A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CD6C-2896-4D10-8B2C-E3B540D3955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537A3-3CDC-450A-BD4F-8F834E10B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AF647-C508-4DFE-AE9A-4C76C7DDB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E5360-A5E1-4475-9BE8-E4B2358DE166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4405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1600EF-E159-48C1-9E33-896FBEE9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10E9-8710-404A-84B2-CC5CDCFC2F01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D61F0-C2D3-4B50-BA20-150F3C7DA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E2DA83-D923-4682-9EDF-24D9F5B73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12E43-D4F6-4CB1-91CE-C45BDDA85F4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137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BE63C7-E38B-4DA0-B416-342A37A26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6489-32DC-4FD8-AB1F-480962E2FC0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86546-A9D6-4BC5-937E-205C5F75A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9D8D3-27D0-4716-BA81-E73927C92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0ACE1-6EBD-494E-8CFC-A6548BE5554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271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223B38-7E0B-4626-90E0-777065D83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027C-8934-4FDD-880C-0CB06966BCA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74E73-C688-4C73-A51E-04BB116F8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871A7C-4B95-4C66-AC39-62E8DE964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829E4-0BC5-4AB8-8114-B6F48B5164A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0779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ED50B-A5A0-4EA6-892E-DA9926F6D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A954-312F-4441-9CB8-02949FD054C9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5200C-F35E-41F7-A133-413F502B0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098A8C-07F0-40F9-97AC-1D8573234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38976-F0DF-430A-8F8A-ABB0FD9879C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92693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9D0F8C-4CA8-4307-9D99-5C401833F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27A2-10E1-41F5-AB16-4A65BD5CA05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F2FE63-DADF-4604-9B66-38C8FDE74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C9B493-951D-4A70-8BDE-08D886F85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78DBA-7E29-4D33-B839-481AC9245F74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9644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019AB3-6A10-4F70-808F-78C88A551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1440D-9935-4235-A828-2EDADD89B30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EF14E0-DF9F-4DD3-9BD4-F7BD81E76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DC9B43-5840-466B-9C9B-5F7F0381C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14064-B810-467F-81C7-E44E330A28C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86769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9D0F35-0629-4CCD-A9D4-EE7082483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5272-0F34-4C0A-8BC8-4B17180194F3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450664-F48A-43D0-B955-6964A057E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E1AC04-E6B0-45A3-9D0A-27DD36E06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ADBAB-6551-4793-9871-6CEA3481A6B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198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435D2-21C7-441A-9D48-2921114B5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E5E3-BEF5-405C-9F4D-FA9D8C79AA14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3FF6F-152A-48B5-9F66-E434CC52E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F4841-DA55-400A-B13F-478188BE6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E76C5-9D13-4D0A-9B77-0C90A1E7AE0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51358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A4BC2-CA06-4548-9794-119BC6BDC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B9EA-CF92-42EF-92C7-3955C89FF80B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F25E8-FA67-4395-8FC8-055AA1D6B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203D6B-8960-4DE3-9F88-576BDAF42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ED75A-D70A-4FBD-AF5F-E78FE1C1726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8828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4A29BE-1B43-4479-B5BA-579B0FCBE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90BC80-F71B-4D51-BBAB-9E122C10D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B10BD56-D7B7-4A22-807A-88A74A0F7F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B8348C2A-3EE7-486E-95C7-7F398F31D674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DBBDE7F8-A776-479E-9D57-672ACC37C6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4DCECBA4-1FBF-46E2-AA58-0D60629DA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248C86E5-E173-4818-97E9-B57A3D2671F1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55B8C0B8-B72E-4C8C-B8BF-A617F9A2882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7CFBA78-B1F6-4A9E-B413-616163FD917A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93CFFEA6-0A7D-4F19-9637-64C3FC5E2A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708025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La transformation des valeurs sociales</a:t>
            </a:r>
          </a:p>
        </p:txBody>
      </p:sp>
      <p:sp>
        <p:nvSpPr>
          <p:cNvPr id="33796" name="Placeholder 2">
            <a:extLst>
              <a:ext uri="{FF2B5EF4-FFF2-40B4-BE49-F238E27FC236}">
                <a16:creationId xmlns:a16="http://schemas.microsoft.com/office/drawing/2014/main" id="{EA946BED-627C-4040-BC0F-4DD210E1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97A9FA14-EFA6-455F-9125-322D6DF28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3798" name="Placeholder 2">
            <a:extLst>
              <a:ext uri="{FF2B5EF4-FFF2-40B4-BE49-F238E27FC236}">
                <a16:creationId xmlns:a16="http://schemas.microsoft.com/office/drawing/2014/main" id="{DACEBA5C-AA95-4512-B244-BA960A4F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51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9" name="AutoShape 8">
            <a:extLst>
              <a:ext uri="{FF2B5EF4-FFF2-40B4-BE49-F238E27FC236}">
                <a16:creationId xmlns:a16="http://schemas.microsoft.com/office/drawing/2014/main" id="{78DFC4C8-AB17-4A97-A07F-0776D7D2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49500"/>
            <a:ext cx="3744912" cy="3743325"/>
          </a:xfrm>
          <a:prstGeom prst="rightArrowCallout">
            <a:avLst>
              <a:gd name="adj1" fmla="val 25000"/>
              <a:gd name="adj2" fmla="val 25000"/>
              <a:gd name="adj3" fmla="val 16674"/>
              <a:gd name="adj4" fmla="val 66667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800" name="AutoShape 10">
            <a:extLst>
              <a:ext uri="{FF2B5EF4-FFF2-40B4-BE49-F238E27FC236}">
                <a16:creationId xmlns:a16="http://schemas.microsoft.com/office/drawing/2014/main" id="{84F32653-851C-476C-BEB8-6F6F30BDA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2349500"/>
            <a:ext cx="3529012" cy="3743325"/>
          </a:xfrm>
          <a:prstGeom prst="rightArrowCallout">
            <a:avLst>
              <a:gd name="adj1" fmla="val 26518"/>
              <a:gd name="adj2" fmla="val 26518"/>
              <a:gd name="adj3" fmla="val 16667"/>
              <a:gd name="adj4" fmla="val 66667"/>
            </a:avLst>
          </a:prstGeom>
          <a:solidFill>
            <a:srgbClr val="82B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801" name="Rectangle 11">
            <a:extLst>
              <a:ext uri="{FF2B5EF4-FFF2-40B4-BE49-F238E27FC236}">
                <a16:creationId xmlns:a16="http://schemas.microsoft.com/office/drawing/2014/main" id="{FC9F7F1B-1633-447B-A7EC-B9D71333A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349500"/>
            <a:ext cx="2520950" cy="3743325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802" name="Text Box 12">
            <a:extLst>
              <a:ext uri="{FF2B5EF4-FFF2-40B4-BE49-F238E27FC236}">
                <a16:creationId xmlns:a16="http://schemas.microsoft.com/office/drawing/2014/main" id="{24074271-3D2B-44D8-B098-5A250877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93950"/>
            <a:ext cx="2233612" cy="375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4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Motivation</a:t>
            </a:r>
            <a:br>
              <a:rPr lang="fr-CA" altLang="fr-FR" sz="2400" u="sng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r-CA" altLang="fr-FR" sz="2400" u="sng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</a:pPr>
            <a:r>
              <a:rPr lang="fr-CA" altLang="fr-FR" sz="1800" dirty="0">
                <a:latin typeface="Arial"/>
                <a:ea typeface="ＭＳ Ｐゴシック"/>
                <a:cs typeface="Arial"/>
              </a:rPr>
              <a:t>Recherche de l’équilibre entre travail et famille-loisirs</a:t>
            </a:r>
            <a:br>
              <a:rPr lang="fr-CA" altLang="fr-FR" sz="1800" dirty="0">
                <a:latin typeface="Arial"/>
                <a:ea typeface="ＭＳ Ｐゴシック"/>
                <a:cs typeface="Arial"/>
              </a:rPr>
            </a:br>
            <a:endParaRPr lang="fr-CA" altLang="fr-FR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</a:pPr>
            <a:r>
              <a:rPr lang="fr-CA" altLang="fr-FR" sz="1800" dirty="0">
                <a:latin typeface="Arial"/>
                <a:ea typeface="ＭＳ Ｐゴシック"/>
                <a:cs typeface="Arial"/>
              </a:rPr>
              <a:t>Recherche d'une meilleure qualité de vie au travail (</a:t>
            </a:r>
            <a:r>
              <a:rPr lang="fr-CA" altLang="fr-FR" sz="1800" b="1" dirty="0">
                <a:latin typeface="Arial"/>
                <a:ea typeface="ＭＳ Ｐゴシック"/>
                <a:cs typeface="Arial"/>
              </a:rPr>
              <a:t>QVT</a:t>
            </a:r>
            <a:r>
              <a:rPr lang="fr-CA" altLang="fr-FR" sz="1800" dirty="0">
                <a:latin typeface="Arial"/>
                <a:ea typeface="ＭＳ Ｐゴシック"/>
                <a:cs typeface="Arial"/>
              </a:rPr>
              <a:t>)</a:t>
            </a:r>
            <a:endParaRPr lang="fr-CA" altLang="fr-FR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fr-CA" altLang="fr-FR" sz="18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803" name="Text Box 13">
            <a:extLst>
              <a:ext uri="{FF2B5EF4-FFF2-40B4-BE49-F238E27FC236}">
                <a16:creationId xmlns:a16="http://schemas.microsoft.com/office/drawing/2014/main" id="{8B12824A-815B-450D-99B5-1D4632346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2393950"/>
            <a:ext cx="2289685" cy="426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fr-CA" altLang="fr-FR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Retraite</a:t>
            </a:r>
            <a:br>
              <a:rPr lang="fr-CA" altLang="fr-FR" sz="2400" u="sng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r-CA" altLang="fr-FR" sz="2400" u="sng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</a:pPr>
            <a:r>
              <a:rPr lang="fr-CA" altLang="fr-FR" sz="1800" dirty="0">
                <a:latin typeface="Arial"/>
                <a:ea typeface="ＭＳ Ｐゴシック"/>
                <a:cs typeface="Arial"/>
              </a:rPr>
              <a:t>Mesures de maintien en emploi</a:t>
            </a:r>
            <a:endParaRPr lang="fr-CA" altLang="fr-FR" sz="1800" dirty="0">
              <a:ea typeface="ＭＳ Ｐゴシック"/>
              <a:cs typeface="Arial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fr-CA" altLang="fr-FR" sz="180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</a:pPr>
            <a:r>
              <a:rPr lang="fr-CA" altLang="fr-FR" sz="1800" dirty="0">
                <a:latin typeface="Arial"/>
                <a:ea typeface="ＭＳ Ｐゴシック"/>
                <a:cs typeface="Arial"/>
              </a:rPr>
              <a:t>Prolongement </a:t>
            </a:r>
            <a:br>
              <a:rPr lang="fr-CA" altLang="fr-FR" sz="1800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800" dirty="0">
                <a:latin typeface="Arial"/>
                <a:ea typeface="ＭＳ Ｐゴシック"/>
                <a:cs typeface="Arial"/>
              </a:rPr>
              <a:t>de la vie professionnelle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CA" altLang="fr-FR" sz="180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</a:pPr>
            <a:r>
              <a:rPr lang="en-CA" altLang="fr-FR" sz="1800" dirty="0">
                <a:latin typeface="Arial"/>
                <a:ea typeface="ＭＳ Ｐゴシック"/>
                <a:cs typeface="Arial"/>
              </a:rPr>
              <a:t>Augmentation du travail à temps </a:t>
            </a:r>
            <a:r>
              <a:rPr lang="en-CA" altLang="fr-FR" sz="1800" dirty="0" err="1">
                <a:latin typeface="Arial"/>
                <a:ea typeface="ＭＳ Ｐゴシック"/>
                <a:cs typeface="Arial"/>
              </a:rPr>
              <a:t>partiel</a:t>
            </a:r>
            <a:r>
              <a:rPr lang="en-CA" altLang="fr-FR" sz="1800" dirty="0">
                <a:latin typeface="Arial"/>
                <a:ea typeface="ＭＳ Ｐゴシック"/>
                <a:cs typeface="Arial"/>
              </a:rPr>
              <a:t> chez les 55 </a:t>
            </a:r>
            <a:r>
              <a:rPr lang="en-CA" altLang="fr-FR" sz="1800" dirty="0" err="1">
                <a:latin typeface="Arial"/>
                <a:ea typeface="ＭＳ Ｐゴシック"/>
                <a:cs typeface="Arial"/>
              </a:rPr>
              <a:t>ans</a:t>
            </a:r>
            <a:r>
              <a:rPr lang="en-CA" altLang="fr-FR" sz="1800" dirty="0">
                <a:latin typeface="Arial"/>
                <a:ea typeface="ＭＳ Ｐゴシック"/>
                <a:cs typeface="Arial"/>
              </a:rPr>
              <a:t> et plus</a:t>
            </a:r>
            <a:endParaRPr lang="fr-CA" altLang="fr-FR" sz="1800" dirty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fr-CA" altLang="fr-FR" sz="180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804" name="Text Box 14">
            <a:extLst>
              <a:ext uri="{FF2B5EF4-FFF2-40B4-BE49-F238E27FC236}">
                <a16:creationId xmlns:a16="http://schemas.microsoft.com/office/drawing/2014/main" id="{0F42DE6D-B089-4D97-9D52-65A2A06A3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645" y="2393950"/>
            <a:ext cx="2282044" cy="347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Nouvelles</a:t>
            </a:r>
            <a:endParaRPr lang="fr-CA" altLang="fr-FR" sz="24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fr-CA" altLang="fr-FR" sz="2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générations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</a:pPr>
            <a:r>
              <a:rPr lang="fr-CA" altLang="fr-FR" sz="1800" dirty="0">
                <a:latin typeface="Arial"/>
                <a:ea typeface="ＭＳ Ｐゴシック"/>
                <a:cs typeface="Arial"/>
              </a:rPr>
              <a:t>X, Y et Z</a:t>
            </a:r>
          </a:p>
          <a:p>
            <a:pPr marL="0" indent="0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None/>
            </a:pPr>
            <a:endParaRPr lang="fr-CA" altLang="fr-FR" sz="1800" dirty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fr-CA" altLang="fr-FR" sz="1400" dirty="0">
                <a:latin typeface="Arial"/>
                <a:ea typeface="ＭＳ Ｐゴシック"/>
                <a:cs typeface="Arial"/>
              </a:rPr>
              <a:t>Génération X = 1960-1979</a:t>
            </a:r>
            <a:endParaRPr lang="fr-CA" altLang="fr-FR" sz="1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CA" altLang="fr-FR" sz="1400" dirty="0">
                <a:latin typeface="Arial"/>
                <a:ea typeface="ＭＳ Ｐゴシック"/>
                <a:cs typeface="Arial"/>
              </a:rPr>
              <a:t>Génération Y = 1980-1993</a:t>
            </a:r>
            <a:endParaRPr lang="fr-CA" altLang="fr-FR" sz="1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CA" altLang="fr-FR" sz="1400" dirty="0">
                <a:latin typeface="Arial"/>
                <a:ea typeface="ＭＳ Ｐゴシック"/>
                <a:cs typeface="Arial"/>
              </a:rPr>
              <a:t>Génération Z = 1993-2011</a:t>
            </a:r>
            <a:endParaRPr lang="fr-CA" altLang="fr-FR" sz="1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fr-CA" altLang="fr-FR" sz="180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chemeClr val="tx1"/>
              </a:buClr>
            </a:pPr>
            <a:r>
              <a:rPr lang="fr-CA" altLang="fr-FR" sz="1800" dirty="0">
                <a:latin typeface="Arial"/>
                <a:ea typeface="ＭＳ Ｐゴシック"/>
                <a:cs typeface="Arial"/>
              </a:rPr>
              <a:t>Abandon des modèles organisationnels de gestion de carrière</a:t>
            </a:r>
            <a:endParaRPr lang="fr-CA" altLang="fr-FR" sz="1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E52396EB-8EC2-4A12-8E4A-C71AD0EE89C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CCA0E50-8B24-4CE1-A768-62EA9FC9D3B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69F13356-EBE3-43A8-980A-7D3BDAD0AB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708025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1.3  L’influence des intervenants organisationnels </a:t>
            </a:r>
            <a:br>
              <a:rPr lang="fr-CA" altLang="fr-FR" sz="2400" b="1"/>
            </a:br>
            <a:r>
              <a:rPr lang="fr-CA" altLang="fr-FR" sz="2400" b="1"/>
              <a:t>       sur la gestion des ressources humaines</a:t>
            </a:r>
          </a:p>
        </p:txBody>
      </p:sp>
      <p:sp>
        <p:nvSpPr>
          <p:cNvPr id="35844" name="Placeholder 2">
            <a:extLst>
              <a:ext uri="{FF2B5EF4-FFF2-40B4-BE49-F238E27FC236}">
                <a16:creationId xmlns:a16="http://schemas.microsoft.com/office/drawing/2014/main" id="{3207667A-66CA-4523-A066-F2885D39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66EEB3B9-2A02-4AD9-AA16-EA229E12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pic>
        <p:nvPicPr>
          <p:cNvPr id="35846" name="Image 2">
            <a:extLst>
              <a:ext uri="{FF2B5EF4-FFF2-40B4-BE49-F238E27FC236}">
                <a16:creationId xmlns:a16="http://schemas.microsoft.com/office/drawing/2014/main" id="{7B645853-3D7A-4990-A350-1192AC709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100263"/>
            <a:ext cx="46386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564FA5D7-67B2-4D25-9241-49A21FD1BFA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E1CAC1C-683B-4E27-BF3E-066BF6F92E7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7891" name="Placeholder 1030">
            <a:extLst>
              <a:ext uri="{FF2B5EF4-FFF2-40B4-BE49-F238E27FC236}">
                <a16:creationId xmlns:a16="http://schemas.microsoft.com/office/drawing/2014/main" id="{A9567BF5-30CA-4317-AC3B-5BAA34EB8A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08088"/>
            <a:ext cx="7772400" cy="708025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1.4  Les objectifs de la gestion des ressources </a:t>
            </a:r>
            <a:br>
              <a:rPr lang="fr-CA" altLang="fr-FR" sz="2400" b="1"/>
            </a:br>
            <a:r>
              <a:rPr lang="fr-CA" altLang="fr-FR" sz="2400" b="1"/>
              <a:t>       humaines</a:t>
            </a:r>
          </a:p>
        </p:txBody>
      </p:sp>
      <p:sp>
        <p:nvSpPr>
          <p:cNvPr id="37892" name="Placeholder 2">
            <a:extLst>
              <a:ext uri="{FF2B5EF4-FFF2-40B4-BE49-F238E27FC236}">
                <a16:creationId xmlns:a16="http://schemas.microsoft.com/office/drawing/2014/main" id="{4832C0C9-EEA0-458C-8A6C-881A6A6EE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77FF42C0-E64A-4997-A637-610C144E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AEC5C5AB-166A-4ACB-827F-9386CCF65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5159375"/>
            <a:ext cx="1946275" cy="936625"/>
          </a:xfrm>
          <a:prstGeom prst="homePlate">
            <a:avLst>
              <a:gd name="adj" fmla="val 49871"/>
            </a:avLst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F03E319A-5CE2-451C-AC8B-E75AC09E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5203825"/>
            <a:ext cx="2532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Survie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Rentabilité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Adaptabilité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200">
                <a:solidFill>
                  <a:srgbClr val="333366"/>
                </a:solidFill>
                <a:ea typeface="ＭＳ Ｐゴシック" panose="020B0600070205080204" pitchFamily="34" charset="-128"/>
              </a:rPr>
              <a:t>Compétitivité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fr-CA" altLang="fr-FR" sz="12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896" name="AutoShape 8">
            <a:extLst>
              <a:ext uri="{FF2B5EF4-FFF2-40B4-BE49-F238E27FC236}">
                <a16:creationId xmlns:a16="http://schemas.microsoft.com/office/drawing/2014/main" id="{BA6D032D-BD5D-404D-B4D9-01534F97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5060950"/>
            <a:ext cx="1468437" cy="1104900"/>
          </a:xfrm>
          <a:prstGeom prst="roundRect">
            <a:avLst>
              <a:gd name="adj" fmla="val 16667"/>
            </a:avLst>
          </a:prstGeom>
          <a:solidFill>
            <a:srgbClr val="538ADB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</a:rPr>
              <a:t>Objectifs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</a:rPr>
              <a:t>à long terme</a:t>
            </a:r>
            <a:endParaRPr lang="fr-CA" altLang="fr-FR" sz="1800" b="1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897" name="Espace réservé du texte 4">
            <a:extLst>
              <a:ext uri="{FF2B5EF4-FFF2-40B4-BE49-F238E27FC236}">
                <a16:creationId xmlns:a16="http://schemas.microsoft.com/office/drawing/2014/main" id="{C103986A-B7F3-4EB1-BC62-5109A622CE66}"/>
              </a:ext>
            </a:extLst>
          </p:cNvPr>
          <p:cNvSpPr>
            <a:spLocks/>
          </p:cNvSpPr>
          <p:nvPr/>
        </p:nvSpPr>
        <p:spPr bwMode="auto">
          <a:xfrm>
            <a:off x="4716463" y="2133600"/>
            <a:ext cx="3600450" cy="503238"/>
          </a:xfrm>
          <a:prstGeom prst="rect">
            <a:avLst/>
          </a:prstGeom>
          <a:solidFill>
            <a:srgbClr val="ACCBF4"/>
          </a:solidFill>
          <a:ln w="19050">
            <a:solidFill>
              <a:srgbClr val="ACCBF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600">
                <a:solidFill>
                  <a:srgbClr val="3E3E5E"/>
                </a:solidFill>
                <a:ea typeface="ＭＳ Ｐゴシック" panose="020B0600070205080204" pitchFamily="34" charset="-128"/>
              </a:rPr>
              <a:t>Objectifs fonctionnels</a:t>
            </a:r>
          </a:p>
        </p:txBody>
      </p:sp>
      <p:sp>
        <p:nvSpPr>
          <p:cNvPr id="37898" name="Espace réservé du texte 5">
            <a:extLst>
              <a:ext uri="{FF2B5EF4-FFF2-40B4-BE49-F238E27FC236}">
                <a16:creationId xmlns:a16="http://schemas.microsoft.com/office/drawing/2014/main" id="{3E84941E-BC5C-4851-91A3-BE884AB86682}"/>
              </a:ext>
            </a:extLst>
          </p:cNvPr>
          <p:cNvSpPr>
            <a:spLocks/>
          </p:cNvSpPr>
          <p:nvPr/>
        </p:nvSpPr>
        <p:spPr bwMode="auto">
          <a:xfrm>
            <a:off x="827088" y="2143125"/>
            <a:ext cx="3598862" cy="493713"/>
          </a:xfrm>
          <a:prstGeom prst="rect">
            <a:avLst/>
          </a:prstGeom>
          <a:solidFill>
            <a:srgbClr val="ACCBF4"/>
          </a:solidFill>
          <a:ln w="19050">
            <a:solidFill>
              <a:srgbClr val="ACCBF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CA" altLang="fr-FR" sz="16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Objectifs organisationnels</a:t>
            </a:r>
          </a:p>
        </p:txBody>
      </p:sp>
      <p:sp>
        <p:nvSpPr>
          <p:cNvPr id="37899" name="Oval 15">
            <a:extLst>
              <a:ext uri="{FF2B5EF4-FFF2-40B4-BE49-F238E27FC236}">
                <a16:creationId xmlns:a16="http://schemas.microsoft.com/office/drawing/2014/main" id="{94C049BA-6C26-4D82-9759-32DDD97AA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3789363"/>
            <a:ext cx="287338" cy="287337"/>
          </a:xfrm>
          <a:prstGeom prst="ellipse">
            <a:avLst/>
          </a:prstGeom>
          <a:solidFill>
            <a:srgbClr val="3E3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7900" name="Line 16">
            <a:extLst>
              <a:ext uri="{FF2B5EF4-FFF2-40B4-BE49-F238E27FC236}">
                <a16:creationId xmlns:a16="http://schemas.microsoft.com/office/drawing/2014/main" id="{678CC251-9933-479E-8DED-CB36B562D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6825" y="3932238"/>
            <a:ext cx="18732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7">
            <a:extLst>
              <a:ext uri="{FF2B5EF4-FFF2-40B4-BE49-F238E27FC236}">
                <a16:creationId xmlns:a16="http://schemas.microsoft.com/office/drawing/2014/main" id="{69755662-DC88-488D-B7FC-23837F056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3800" y="3357563"/>
            <a:ext cx="65087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8">
            <a:extLst>
              <a:ext uri="{FF2B5EF4-FFF2-40B4-BE49-F238E27FC236}">
                <a16:creationId xmlns:a16="http://schemas.microsoft.com/office/drawing/2014/main" id="{F04F3315-6F31-4FCD-A054-6B39E068E8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93800" y="4076700"/>
            <a:ext cx="5064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Oval 12">
            <a:extLst>
              <a:ext uri="{FF2B5EF4-FFF2-40B4-BE49-F238E27FC236}">
                <a16:creationId xmlns:a16="http://schemas.microsoft.com/office/drawing/2014/main" id="{8E5C21EC-ED3B-4F0B-8CB3-2ABC7BAFF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2852738"/>
            <a:ext cx="1581150" cy="865187"/>
          </a:xfrm>
          <a:prstGeom prst="ellipse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Accroître la </a:t>
            </a:r>
            <a:b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productivité</a:t>
            </a:r>
          </a:p>
        </p:txBody>
      </p:sp>
      <p:sp>
        <p:nvSpPr>
          <p:cNvPr id="37904" name="Oval 14">
            <a:extLst>
              <a:ext uri="{FF2B5EF4-FFF2-40B4-BE49-F238E27FC236}">
                <a16:creationId xmlns:a16="http://schemas.microsoft.com/office/drawing/2014/main" id="{B5E68C9B-AC33-415A-9562-754DC287B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4221163"/>
            <a:ext cx="1873250" cy="792162"/>
          </a:xfrm>
          <a:prstGeom prst="ellipse">
            <a:avLst/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</a:rPr>
              <a:t>Assurer le respect </a:t>
            </a:r>
            <a:b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</a:rPr>
              <a:t>des lois et </a:t>
            </a:r>
            <a:b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</a:rPr>
              <a:t>du cadre juridique</a:t>
            </a:r>
          </a:p>
        </p:txBody>
      </p:sp>
      <p:sp>
        <p:nvSpPr>
          <p:cNvPr id="37905" name="Ellipse 42">
            <a:extLst>
              <a:ext uri="{FF2B5EF4-FFF2-40B4-BE49-F238E27FC236}">
                <a16:creationId xmlns:a16="http://schemas.microsoft.com/office/drawing/2014/main" id="{B8C10C7F-BC0E-4200-B868-EBA9984C4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797175"/>
            <a:ext cx="3101975" cy="3179763"/>
          </a:xfrm>
          <a:prstGeom prst="ellipse">
            <a:avLst/>
          </a:prstGeom>
          <a:solidFill>
            <a:srgbClr val="F5FF9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ヒラギノ角ゴ Pro W3" charset="-128"/>
            </a:endParaRPr>
          </a:p>
        </p:txBody>
      </p:sp>
      <p:sp>
        <p:nvSpPr>
          <p:cNvPr id="37906" name="Ellipse 43">
            <a:extLst>
              <a:ext uri="{FF2B5EF4-FFF2-40B4-BE49-F238E27FC236}">
                <a16:creationId xmlns:a16="http://schemas.microsoft.com/office/drawing/2014/main" id="{8D82678D-C42C-43A3-A3C7-793AFD260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3429000"/>
            <a:ext cx="2951163" cy="2547938"/>
          </a:xfrm>
          <a:prstGeom prst="ellipse">
            <a:avLst/>
          </a:prstGeom>
          <a:solidFill>
            <a:srgbClr val="6771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ヒラギノ角ゴ Pro W3" charset="-128"/>
            </a:endParaRPr>
          </a:p>
        </p:txBody>
      </p:sp>
      <p:sp>
        <p:nvSpPr>
          <p:cNvPr id="37907" name="Ellipse 44">
            <a:extLst>
              <a:ext uri="{FF2B5EF4-FFF2-40B4-BE49-F238E27FC236}">
                <a16:creationId xmlns:a16="http://schemas.microsoft.com/office/drawing/2014/main" id="{D0919A2F-4C21-4441-B95D-F02352587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4110038"/>
            <a:ext cx="1871663" cy="1597025"/>
          </a:xfrm>
          <a:prstGeom prst="ellipse">
            <a:avLst/>
          </a:prstGeom>
          <a:solidFill>
            <a:srgbClr val="CCD46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ヒラギノ角ゴ Pro W3" charset="-128"/>
            </a:endParaRPr>
          </a:p>
        </p:txBody>
      </p:sp>
      <p:sp>
        <p:nvSpPr>
          <p:cNvPr id="37908" name="Ellipse 45">
            <a:extLst>
              <a:ext uri="{FF2B5EF4-FFF2-40B4-BE49-F238E27FC236}">
                <a16:creationId xmlns:a16="http://schemas.microsoft.com/office/drawing/2014/main" id="{A56F5AAE-BBB1-4C80-B22D-56FBEB007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4633913"/>
            <a:ext cx="1208087" cy="1208087"/>
          </a:xfrm>
          <a:prstGeom prst="ellipse">
            <a:avLst/>
          </a:prstGeom>
          <a:solidFill>
            <a:srgbClr val="A4CFE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ea typeface="ヒラギノ角ゴ Pro W3" charset="-128"/>
            </a:endParaRPr>
          </a:p>
        </p:txBody>
      </p:sp>
      <p:grpSp>
        <p:nvGrpSpPr>
          <p:cNvPr id="37909" name="Grouper 22">
            <a:extLst>
              <a:ext uri="{FF2B5EF4-FFF2-40B4-BE49-F238E27FC236}">
                <a16:creationId xmlns:a16="http://schemas.microsoft.com/office/drawing/2014/main" id="{F90E04A4-12C6-4069-AE7E-E9F116CCCA4F}"/>
              </a:ext>
            </a:extLst>
          </p:cNvPr>
          <p:cNvGrpSpPr>
            <a:grpSpLocks/>
          </p:cNvGrpSpPr>
          <p:nvPr/>
        </p:nvGrpSpPr>
        <p:grpSpPr bwMode="auto">
          <a:xfrm>
            <a:off x="6016625" y="2865438"/>
            <a:ext cx="1079500" cy="2697162"/>
            <a:chOff x="2370345" y="2173020"/>
            <a:chExt cx="1079500" cy="2696513"/>
          </a:xfrm>
        </p:grpSpPr>
        <p:sp>
          <p:nvSpPr>
            <p:cNvPr id="37911" name="ZoneTexte 1">
              <a:extLst>
                <a:ext uri="{FF2B5EF4-FFF2-40B4-BE49-F238E27FC236}">
                  <a16:creationId xmlns:a16="http://schemas.microsoft.com/office/drawing/2014/main" id="{2918DAE4-F200-4AD1-AE29-84DD3A427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029" y="2173020"/>
              <a:ext cx="863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fr-FR" altLang="fr-FR" sz="1000">
                  <a:solidFill>
                    <a:srgbClr val="404040"/>
                  </a:solidFill>
                </a:rPr>
                <a:t>Attirer des candidats qualifiés </a:t>
              </a:r>
            </a:p>
          </p:txBody>
        </p:sp>
        <p:sp>
          <p:nvSpPr>
            <p:cNvPr id="37912" name="ZoneTexte 23">
              <a:extLst>
                <a:ext uri="{FF2B5EF4-FFF2-40B4-BE49-F238E27FC236}">
                  <a16:creationId xmlns:a16="http://schemas.microsoft.com/office/drawing/2014/main" id="{5E55B4B1-8A09-4A7C-99AD-69EABE8AE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029" y="2853309"/>
              <a:ext cx="9366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fr-FR" altLang="fr-FR" sz="1000">
                  <a:solidFill>
                    <a:srgbClr val="FFFFFF"/>
                  </a:solidFill>
                </a:rPr>
                <a:t>Garder les employés compétents</a:t>
              </a:r>
            </a:p>
          </p:txBody>
        </p:sp>
        <p:sp>
          <p:nvSpPr>
            <p:cNvPr id="37913" name="ZoneTexte 24">
              <a:extLst>
                <a:ext uri="{FF2B5EF4-FFF2-40B4-BE49-F238E27FC236}">
                  <a16:creationId xmlns:a16="http://schemas.microsoft.com/office/drawing/2014/main" id="{75A420C7-4825-451B-A243-A51684AB4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517" y="3548074"/>
              <a:ext cx="100965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fr-FR" altLang="fr-FR" sz="1000">
                  <a:solidFill>
                    <a:srgbClr val="404040"/>
                  </a:solidFill>
                </a:rPr>
                <a:t>Accroître la motivation</a:t>
              </a:r>
            </a:p>
          </p:txBody>
        </p:sp>
        <p:sp>
          <p:nvSpPr>
            <p:cNvPr id="37914" name="ZoneTexte 25">
              <a:extLst>
                <a:ext uri="{FF2B5EF4-FFF2-40B4-BE49-F238E27FC236}">
                  <a16:creationId xmlns:a16="http://schemas.microsoft.com/office/drawing/2014/main" id="{6FB0CD50-FACE-4859-9ABC-EA57EC2F4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0345" y="4202783"/>
              <a:ext cx="10795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fr-FR" altLang="fr-FR" sz="1000">
                  <a:solidFill>
                    <a:srgbClr val="404040"/>
                  </a:solidFill>
                </a:rPr>
                <a:t>Favoriser l’</a:t>
              </a:r>
              <a:r>
                <a:rPr lang="fr-FR" altLang="ja-JP" sz="1000">
                  <a:solidFill>
                    <a:srgbClr val="404040"/>
                  </a:solidFill>
                </a:rPr>
                <a:t>épanouis-sement des employés </a:t>
              </a:r>
              <a:endParaRPr lang="fr-FR" altLang="fr-FR" sz="1000">
                <a:solidFill>
                  <a:srgbClr val="404040"/>
                </a:solidFill>
              </a:endParaRPr>
            </a:p>
          </p:txBody>
        </p:sp>
      </p:grpSp>
      <p:sp>
        <p:nvSpPr>
          <p:cNvPr id="37910" name="Oval 13">
            <a:extLst>
              <a:ext uri="{FF2B5EF4-FFF2-40B4-BE49-F238E27FC236}">
                <a16:creationId xmlns:a16="http://schemas.microsoft.com/office/drawing/2014/main" id="{0C07F351-89D1-4462-9152-6412B095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3500438"/>
            <a:ext cx="1508125" cy="865187"/>
          </a:xfrm>
          <a:prstGeom prst="ellipse">
            <a:avLst/>
          </a:prstGeom>
          <a:solidFill>
            <a:srgbClr val="82B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Améliorer la </a:t>
            </a:r>
            <a:b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qualité de vie </a:t>
            </a:r>
            <a:b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2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au travail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8CD9AB80-116E-4185-B89A-BF2BBA993BE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70057D9-AB6C-483D-8884-F0E1157E1E3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9939" name="Placeholder 1030">
            <a:extLst>
              <a:ext uri="{FF2B5EF4-FFF2-40B4-BE49-F238E27FC236}">
                <a16:creationId xmlns:a16="http://schemas.microsoft.com/office/drawing/2014/main" id="{E571FF36-318C-46DD-BF60-B6EFF5CF11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08088"/>
            <a:ext cx="7772400" cy="708025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1.5  Le rôle, l’organisation et la structure de la </a:t>
            </a:r>
            <a:br>
              <a:rPr lang="fr-CA" altLang="fr-FR" sz="2400" b="1"/>
            </a:br>
            <a:r>
              <a:rPr lang="fr-CA" altLang="fr-FR" sz="2400" b="1"/>
              <a:t>       fonction ressources humaines</a:t>
            </a:r>
          </a:p>
        </p:txBody>
      </p:sp>
      <p:sp>
        <p:nvSpPr>
          <p:cNvPr id="39940" name="Placeholder 2">
            <a:extLst>
              <a:ext uri="{FF2B5EF4-FFF2-40B4-BE49-F238E27FC236}">
                <a16:creationId xmlns:a16="http://schemas.microsoft.com/office/drawing/2014/main" id="{A78B56D1-EC38-4925-BA45-4199AF8D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9941" name="ZoneTexte 5">
            <a:extLst>
              <a:ext uri="{FF2B5EF4-FFF2-40B4-BE49-F238E27FC236}">
                <a16:creationId xmlns:a16="http://schemas.microsoft.com/office/drawing/2014/main" id="{733221C0-FBC5-4AF0-BD73-E2775C56A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9942" name="AutoShape 4">
            <a:extLst>
              <a:ext uri="{FF2B5EF4-FFF2-40B4-BE49-F238E27FC236}">
                <a16:creationId xmlns:a16="http://schemas.microsoft.com/office/drawing/2014/main" id="{6CD85324-2184-49C5-AFDF-D4EC627F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57475"/>
            <a:ext cx="2665413" cy="2952750"/>
          </a:xfrm>
          <a:prstGeom prst="rightArrowCallout">
            <a:avLst>
              <a:gd name="adj1" fmla="val 27695"/>
              <a:gd name="adj2" fmla="val 27695"/>
              <a:gd name="adj3" fmla="val 16667"/>
              <a:gd name="adj4" fmla="val 66667"/>
            </a:avLst>
          </a:prstGeom>
          <a:solidFill>
            <a:srgbClr val="2967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43" name="AutoShape 10">
            <a:extLst>
              <a:ext uri="{FF2B5EF4-FFF2-40B4-BE49-F238E27FC236}">
                <a16:creationId xmlns:a16="http://schemas.microsoft.com/office/drawing/2014/main" id="{C71B2620-EACA-4F56-84CB-3C14CACBB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657475"/>
            <a:ext cx="2665412" cy="2952750"/>
          </a:xfrm>
          <a:prstGeom prst="rightArrowCallout">
            <a:avLst>
              <a:gd name="adj1" fmla="val 27695"/>
              <a:gd name="adj2" fmla="val 27695"/>
              <a:gd name="adj3" fmla="val 16667"/>
              <a:gd name="adj4" fmla="val 66667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44" name="AutoShape 11">
            <a:extLst>
              <a:ext uri="{FF2B5EF4-FFF2-40B4-BE49-F238E27FC236}">
                <a16:creationId xmlns:a16="http://schemas.microsoft.com/office/drawing/2014/main" id="{BA051FE9-045C-451E-9032-AAE1B59E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657475"/>
            <a:ext cx="2665412" cy="2952750"/>
          </a:xfrm>
          <a:prstGeom prst="rightArrowCallout">
            <a:avLst>
              <a:gd name="adj1" fmla="val 27695"/>
              <a:gd name="adj2" fmla="val 27695"/>
              <a:gd name="adj3" fmla="val 16667"/>
              <a:gd name="adj4" fmla="val 66667"/>
            </a:avLst>
          </a:prstGeom>
          <a:solidFill>
            <a:srgbClr val="82B0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45" name="Rectangle 12">
            <a:extLst>
              <a:ext uri="{FF2B5EF4-FFF2-40B4-BE49-F238E27FC236}">
                <a16:creationId xmlns:a16="http://schemas.microsoft.com/office/drawing/2014/main" id="{DFA38E43-5524-40AF-AE23-670DEA79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657475"/>
            <a:ext cx="1944688" cy="2952750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46" name="Text Box 13">
            <a:extLst>
              <a:ext uri="{FF2B5EF4-FFF2-40B4-BE49-F238E27FC236}">
                <a16:creationId xmlns:a16="http://schemas.microsoft.com/office/drawing/2014/main" id="{67085AD6-D36B-43B6-ACFE-DEAF154E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3924300"/>
            <a:ext cx="15113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chemeClr val="bg1"/>
                </a:solidFill>
                <a:ea typeface="ＭＳ Ｐゴシック" panose="020B0600070205080204" pitchFamily="34" charset="-128"/>
              </a:rPr>
              <a:t>RÔLE</a:t>
            </a:r>
          </a:p>
        </p:txBody>
      </p:sp>
      <p:sp>
        <p:nvSpPr>
          <p:cNvPr id="39947" name="Text Box 14">
            <a:extLst>
              <a:ext uri="{FF2B5EF4-FFF2-40B4-BE49-F238E27FC236}">
                <a16:creationId xmlns:a16="http://schemas.microsoft.com/office/drawing/2014/main" id="{1238E833-9751-42D3-97A6-3BAA5D84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3724275"/>
            <a:ext cx="194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chemeClr val="bg1"/>
                </a:solidFill>
                <a:ea typeface="ＭＳ Ｐゴシック" panose="020B0600070205080204" pitchFamily="34" charset="-128"/>
              </a:rPr>
              <a:t>ACTIVITÉS: </a:t>
            </a:r>
            <a: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  <a:t>FONCTIONNELLES ET PARTAGÉES</a:t>
            </a: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948" name="Text Box 15">
            <a:extLst>
              <a:ext uri="{FF2B5EF4-FFF2-40B4-BE49-F238E27FC236}">
                <a16:creationId xmlns:a16="http://schemas.microsoft.com/office/drawing/2014/main" id="{AB09E585-04BA-48AF-8C7F-5A404815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3625850"/>
            <a:ext cx="1943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chemeClr val="bg1"/>
                </a:solidFill>
                <a:ea typeface="ＭＳ Ｐゴシック" panose="020B0600070205080204" pitchFamily="34" charset="-128"/>
              </a:rPr>
              <a:t>STRUCTURE: </a:t>
            </a:r>
            <a: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  <a:t>TAILLE ET ORGANISATION </a:t>
            </a:r>
            <a:b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  <a:t>DU SERVICE</a:t>
            </a:r>
          </a:p>
        </p:txBody>
      </p:sp>
      <p:sp>
        <p:nvSpPr>
          <p:cNvPr id="39949" name="Text Box 16">
            <a:extLst>
              <a:ext uri="{FF2B5EF4-FFF2-40B4-BE49-F238E27FC236}">
                <a16:creationId xmlns:a16="http://schemas.microsoft.com/office/drawing/2014/main" id="{10D81D16-88A1-4CD6-8A94-CEAD3B6D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3625850"/>
            <a:ext cx="1943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chemeClr val="bg1"/>
                </a:solidFill>
                <a:ea typeface="ＭＳ Ｐゴシック" panose="020B0600070205080204" pitchFamily="34" charset="-128"/>
              </a:rPr>
              <a:t>DOTATION: </a:t>
            </a:r>
            <a: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  <a:t>COMPÉTENCES </a:t>
            </a:r>
            <a:b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  <a:t>ET CARRIÈRES </a:t>
            </a:r>
            <a:b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chemeClr val="bg1"/>
                </a:solidFill>
                <a:ea typeface="ＭＳ Ｐゴシック" panose="020B0600070205080204" pitchFamily="34" charset="-128"/>
              </a:rPr>
              <a:t>DES PRH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D8BE4B78-2A32-47E7-9D24-151F9B1141C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15954E3-7996-4B56-9CD5-27C5BAE98FE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1987" name="Placeholder 1030">
            <a:extLst>
              <a:ext uri="{FF2B5EF4-FFF2-40B4-BE49-F238E27FC236}">
                <a16:creationId xmlns:a16="http://schemas.microsoft.com/office/drawing/2014/main" id="{FA0F4141-2D37-4DF1-BCC5-01A9914141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08088"/>
            <a:ext cx="7772400" cy="708025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Le rôle du SRH</a:t>
            </a:r>
          </a:p>
        </p:txBody>
      </p:sp>
      <p:sp>
        <p:nvSpPr>
          <p:cNvPr id="41988" name="Placeholder 2">
            <a:extLst>
              <a:ext uri="{FF2B5EF4-FFF2-40B4-BE49-F238E27FC236}">
                <a16:creationId xmlns:a16="http://schemas.microsoft.com/office/drawing/2014/main" id="{E18D12E8-07F4-4E50-A213-9D0740FD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1989" name="ZoneTexte 5">
            <a:extLst>
              <a:ext uri="{FF2B5EF4-FFF2-40B4-BE49-F238E27FC236}">
                <a16:creationId xmlns:a16="http://schemas.microsoft.com/office/drawing/2014/main" id="{B1F37D70-E186-4B4E-838A-D2612166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1990" name="Placeholder 2">
            <a:extLst>
              <a:ext uri="{FF2B5EF4-FFF2-40B4-BE49-F238E27FC236}">
                <a16:creationId xmlns:a16="http://schemas.microsoft.com/office/drawing/2014/main" id="{F9F2E8A3-58CB-4100-9DA8-0A0AE0AB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1991" name="Image 2">
            <a:extLst>
              <a:ext uri="{FF2B5EF4-FFF2-40B4-BE49-F238E27FC236}">
                <a16:creationId xmlns:a16="http://schemas.microsoft.com/office/drawing/2014/main" id="{2FA99707-60E3-43DF-93A7-5979AB8AD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r="20537"/>
          <a:stretch/>
        </p:blipFill>
        <p:spPr bwMode="auto">
          <a:xfrm>
            <a:off x="3077220" y="814792"/>
            <a:ext cx="2971657" cy="54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91D7A5E7-92E4-4BB3-B1DF-E63C07CD996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71E825B-CB39-4C54-9AC5-DE935B26C29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4035" name="Placeholder 1030">
            <a:extLst>
              <a:ext uri="{FF2B5EF4-FFF2-40B4-BE49-F238E27FC236}">
                <a16:creationId xmlns:a16="http://schemas.microsoft.com/office/drawing/2014/main" id="{3A90E7A4-3165-4C37-8760-2FB375E854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08088"/>
            <a:ext cx="7772400" cy="457200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Les activités du SRH</a:t>
            </a:r>
          </a:p>
        </p:txBody>
      </p:sp>
      <p:sp>
        <p:nvSpPr>
          <p:cNvPr id="44036" name="Placeholder 2">
            <a:extLst>
              <a:ext uri="{FF2B5EF4-FFF2-40B4-BE49-F238E27FC236}">
                <a16:creationId xmlns:a16="http://schemas.microsoft.com/office/drawing/2014/main" id="{62ECEFED-0B8C-4FE0-9701-70207EB72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4037" name="ZoneTexte 5">
            <a:extLst>
              <a:ext uri="{FF2B5EF4-FFF2-40B4-BE49-F238E27FC236}">
                <a16:creationId xmlns:a16="http://schemas.microsoft.com/office/drawing/2014/main" id="{A21AAAD7-2A6E-49C6-9DD7-0B0D19ABE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4038" name="Placeholder 2">
            <a:extLst>
              <a:ext uri="{FF2B5EF4-FFF2-40B4-BE49-F238E27FC236}">
                <a16:creationId xmlns:a16="http://schemas.microsoft.com/office/drawing/2014/main" id="{DC7D519F-17AC-475C-B356-F39F10F55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4039" name="Espace réservé du texte 4">
            <a:extLst>
              <a:ext uri="{FF2B5EF4-FFF2-40B4-BE49-F238E27FC236}">
                <a16:creationId xmlns:a16="http://schemas.microsoft.com/office/drawing/2014/main" id="{4C08CD7C-C29B-4F3C-A7C6-631A0B4E2008}"/>
              </a:ext>
            </a:extLst>
          </p:cNvPr>
          <p:cNvSpPr>
            <a:spLocks/>
          </p:cNvSpPr>
          <p:nvPr/>
        </p:nvSpPr>
        <p:spPr bwMode="auto">
          <a:xfrm>
            <a:off x="4787900" y="1849438"/>
            <a:ext cx="3600450" cy="503237"/>
          </a:xfrm>
          <a:prstGeom prst="rect">
            <a:avLst/>
          </a:prstGeom>
          <a:solidFill>
            <a:srgbClr val="ACCBF4"/>
          </a:solidFill>
          <a:ln w="19050">
            <a:solidFill>
              <a:srgbClr val="ACCBF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600">
                <a:solidFill>
                  <a:srgbClr val="3E3E5E"/>
                </a:solidFill>
                <a:ea typeface="ＭＳ Ｐゴシック" panose="020B0600070205080204" pitchFamily="34" charset="-128"/>
              </a:rPr>
              <a:t>Les activités de GRH</a:t>
            </a:r>
          </a:p>
        </p:txBody>
      </p:sp>
      <p:sp>
        <p:nvSpPr>
          <p:cNvPr id="44040" name="Espace réservé du texte 5">
            <a:extLst>
              <a:ext uri="{FF2B5EF4-FFF2-40B4-BE49-F238E27FC236}">
                <a16:creationId xmlns:a16="http://schemas.microsoft.com/office/drawing/2014/main" id="{44E08C33-0626-4CC1-94F6-6E103D3EB31F}"/>
              </a:ext>
            </a:extLst>
          </p:cNvPr>
          <p:cNvSpPr>
            <a:spLocks/>
          </p:cNvSpPr>
          <p:nvPr/>
        </p:nvSpPr>
        <p:spPr bwMode="auto">
          <a:xfrm>
            <a:off x="755650" y="1858963"/>
            <a:ext cx="3600450" cy="493712"/>
          </a:xfrm>
          <a:prstGeom prst="rect">
            <a:avLst/>
          </a:prstGeom>
          <a:solidFill>
            <a:srgbClr val="ACCBF4"/>
          </a:solidFill>
          <a:ln w="19050">
            <a:solidFill>
              <a:srgbClr val="ACCBF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Les préalables à l’implantation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des activités de GRH</a:t>
            </a:r>
          </a:p>
        </p:txBody>
      </p:sp>
      <p:grpSp>
        <p:nvGrpSpPr>
          <p:cNvPr id="44042" name="Grouper 3">
            <a:extLst>
              <a:ext uri="{FF2B5EF4-FFF2-40B4-BE49-F238E27FC236}">
                <a16:creationId xmlns:a16="http://schemas.microsoft.com/office/drawing/2014/main" id="{F76585A2-E56E-4A6F-98A3-01EA98E5B7E5}"/>
              </a:ext>
            </a:extLst>
          </p:cNvPr>
          <p:cNvGrpSpPr>
            <a:grpSpLocks/>
          </p:cNvGrpSpPr>
          <p:nvPr/>
        </p:nvGrpSpPr>
        <p:grpSpPr bwMode="auto">
          <a:xfrm>
            <a:off x="774700" y="2401888"/>
            <a:ext cx="3379788" cy="3835400"/>
            <a:chOff x="179512" y="2204864"/>
            <a:chExt cx="3908226" cy="4221162"/>
          </a:xfrm>
        </p:grpSpPr>
        <p:pic>
          <p:nvPicPr>
            <p:cNvPr id="44043" name="Espace réservé du contenu 7">
              <a:extLst>
                <a:ext uri="{FF2B5EF4-FFF2-40B4-BE49-F238E27FC236}">
                  <a16:creationId xmlns:a16="http://schemas.microsoft.com/office/drawing/2014/main" id="{2AB39CF9-96F1-44A9-AA2C-70DFBD9B6BA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04864"/>
              <a:ext cx="3908226" cy="422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Rectangle à coins arrondis 2">
              <a:extLst>
                <a:ext uri="{FF2B5EF4-FFF2-40B4-BE49-F238E27FC236}">
                  <a16:creationId xmlns:a16="http://schemas.microsoft.com/office/drawing/2014/main" id="{EA7DCE47-B8EF-442F-B193-F71EAA4C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640" y="3356992"/>
              <a:ext cx="1613213" cy="1368152"/>
            </a:xfrm>
            <a:prstGeom prst="roundRect">
              <a:avLst>
                <a:gd name="adj" fmla="val 16667"/>
              </a:avLst>
            </a:prstGeom>
            <a:solidFill>
              <a:srgbClr val="576B93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ea typeface="ヒラギノ角ゴ Pro W3" charset="-128"/>
              </a:endParaRPr>
            </a:p>
          </p:txBody>
        </p:sp>
        <p:sp>
          <p:nvSpPr>
            <p:cNvPr id="44045" name="Rectangle à coins arrondis 16">
              <a:extLst>
                <a:ext uri="{FF2B5EF4-FFF2-40B4-BE49-F238E27FC236}">
                  <a16:creationId xmlns:a16="http://schemas.microsoft.com/office/drawing/2014/main" id="{CD8EB47F-4791-4019-893F-A0D101894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640" y="4797152"/>
              <a:ext cx="1613213" cy="1152128"/>
            </a:xfrm>
            <a:prstGeom prst="roundRect">
              <a:avLst>
                <a:gd name="adj" fmla="val 16667"/>
              </a:avLst>
            </a:prstGeom>
            <a:solidFill>
              <a:srgbClr val="576B93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ea typeface="ヒラギノ角ゴ Pro W3" charset="-128"/>
              </a:endParaRPr>
            </a:p>
          </p:txBody>
        </p:sp>
        <p:sp>
          <p:nvSpPr>
            <p:cNvPr id="44046" name="Rectangle à coins arrondis 17">
              <a:extLst>
                <a:ext uri="{FF2B5EF4-FFF2-40B4-BE49-F238E27FC236}">
                  <a16:creationId xmlns:a16="http://schemas.microsoft.com/office/drawing/2014/main" id="{C7797A97-546B-41C9-AE2F-A7C5BA6DD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640" y="2348880"/>
              <a:ext cx="1613213" cy="936104"/>
            </a:xfrm>
            <a:prstGeom prst="roundRect">
              <a:avLst>
                <a:gd name="adj" fmla="val 16667"/>
              </a:avLst>
            </a:prstGeom>
            <a:solidFill>
              <a:srgbClr val="576B93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ea typeface="ヒラギノ角ゴ Pro W3" charset="-128"/>
              </a:endParaRPr>
            </a:p>
          </p:txBody>
        </p:sp>
        <p:sp>
          <p:nvSpPr>
            <p:cNvPr id="17" name="ZoneTexte 1">
              <a:extLst>
                <a:ext uri="{FF2B5EF4-FFF2-40B4-BE49-F238E27FC236}">
                  <a16:creationId xmlns:a16="http://schemas.microsoft.com/office/drawing/2014/main" id="{45CE0F53-CA64-455F-839F-7F4BF5CBF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694" y="2615448"/>
              <a:ext cx="1081233" cy="54337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  <a:defRPr/>
              </a:pPr>
              <a:r>
                <a:rPr lang="fr-FR" altLang="fr-FR" sz="1050" b="1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Gestion stratégique</a:t>
              </a:r>
            </a:p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  <a:defRPr/>
              </a:pPr>
              <a:endParaRPr lang="fr-FR" altLang="fr-FR" sz="1050" b="1">
                <a:solidFill>
                  <a:schemeClr val="bg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ZoneTexte 13">
              <a:extLst>
                <a:ext uri="{FF2B5EF4-FFF2-40B4-BE49-F238E27FC236}">
                  <a16:creationId xmlns:a16="http://schemas.microsoft.com/office/drawing/2014/main" id="{8DED57D2-879F-4EF9-A99A-56F819828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3931" y="3686464"/>
              <a:ext cx="1439196" cy="726823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  <a:defRPr/>
              </a:pPr>
              <a:endParaRPr lang="fr-FR" altLang="fr-FR" sz="700" b="1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  <a:defRPr/>
              </a:pPr>
              <a:r>
                <a:rPr lang="fr-FR" altLang="fr-FR" sz="1050" b="1">
                  <a:solidFill>
                    <a:schemeClr val="bg1"/>
                  </a:solidFill>
                </a:rPr>
                <a:t>Développement organisationnel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  <a:defRPr/>
              </a:pPr>
              <a:r>
                <a:rPr lang="fr-FR" altLang="fr-FR" sz="700" b="1">
                  <a:solidFill>
                    <a:schemeClr val="bg1"/>
                  </a:solidFill>
                </a:rPr>
                <a:t>    </a:t>
              </a:r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938EFD00-0BB2-4360-87F6-544C24448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523" y="5064980"/>
              <a:ext cx="1312533" cy="6936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  <a:defRPr/>
              </a:pPr>
              <a:r>
                <a:rPr lang="fr-FR" altLang="fr-FR" sz="1050" b="1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Gestion prévisionnelle des GRH</a:t>
              </a:r>
            </a:p>
            <a:p>
              <a:pPr algn="ct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  <a:defRPr/>
              </a:pPr>
              <a:endParaRPr lang="fr-FR" altLang="fr-FR" sz="1050" b="1">
                <a:solidFill>
                  <a:schemeClr val="bg1"/>
                </a:solidFill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1AE6D79-13D7-4551-942E-AD1C6A5F8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82" t="-347" r="23453"/>
          <a:stretch/>
        </p:blipFill>
        <p:spPr>
          <a:xfrm>
            <a:off x="4530877" y="2475689"/>
            <a:ext cx="4123309" cy="35015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2D139F91-AD5B-409C-8C27-81AC80308E8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044BC9B-181D-46ED-AD15-1355FFCEF2F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8131" name="Placeholder 1030">
            <a:extLst>
              <a:ext uri="{FF2B5EF4-FFF2-40B4-BE49-F238E27FC236}">
                <a16:creationId xmlns:a16="http://schemas.microsoft.com/office/drawing/2014/main" id="{A08DE7B2-F45B-42BE-A064-9DD12465CF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08088"/>
            <a:ext cx="7772400" cy="457200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La structure du SRH</a:t>
            </a:r>
          </a:p>
        </p:txBody>
      </p:sp>
      <p:sp>
        <p:nvSpPr>
          <p:cNvPr id="48132" name="Placeholder 2">
            <a:extLst>
              <a:ext uri="{FF2B5EF4-FFF2-40B4-BE49-F238E27FC236}">
                <a16:creationId xmlns:a16="http://schemas.microsoft.com/office/drawing/2014/main" id="{A431885D-AFAC-4EF3-B878-D4C341A6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8133" name="ZoneTexte 5">
            <a:extLst>
              <a:ext uri="{FF2B5EF4-FFF2-40B4-BE49-F238E27FC236}">
                <a16:creationId xmlns:a16="http://schemas.microsoft.com/office/drawing/2014/main" id="{6FD3DF02-FABA-47E9-83C1-FDE0F631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8134" name="Placeholder 2">
            <a:extLst>
              <a:ext uri="{FF2B5EF4-FFF2-40B4-BE49-F238E27FC236}">
                <a16:creationId xmlns:a16="http://schemas.microsoft.com/office/drawing/2014/main" id="{22335A71-C4C0-40CD-A068-DA58A8650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8135" name="Image 2">
            <a:extLst>
              <a:ext uri="{FF2B5EF4-FFF2-40B4-BE49-F238E27FC236}">
                <a16:creationId xmlns:a16="http://schemas.microsoft.com/office/drawing/2014/main" id="{AA08EDAD-F7F5-4811-BB41-FAED172B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58963"/>
            <a:ext cx="62293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4310B368-60F2-4730-B800-340FE718A30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4BC77FB-9B61-4859-896B-BAD6E15F9D8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9" name="Placeholder 1030">
            <a:extLst>
              <a:ext uri="{FF2B5EF4-FFF2-40B4-BE49-F238E27FC236}">
                <a16:creationId xmlns:a16="http://schemas.microsoft.com/office/drawing/2014/main" id="{6A09647B-8440-4DFB-B274-895510F2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808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fr-CA" altLang="fr-FR" sz="2400" b="1" kern="0" dirty="0"/>
              <a:t>La structure du SRH: </a:t>
            </a:r>
            <a:br>
              <a:rPr lang="fr-CA" altLang="fr-FR" sz="2400" b="1" kern="0" dirty="0"/>
            </a:br>
            <a:r>
              <a:rPr lang="fr-CA" altLang="fr-FR" sz="2400" b="1" kern="0" dirty="0"/>
              <a:t>faut-il centraliser ou décentraliser les activités?</a:t>
            </a:r>
          </a:p>
        </p:txBody>
      </p:sp>
      <p:sp>
        <p:nvSpPr>
          <p:cNvPr id="50180" name="Placeholder 2">
            <a:extLst>
              <a:ext uri="{FF2B5EF4-FFF2-40B4-BE49-F238E27FC236}">
                <a16:creationId xmlns:a16="http://schemas.microsoft.com/office/drawing/2014/main" id="{64131758-733F-4C40-8A9C-AAB6434CD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1" name="ZoneTexte 5">
            <a:extLst>
              <a:ext uri="{FF2B5EF4-FFF2-40B4-BE49-F238E27FC236}">
                <a16:creationId xmlns:a16="http://schemas.microsoft.com/office/drawing/2014/main" id="{5EA13023-2056-4498-ADBA-DA07D7A92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50182" name="Placeholder 2">
            <a:extLst>
              <a:ext uri="{FF2B5EF4-FFF2-40B4-BE49-F238E27FC236}">
                <a16:creationId xmlns:a16="http://schemas.microsoft.com/office/drawing/2014/main" id="{E45F0F64-5281-4EBF-B9ED-EEC47D7B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50183" name="Image 12">
            <a:extLst>
              <a:ext uri="{FF2B5EF4-FFF2-40B4-BE49-F238E27FC236}">
                <a16:creationId xmlns:a16="http://schemas.microsoft.com/office/drawing/2014/main" id="{FB3D427A-6816-4823-94DA-1693D26B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055813"/>
            <a:ext cx="49593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4C70D58F-22C6-4DEF-B74C-25C77D83D0D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10B906B-EF32-4A11-8941-6F1279B6F01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9" name="Placeholder 1030">
            <a:extLst>
              <a:ext uri="{FF2B5EF4-FFF2-40B4-BE49-F238E27FC236}">
                <a16:creationId xmlns:a16="http://schemas.microsoft.com/office/drawing/2014/main" id="{E975E14E-A1C9-486D-B434-608E98A3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808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fr-CA" altLang="fr-FR" sz="2400" b="1" kern="0" dirty="0"/>
              <a:t>La structure du SRH: </a:t>
            </a:r>
            <a:br>
              <a:rPr lang="fr-CA" altLang="fr-FR" sz="2400" b="1" kern="0" dirty="0"/>
            </a:br>
            <a:r>
              <a:rPr lang="fr-CA" altLang="fr-FR" sz="2400" b="1" kern="0" dirty="0"/>
              <a:t>nouvelles configurations des services RH</a:t>
            </a:r>
          </a:p>
        </p:txBody>
      </p:sp>
      <p:sp>
        <p:nvSpPr>
          <p:cNvPr id="52228" name="Placeholder 2">
            <a:extLst>
              <a:ext uri="{FF2B5EF4-FFF2-40B4-BE49-F238E27FC236}">
                <a16:creationId xmlns:a16="http://schemas.microsoft.com/office/drawing/2014/main" id="{A6AE2776-52F2-471B-82B7-EF2A17F90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2229" name="ZoneTexte 5">
            <a:extLst>
              <a:ext uri="{FF2B5EF4-FFF2-40B4-BE49-F238E27FC236}">
                <a16:creationId xmlns:a16="http://schemas.microsoft.com/office/drawing/2014/main" id="{80E332DE-4264-45C6-8656-C6EF96330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52230" name="Placeholder 2">
            <a:extLst>
              <a:ext uri="{FF2B5EF4-FFF2-40B4-BE49-F238E27FC236}">
                <a16:creationId xmlns:a16="http://schemas.microsoft.com/office/drawing/2014/main" id="{05D810F6-8039-44D8-A191-F1E71AC4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52231" name="Image 2">
            <a:extLst>
              <a:ext uri="{FF2B5EF4-FFF2-40B4-BE49-F238E27FC236}">
                <a16:creationId xmlns:a16="http://schemas.microsoft.com/office/drawing/2014/main" id="{37D501FE-B757-4527-A410-7932EE19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060575"/>
            <a:ext cx="49593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8AA1F578-0013-4934-A6D3-72856D3745B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88EE0CB-CE47-4BFF-8F5E-25A0B8BB2B6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3" name="Placeholder 1030">
            <a:extLst>
              <a:ext uri="{FF2B5EF4-FFF2-40B4-BE49-F238E27FC236}">
                <a16:creationId xmlns:a16="http://schemas.microsoft.com/office/drawing/2014/main" id="{6AFFF47A-149E-4560-A698-54027EFCBA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08088"/>
            <a:ext cx="7772400" cy="457200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 dirty="0"/>
              <a:t>Les activités de GRH: une responsabilité partagée</a:t>
            </a:r>
          </a:p>
        </p:txBody>
      </p:sp>
      <p:sp>
        <p:nvSpPr>
          <p:cNvPr id="46084" name="Placeholder 2">
            <a:extLst>
              <a:ext uri="{FF2B5EF4-FFF2-40B4-BE49-F238E27FC236}">
                <a16:creationId xmlns:a16="http://schemas.microsoft.com/office/drawing/2014/main" id="{9C583980-A717-4F90-9921-C6663A98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 dirty="0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 dirty="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 dirty="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 dirty="0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5" name="ZoneTexte 5">
            <a:extLst>
              <a:ext uri="{FF2B5EF4-FFF2-40B4-BE49-F238E27FC236}">
                <a16:creationId xmlns:a16="http://schemas.microsoft.com/office/drawing/2014/main" id="{ACF87C52-318C-454F-BD1B-F9BB7A406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46086" name="Placeholder 2">
            <a:extLst>
              <a:ext uri="{FF2B5EF4-FFF2-40B4-BE49-F238E27FC236}">
                <a16:creationId xmlns:a16="http://schemas.microsoft.com/office/drawing/2014/main" id="{3B38A109-2DA7-49C2-9E49-10C47029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 dirty="0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 dirty="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 dirty="0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46087" name="Espace réservé du contenu 7">
            <a:extLst>
              <a:ext uri="{FF2B5EF4-FFF2-40B4-BE49-F238E27FC236}">
                <a16:creationId xmlns:a16="http://schemas.microsoft.com/office/drawing/2014/main" id="{6108A29F-05DE-45C9-8DDA-313F57192E1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916113"/>
            <a:ext cx="66500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A6896311-0DA7-4620-BDF6-C0CDD107B5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1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E67B63FE-1D9E-48E5-AB62-250AD4C62C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713105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3600"/>
              <a:t>L’essor de la gestion des ressources humaines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22BDA1AF-1989-4FEA-A56B-801A0BA35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CCE95E90-03E3-452E-B372-6FF1DA51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1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LES PRÉALABLES À LA GESTION DES RESSOURCES HUMAINES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E22405D9-58F8-41F0-9B8B-D294603B3EA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B1DC85E-191B-46B4-8C53-85BFB4B9F33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9" name="Placeholder 1030">
            <a:extLst>
              <a:ext uri="{FF2B5EF4-FFF2-40B4-BE49-F238E27FC236}">
                <a16:creationId xmlns:a16="http://schemas.microsoft.com/office/drawing/2014/main" id="{73E85727-01C9-431F-B3AB-8013EAA1D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808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fr-CA" altLang="fr-FR" sz="2400" b="1" kern="0" dirty="0"/>
              <a:t>La dotation du SRH: </a:t>
            </a:r>
            <a:br>
              <a:rPr lang="fr-CA" altLang="fr-FR" sz="2400" b="1" kern="0" dirty="0"/>
            </a:br>
            <a:r>
              <a:rPr lang="fr-CA" altLang="fr-FR" sz="2400" b="1" kern="0" dirty="0"/>
              <a:t>les compétences des PRH</a:t>
            </a:r>
          </a:p>
        </p:txBody>
      </p:sp>
      <p:sp>
        <p:nvSpPr>
          <p:cNvPr id="54276" name="Placeholder 2">
            <a:extLst>
              <a:ext uri="{FF2B5EF4-FFF2-40B4-BE49-F238E27FC236}">
                <a16:creationId xmlns:a16="http://schemas.microsoft.com/office/drawing/2014/main" id="{83909C93-D0EE-4D1A-8C6D-A86B54E25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4277" name="ZoneTexte 5">
            <a:extLst>
              <a:ext uri="{FF2B5EF4-FFF2-40B4-BE49-F238E27FC236}">
                <a16:creationId xmlns:a16="http://schemas.microsoft.com/office/drawing/2014/main" id="{381371EF-40C7-47BD-A844-8E24B558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54278" name="Placeholder 2">
            <a:extLst>
              <a:ext uri="{FF2B5EF4-FFF2-40B4-BE49-F238E27FC236}">
                <a16:creationId xmlns:a16="http://schemas.microsoft.com/office/drawing/2014/main" id="{34708FCF-A3F1-4B4A-954A-668EC7229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54279" name="Espace réservé du contenu 7">
            <a:extLst>
              <a:ext uri="{FF2B5EF4-FFF2-40B4-BE49-F238E27FC236}">
                <a16:creationId xmlns:a16="http://schemas.microsoft.com/office/drawing/2014/main" id="{275EB47A-C52A-43D7-8FB3-DB599DBB80E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455863"/>
            <a:ext cx="60086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21B3B6A8-695C-41F2-9745-76606FEF610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0391D4A-4B54-42D8-9CCD-06AEC9BB536A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9" name="Placeholder 1030">
            <a:extLst>
              <a:ext uri="{FF2B5EF4-FFF2-40B4-BE49-F238E27FC236}">
                <a16:creationId xmlns:a16="http://schemas.microsoft.com/office/drawing/2014/main" id="{4CB2D424-4E73-4F2E-9CC3-A6617F94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808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fr-CA" altLang="fr-FR" sz="2400" b="1" kern="0" dirty="0"/>
              <a:t>La dotation du SRH: spécialistes ou généralistes?</a:t>
            </a:r>
          </a:p>
        </p:txBody>
      </p:sp>
      <p:sp>
        <p:nvSpPr>
          <p:cNvPr id="56324" name="Placeholder 2">
            <a:extLst>
              <a:ext uri="{FF2B5EF4-FFF2-40B4-BE49-F238E27FC236}">
                <a16:creationId xmlns:a16="http://schemas.microsoft.com/office/drawing/2014/main" id="{6467A33C-9F4A-4458-BCC4-C3E24F539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6325" name="ZoneTexte 5">
            <a:extLst>
              <a:ext uri="{FF2B5EF4-FFF2-40B4-BE49-F238E27FC236}">
                <a16:creationId xmlns:a16="http://schemas.microsoft.com/office/drawing/2014/main" id="{A8AA55F1-14EF-4E99-81AD-9446F705E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56326" name="Placeholder 2">
            <a:extLst>
              <a:ext uri="{FF2B5EF4-FFF2-40B4-BE49-F238E27FC236}">
                <a16:creationId xmlns:a16="http://schemas.microsoft.com/office/drawing/2014/main" id="{EAA48E3A-4144-473E-93BC-0080A3971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6327" name="Espace réservé du texte 4">
            <a:extLst>
              <a:ext uri="{FF2B5EF4-FFF2-40B4-BE49-F238E27FC236}">
                <a16:creationId xmlns:a16="http://schemas.microsoft.com/office/drawing/2014/main" id="{B8244CF4-BF77-45EA-A1DC-702A16122E29}"/>
              </a:ext>
            </a:extLst>
          </p:cNvPr>
          <p:cNvSpPr>
            <a:spLocks/>
          </p:cNvSpPr>
          <p:nvPr/>
        </p:nvSpPr>
        <p:spPr bwMode="auto">
          <a:xfrm>
            <a:off x="4752975" y="2146300"/>
            <a:ext cx="3600450" cy="503238"/>
          </a:xfrm>
          <a:prstGeom prst="rect">
            <a:avLst/>
          </a:prstGeom>
          <a:solidFill>
            <a:srgbClr val="C8E86E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E3E5E"/>
                </a:solidFill>
                <a:ea typeface="ＭＳ Ｐゴシック" panose="020B0600070205080204" pitchFamily="34" charset="-128"/>
              </a:rPr>
              <a:t>Spécialistes</a:t>
            </a:r>
          </a:p>
        </p:txBody>
      </p:sp>
      <p:sp>
        <p:nvSpPr>
          <p:cNvPr id="56328" name="Espace réservé du texte 5">
            <a:extLst>
              <a:ext uri="{FF2B5EF4-FFF2-40B4-BE49-F238E27FC236}">
                <a16:creationId xmlns:a16="http://schemas.microsoft.com/office/drawing/2014/main" id="{88E24F3F-597E-41C3-AE52-23342682BF5C}"/>
              </a:ext>
            </a:extLst>
          </p:cNvPr>
          <p:cNvSpPr>
            <a:spLocks/>
          </p:cNvSpPr>
          <p:nvPr/>
        </p:nvSpPr>
        <p:spPr bwMode="auto">
          <a:xfrm>
            <a:off x="815975" y="2155825"/>
            <a:ext cx="3600450" cy="493713"/>
          </a:xfrm>
          <a:prstGeom prst="rect">
            <a:avLst/>
          </a:prstGeom>
          <a:solidFill>
            <a:srgbClr val="ACCBF4"/>
          </a:solidFill>
          <a:ln w="19050">
            <a:solidFill>
              <a:srgbClr val="ACCBF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CA" altLang="fr-FR" sz="1800">
                <a:solidFill>
                  <a:srgbClr val="3E3E5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Généralistes</a:t>
            </a:r>
          </a:p>
        </p:txBody>
      </p:sp>
      <p:sp>
        <p:nvSpPr>
          <p:cNvPr id="56329" name="AutoShape 7">
            <a:extLst>
              <a:ext uri="{FF2B5EF4-FFF2-40B4-BE49-F238E27FC236}">
                <a16:creationId xmlns:a16="http://schemas.microsoft.com/office/drawing/2014/main" id="{1A81CD9E-FD4E-482C-9CF3-5E14BA5F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2833688"/>
            <a:ext cx="3529013" cy="863600"/>
          </a:xfrm>
          <a:prstGeom prst="roundRect">
            <a:avLst>
              <a:gd name="adj" fmla="val 16667"/>
            </a:avLst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Ont une connaissance générale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de toutes les activités de GRH.</a:t>
            </a:r>
          </a:p>
        </p:txBody>
      </p:sp>
      <p:sp>
        <p:nvSpPr>
          <p:cNvPr id="56330" name="AutoShape 9">
            <a:extLst>
              <a:ext uri="{FF2B5EF4-FFF2-40B4-BE49-F238E27FC236}">
                <a16:creationId xmlns:a16="http://schemas.microsoft.com/office/drawing/2014/main" id="{D341BC74-D0A4-4FA2-ADD3-9F0716C6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3898900"/>
            <a:ext cx="3529013" cy="863600"/>
          </a:xfrm>
          <a:prstGeom prst="roundRect">
            <a:avLst>
              <a:gd name="adj" fmla="val 16667"/>
            </a:avLst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Peuvent à l’occasion provenir d’autres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fonctions de l’entreprise à condition d’avoir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une connaissance de base de la GRH.</a:t>
            </a:r>
          </a:p>
        </p:txBody>
      </p:sp>
      <p:sp>
        <p:nvSpPr>
          <p:cNvPr id="56331" name="AutoShape 11">
            <a:extLst>
              <a:ext uri="{FF2B5EF4-FFF2-40B4-BE49-F238E27FC236}">
                <a16:creationId xmlns:a16="http://schemas.microsoft.com/office/drawing/2014/main" id="{1E1D85A7-6A10-420E-928D-46BE349C9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4962525"/>
            <a:ext cx="3529013" cy="863600"/>
          </a:xfrm>
          <a:prstGeom prst="roundRect">
            <a:avLst>
              <a:gd name="adj" fmla="val 16667"/>
            </a:avLst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Occupent un poste dans une PME ou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un poste de haut niveau dans une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grande organisation.</a:t>
            </a:r>
          </a:p>
        </p:txBody>
      </p:sp>
      <p:sp>
        <p:nvSpPr>
          <p:cNvPr id="56332" name="AutoShape 13">
            <a:extLst>
              <a:ext uri="{FF2B5EF4-FFF2-40B4-BE49-F238E27FC236}">
                <a16:creationId xmlns:a16="http://schemas.microsoft.com/office/drawing/2014/main" id="{6C1E1E45-F08B-492F-946A-856EDEC2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2833688"/>
            <a:ext cx="3529012" cy="863600"/>
          </a:xfrm>
          <a:prstGeom prst="roundRect">
            <a:avLst>
              <a:gd name="adj" fmla="val 16667"/>
            </a:avLst>
          </a:prstGeom>
          <a:solidFill>
            <a:srgbClr val="C8E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Ont des connaissances approfondies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dans un domaine de la GRH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(ex. : rémunération, relations du travail,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 diversité culturelle, etc.).</a:t>
            </a:r>
          </a:p>
        </p:txBody>
      </p:sp>
      <p:sp>
        <p:nvSpPr>
          <p:cNvPr id="56333" name="AutoShape 15">
            <a:extLst>
              <a:ext uri="{FF2B5EF4-FFF2-40B4-BE49-F238E27FC236}">
                <a16:creationId xmlns:a16="http://schemas.microsoft.com/office/drawing/2014/main" id="{A2890CBD-09EB-4CBD-AF1A-3F68DFD5D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3898900"/>
            <a:ext cx="3529012" cy="863600"/>
          </a:xfrm>
          <a:prstGeom prst="roundRect">
            <a:avLst>
              <a:gd name="adj" fmla="val 16667"/>
            </a:avLst>
          </a:prstGeom>
          <a:solidFill>
            <a:srgbClr val="C8E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Doivent bien comprendre le contexte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organisationnel avant d’appliquer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certaines pratiques de gestion.</a:t>
            </a:r>
          </a:p>
        </p:txBody>
      </p:sp>
      <p:sp>
        <p:nvSpPr>
          <p:cNvPr id="56334" name="AutoShape 17">
            <a:extLst>
              <a:ext uri="{FF2B5EF4-FFF2-40B4-BE49-F238E27FC236}">
                <a16:creationId xmlns:a16="http://schemas.microsoft.com/office/drawing/2014/main" id="{73896CA0-6BF6-4BFE-AC87-1D38A01FA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4962525"/>
            <a:ext cx="3529012" cy="863600"/>
          </a:xfrm>
          <a:prstGeom prst="roundRect">
            <a:avLst>
              <a:gd name="adj" fmla="val 16667"/>
            </a:avLst>
          </a:prstGeom>
          <a:solidFill>
            <a:srgbClr val="C8E8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Occupent un poste dans </a:t>
            </a:r>
            <a:b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</a:br>
            <a:r>
              <a:rPr lang="fr-CA" altLang="fr-FR" sz="1400">
                <a:solidFill>
                  <a:srgbClr val="3E3E5E"/>
                </a:solidFill>
                <a:ea typeface="ＭＳ Ｐゴシック" panose="020B0600070205080204" pitchFamily="34" charset="-128"/>
              </a:rPr>
              <a:t>une grande entreprise.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5CC9C6E5-B063-4082-A1AE-807F08044AD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1B45A4-CABF-49A2-A582-B953D9E620B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9" name="Placeholder 1030">
            <a:extLst>
              <a:ext uri="{FF2B5EF4-FFF2-40B4-BE49-F238E27FC236}">
                <a16:creationId xmlns:a16="http://schemas.microsoft.com/office/drawing/2014/main" id="{294A844A-1ABB-4AD6-A841-5F934B65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808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lnSpc>
                <a:spcPct val="93000"/>
              </a:lnSpc>
              <a:buClr>
                <a:srgbClr val="000000"/>
              </a:buClr>
              <a:defRPr/>
            </a:pPr>
            <a:r>
              <a:rPr lang="fr-CA" altLang="fr-FR" sz="2400" b="1" kern="0" dirty="0"/>
              <a:t>Responsabilités et ordre professionnel</a:t>
            </a:r>
          </a:p>
        </p:txBody>
      </p:sp>
      <p:sp>
        <p:nvSpPr>
          <p:cNvPr id="58372" name="Placeholder 2">
            <a:extLst>
              <a:ext uri="{FF2B5EF4-FFF2-40B4-BE49-F238E27FC236}">
                <a16:creationId xmlns:a16="http://schemas.microsoft.com/office/drawing/2014/main" id="{A1FAC99E-E405-41B5-B68A-468C421B8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8373" name="ZoneTexte 5">
            <a:extLst>
              <a:ext uri="{FF2B5EF4-FFF2-40B4-BE49-F238E27FC236}">
                <a16:creationId xmlns:a16="http://schemas.microsoft.com/office/drawing/2014/main" id="{03ED7A54-025A-4F99-AB61-C00CBCBC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58374" name="Placeholder 2">
            <a:extLst>
              <a:ext uri="{FF2B5EF4-FFF2-40B4-BE49-F238E27FC236}">
                <a16:creationId xmlns:a16="http://schemas.microsoft.com/office/drawing/2014/main" id="{35C28C58-0756-4F82-A5E8-88EEE596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78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1.5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20006A-114F-4075-8B73-03C360848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07" y="2030076"/>
            <a:ext cx="8413995" cy="34419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E4A66449-A6B7-400D-B25E-56E72D7394F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0A5649A-4116-4821-89CF-FE09219BC18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F87658C6-F45A-409C-A077-88A4F7C95E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844675"/>
            <a:ext cx="7924800" cy="416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altLang="fr-FR" sz="1600" b="1"/>
              <a:t>Objectif 1A - Décrire l’historique de la GRH et l’influence des facteurs</a:t>
            </a:r>
          </a:p>
          <a:p>
            <a:pPr marL="0" indent="0">
              <a:buFontTx/>
              <a:buNone/>
            </a:pPr>
            <a:r>
              <a:rPr lang="fr-CA" altLang="fr-FR" sz="1600" b="1"/>
              <a:t>environnementaux et des intervenants organisationnels sur la GRH</a:t>
            </a:r>
            <a:br>
              <a:rPr lang="fr-CA" altLang="fr-FR" sz="1600"/>
            </a:br>
            <a:endParaRPr lang="fr-CA" altLang="fr-FR" sz="1600"/>
          </a:p>
          <a:p>
            <a:pPr marL="0" indent="0" eaLnBrk="1" hangingPunct="1">
              <a:buClr>
                <a:srgbClr val="000000"/>
              </a:buClr>
              <a:buFontTx/>
              <a:buNone/>
            </a:pPr>
            <a:r>
              <a:rPr lang="fr-CA" altLang="fr-FR" sz="1600"/>
              <a:t>1.1	L’historique et l’importance de la gestion des ressources humaines</a:t>
            </a:r>
          </a:p>
          <a:p>
            <a:pPr marL="0" indent="0" eaLnBrk="1" hangingPunct="1">
              <a:lnSpc>
                <a:spcPct val="93000"/>
              </a:lnSpc>
              <a:buClr>
                <a:srgbClr val="000000"/>
              </a:buClr>
              <a:buFontTx/>
              <a:buNone/>
            </a:pPr>
            <a:r>
              <a:rPr lang="fr-CA" altLang="fr-FR" sz="1600"/>
              <a:t>1.2	L’influence des facteurs environnementaux sur la gestion </a:t>
            </a:r>
            <a:br>
              <a:rPr lang="fr-CA" altLang="fr-FR" sz="1600"/>
            </a:br>
            <a:r>
              <a:rPr lang="fr-CA" altLang="fr-FR" sz="1600"/>
              <a:t>	des ressources humaines</a:t>
            </a:r>
          </a:p>
          <a:p>
            <a:pPr marL="0" indent="0" eaLnBrk="1" hangingPunct="1">
              <a:lnSpc>
                <a:spcPct val="93000"/>
              </a:lnSpc>
              <a:buClr>
                <a:srgbClr val="000000"/>
              </a:buClr>
              <a:buFontTx/>
              <a:buNone/>
            </a:pPr>
            <a:r>
              <a:rPr lang="fr-CA" altLang="fr-FR" sz="1600"/>
              <a:t>1.3	L’influence des intervenants organisationnels sur la gestion </a:t>
            </a:r>
            <a:br>
              <a:rPr lang="fr-CA" altLang="fr-FR" sz="1600"/>
            </a:br>
            <a:r>
              <a:rPr lang="fr-CA" altLang="fr-FR" sz="1600"/>
              <a:t>	des ressources humaines </a:t>
            </a:r>
            <a:br>
              <a:rPr lang="fr-CA" altLang="fr-FR" sz="1600"/>
            </a:br>
            <a:endParaRPr lang="fr-CA" altLang="fr-FR" sz="1600"/>
          </a:p>
          <a:p>
            <a:pPr marL="0" indent="0">
              <a:buFontTx/>
              <a:buNone/>
            </a:pPr>
            <a:r>
              <a:rPr lang="fr-CA" altLang="fr-FR" sz="1600" b="1"/>
              <a:t>Objectif 1B - Expliquer les objectifs, le rôle, l’organisation et la structure de la fonction ressources humaines</a:t>
            </a:r>
            <a:br>
              <a:rPr lang="fr-CA" altLang="fr-FR" sz="1600" b="1"/>
            </a:br>
            <a:endParaRPr lang="fr-CA" altLang="fr-FR" sz="1600" b="1"/>
          </a:p>
          <a:p>
            <a:pPr marL="0" indent="0" eaLnBrk="1" hangingPunct="1">
              <a:lnSpc>
                <a:spcPct val="93000"/>
              </a:lnSpc>
              <a:buClr>
                <a:srgbClr val="000000"/>
              </a:buClr>
              <a:buFontTx/>
              <a:buNone/>
            </a:pPr>
            <a:r>
              <a:rPr lang="fr-CA" altLang="fr-FR" sz="1600"/>
              <a:t>1.4	Les objectifs de la gestion des ressources humaines</a:t>
            </a:r>
          </a:p>
          <a:p>
            <a:pPr marL="0" indent="0">
              <a:buFontTx/>
              <a:buNone/>
            </a:pPr>
            <a:r>
              <a:rPr lang="fr-CA" altLang="fr-FR" sz="1600"/>
              <a:t>1.5 	Le rôle, l’organisation et la structure de la fonction 	ressources humaines</a:t>
            </a:r>
          </a:p>
          <a:p>
            <a:pPr marL="0" indent="0" eaLnBrk="1" hangingPunct="1">
              <a:lnSpc>
                <a:spcPct val="93000"/>
              </a:lnSpc>
              <a:buClr>
                <a:srgbClr val="000000"/>
              </a:buClr>
              <a:buFontTx/>
              <a:buNone/>
            </a:pPr>
            <a:endParaRPr lang="fr-CA" altLang="fr-FR" sz="1600">
              <a:solidFill>
                <a:srgbClr val="333366"/>
              </a:solidFill>
            </a:endParaRPr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29D9BC3C-6ACF-424A-9BBD-31C76A6224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8CB2D926-8B75-41AB-8D03-4EAB24873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92336E46-2630-4A4A-9878-F249A6C10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6BFA890A-4D3B-42EB-B7EA-0CC1BA2AA1FF}"/>
              </a:ext>
            </a:extLst>
          </p:cNvPr>
          <p:cNvSpPr txBox="1">
            <a:spLocks noGrp="1"/>
          </p:cNvSpPr>
          <p:nvPr/>
        </p:nvSpPr>
        <p:spPr bwMode="auto">
          <a:xfrm>
            <a:off x="6500813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7881317-29E3-49F9-B61B-7FE9BD43882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17F8BE0C-5A5A-4A96-AE55-9AE843056DC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492375"/>
            <a:ext cx="7772400" cy="2449513"/>
          </a:xfrm>
        </p:spPr>
        <p:txBody>
          <a:bodyPr/>
          <a:lstStyle/>
          <a:p>
            <a:pPr marL="0" indent="0" eaLnBrk="1" hangingPunct="1">
              <a:lnSpc>
                <a:spcPct val="93000"/>
              </a:lnSpc>
              <a:buClr>
                <a:srgbClr val="000000"/>
              </a:buClr>
              <a:buFontTx/>
              <a:buNone/>
              <a:defRPr/>
            </a:pPr>
            <a:r>
              <a:rPr lang="fr-CA" altLang="fr-FR" sz="2400" dirty="0">
                <a:solidFill>
                  <a:srgbClr val="333366"/>
                </a:solidFill>
              </a:rPr>
              <a:t>Définition de la GRH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fr-CA" altLang="fr-FR" sz="2000" dirty="0">
                <a:solidFill>
                  <a:srgbClr val="333366"/>
                </a:solidFill>
              </a:rPr>
              <a:t>La gestion des ressources humaines d’une organisation se définit comme l’ensemble des activités qui visent la gestion des talents et des énergies des individus dans le but de contribuer à la réalisation de la mission, de la vision, de la stratégie et des objectifs de l’organisation.</a:t>
            </a:r>
          </a:p>
        </p:txBody>
      </p:sp>
      <p:sp>
        <p:nvSpPr>
          <p:cNvPr id="21508" name="Placeholder 1030">
            <a:extLst>
              <a:ext uri="{FF2B5EF4-FFF2-40B4-BE49-F238E27FC236}">
                <a16:creationId xmlns:a16="http://schemas.microsoft.com/office/drawing/2014/main" id="{F4F399E8-526E-4346-8CE9-509366863F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0563" y="1196975"/>
            <a:ext cx="7772400" cy="708025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1.1  L’historique et l’importance de la gestion des </a:t>
            </a:r>
            <a:br>
              <a:rPr lang="en-US" altLang="fr-FR" sz="2400" b="1"/>
            </a:br>
            <a:r>
              <a:rPr lang="en-US" altLang="fr-FR" sz="2400" b="1"/>
              <a:t>       ressources humaines</a:t>
            </a:r>
          </a:p>
        </p:txBody>
      </p:sp>
      <p:sp>
        <p:nvSpPr>
          <p:cNvPr id="21509" name="Placeholder 2">
            <a:extLst>
              <a:ext uri="{FF2B5EF4-FFF2-40B4-BE49-F238E27FC236}">
                <a16:creationId xmlns:a16="http://schemas.microsoft.com/office/drawing/2014/main" id="{19AA37EE-2A8B-4DAD-9CFD-0E45F670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10" name="ZoneTexte 5">
            <a:extLst>
              <a:ext uri="{FF2B5EF4-FFF2-40B4-BE49-F238E27FC236}">
                <a16:creationId xmlns:a16="http://schemas.microsoft.com/office/drawing/2014/main" id="{F1FC79DC-8414-4AF9-A50A-E17A3C9A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013D447C-2024-4C0D-BFFE-6F669819479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886D2D5-4843-4329-B2B3-5DBC9AD4234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6" name="Placeholder 1030">
            <a:extLst>
              <a:ext uri="{FF2B5EF4-FFF2-40B4-BE49-F238E27FC236}">
                <a16:creationId xmlns:a16="http://schemas.microsoft.com/office/drawing/2014/main" id="{6B8E70A6-BF25-442D-9150-C5BA364467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708025"/>
          </a:xfrm>
        </p:spPr>
        <p:txBody>
          <a:bodyPr anchor="t"/>
          <a:lstStyle/>
          <a:p>
            <a:pPr algn="l" eaLnBrk="1" hangingPunct="1">
              <a:tabLst>
                <a:tab pos="2265363" algn="l"/>
              </a:tabLst>
            </a:pPr>
            <a:r>
              <a:rPr lang="en-US" altLang="fr-FR" sz="2400" b="1"/>
              <a:t>Les cinq périodes de la GRH</a:t>
            </a:r>
          </a:p>
        </p:txBody>
      </p:sp>
      <p:sp>
        <p:nvSpPr>
          <p:cNvPr id="23557" name="Placeholder 2">
            <a:extLst>
              <a:ext uri="{FF2B5EF4-FFF2-40B4-BE49-F238E27FC236}">
                <a16:creationId xmlns:a16="http://schemas.microsoft.com/office/drawing/2014/main" id="{59A5B3B8-6EC1-4608-95BD-A3327D123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8" name="ZoneTexte 5">
            <a:extLst>
              <a:ext uri="{FF2B5EF4-FFF2-40B4-BE49-F238E27FC236}">
                <a16:creationId xmlns:a16="http://schemas.microsoft.com/office/drawing/2014/main" id="{B0C684BC-7073-4A2C-9C86-6D40012A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3559" name="Placeholder 2">
            <a:extLst>
              <a:ext uri="{FF2B5EF4-FFF2-40B4-BE49-F238E27FC236}">
                <a16:creationId xmlns:a16="http://schemas.microsoft.com/office/drawing/2014/main" id="{376C4054-EFDE-49C3-93D3-2E7098BA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51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1.1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pic>
        <p:nvPicPr>
          <p:cNvPr id="2" name="Picture 2" descr=".jpg">
            <a:extLst>
              <a:ext uri="{FF2B5EF4-FFF2-40B4-BE49-F238E27FC236}">
                <a16:creationId xmlns:a16="http://schemas.microsoft.com/office/drawing/2014/main" id="{F9B055C9-DA89-4415-AE12-3B43F3A8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44" y="2034542"/>
            <a:ext cx="5368224" cy="3854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1A3DD818-84DB-4F06-A18D-DCC090690AB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8E13AC5-E2C7-4B54-8C73-67C9108165D9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5603" name="Placeholder 4">
            <a:extLst>
              <a:ext uri="{FF2B5EF4-FFF2-40B4-BE49-F238E27FC236}">
                <a16:creationId xmlns:a16="http://schemas.microsoft.com/office/drawing/2014/main" id="{DC1B20D2-7848-449E-8DE9-E7DB2256B5D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492375"/>
            <a:ext cx="7924800" cy="39624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Les changements démographiques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Les changements relatifs à l’emploi et à la structure </a:t>
            </a:r>
            <a:b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du travail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Les tendances et les perspectives économiques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</a:pPr>
            <a:r>
              <a:rPr lang="fr-CA" altLang="fr-FR" sz="2400">
                <a:solidFill>
                  <a:srgbClr val="333366"/>
                </a:solidFill>
                <a:ea typeface="ＭＳ Ｐゴシック" panose="020B0600070205080204" pitchFamily="34" charset="-128"/>
              </a:rPr>
              <a:t>La transformation des valeurs sociales</a:t>
            </a:r>
          </a:p>
        </p:txBody>
      </p:sp>
      <p:sp>
        <p:nvSpPr>
          <p:cNvPr id="25604" name="Placeholder 1030">
            <a:extLst>
              <a:ext uri="{FF2B5EF4-FFF2-40B4-BE49-F238E27FC236}">
                <a16:creationId xmlns:a16="http://schemas.microsoft.com/office/drawing/2014/main" id="{F4B1B47A-297A-4F11-A0CC-973FDB5971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708025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1.2  L’influence des facteurs environnementaux sur </a:t>
            </a:r>
            <a:br>
              <a:rPr lang="en-US" altLang="fr-FR" sz="2400" b="1"/>
            </a:br>
            <a:r>
              <a:rPr lang="en-US" altLang="fr-FR" sz="2400" b="1"/>
              <a:t>       la gestion des ressources humaines</a:t>
            </a:r>
          </a:p>
        </p:txBody>
      </p:sp>
      <p:sp>
        <p:nvSpPr>
          <p:cNvPr id="25605" name="Placeholder 2">
            <a:extLst>
              <a:ext uri="{FF2B5EF4-FFF2-40B4-BE49-F238E27FC236}">
                <a16:creationId xmlns:a16="http://schemas.microsoft.com/office/drawing/2014/main" id="{DCA4EBB4-DF57-4373-8AE9-317DB96FB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6" name="ZoneTexte 5">
            <a:extLst>
              <a:ext uri="{FF2B5EF4-FFF2-40B4-BE49-F238E27FC236}">
                <a16:creationId xmlns:a16="http://schemas.microsoft.com/office/drawing/2014/main" id="{D2961A7A-0BD6-4D8B-AFED-8CC02384B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DB75515E-9A44-4F5F-B868-14A86FEDB44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A811D4F-7BA4-4990-AB48-EDC9688AB68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1" name="Placeholder 1030">
            <a:extLst>
              <a:ext uri="{FF2B5EF4-FFF2-40B4-BE49-F238E27FC236}">
                <a16:creationId xmlns:a16="http://schemas.microsoft.com/office/drawing/2014/main" id="{31D9AA35-71BC-4D07-8F69-2A1C571BA9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708025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changements démographiques</a:t>
            </a:r>
          </a:p>
        </p:txBody>
      </p:sp>
      <p:sp>
        <p:nvSpPr>
          <p:cNvPr id="27652" name="Placeholder 2">
            <a:extLst>
              <a:ext uri="{FF2B5EF4-FFF2-40B4-BE49-F238E27FC236}">
                <a16:creationId xmlns:a16="http://schemas.microsoft.com/office/drawing/2014/main" id="{603D7C6A-2F5C-4898-AAF5-5C17B762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3" name="ZoneTexte 5">
            <a:extLst>
              <a:ext uri="{FF2B5EF4-FFF2-40B4-BE49-F238E27FC236}">
                <a16:creationId xmlns:a16="http://schemas.microsoft.com/office/drawing/2014/main" id="{72040415-A54E-4691-BF10-D6A018AB4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7654" name="Placeholder 2">
            <a:extLst>
              <a:ext uri="{FF2B5EF4-FFF2-40B4-BE49-F238E27FC236}">
                <a16:creationId xmlns:a16="http://schemas.microsoft.com/office/drawing/2014/main" id="{A29EFEAE-E71D-41A6-9F4C-1340D1B6F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51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87568499-806C-49F2-B76A-593A3A7D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2281238"/>
            <a:ext cx="6778625" cy="430212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350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0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0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	Le ralentissement de la croissance de la main-d’œuvre</a:t>
            </a:r>
          </a:p>
        </p:txBody>
      </p:sp>
      <p:sp>
        <p:nvSpPr>
          <p:cNvPr id="27656" name="Rectangle 19">
            <a:extLst>
              <a:ext uri="{FF2B5EF4-FFF2-40B4-BE49-F238E27FC236}">
                <a16:creationId xmlns:a16="http://schemas.microsoft.com/office/drawing/2014/main" id="{27B09FA5-B922-452C-B0DB-C5C2CED2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2786063"/>
            <a:ext cx="6778625" cy="430212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350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0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0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	La baisse du taux d’activité chez les hommes</a:t>
            </a:r>
          </a:p>
        </p:txBody>
      </p:sp>
      <p:sp>
        <p:nvSpPr>
          <p:cNvPr id="27657" name="Rectangle 21">
            <a:extLst>
              <a:ext uri="{FF2B5EF4-FFF2-40B4-BE49-F238E27FC236}">
                <a16:creationId xmlns:a16="http://schemas.microsoft.com/office/drawing/2014/main" id="{1B8BC7C9-B673-4A9F-8E72-287796DE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289300"/>
            <a:ext cx="6778625" cy="430213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350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0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0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	La décroissance du nombre de jeunes travailleurs</a:t>
            </a:r>
          </a:p>
        </p:txBody>
      </p:sp>
      <p:sp>
        <p:nvSpPr>
          <p:cNvPr id="27658" name="Rectangle 23">
            <a:extLst>
              <a:ext uri="{FF2B5EF4-FFF2-40B4-BE49-F238E27FC236}">
                <a16:creationId xmlns:a16="http://schemas.microsoft.com/office/drawing/2014/main" id="{C5156601-D3D0-4E35-87E8-99356112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794125"/>
            <a:ext cx="6778625" cy="430213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350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0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0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	La hausse du taux d’emploi des femmes</a:t>
            </a:r>
          </a:p>
        </p:txBody>
      </p:sp>
      <p:sp>
        <p:nvSpPr>
          <p:cNvPr id="27659" name="Rectangle 24">
            <a:extLst>
              <a:ext uri="{FF2B5EF4-FFF2-40B4-BE49-F238E27FC236}">
                <a16:creationId xmlns:a16="http://schemas.microsoft.com/office/drawing/2014/main" id="{37366B82-0D9E-45A7-A912-3B1925E4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4297363"/>
            <a:ext cx="6778625" cy="430212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350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0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0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	Le vieillissement de la main-d’œuvre</a:t>
            </a:r>
          </a:p>
        </p:txBody>
      </p:sp>
      <p:sp>
        <p:nvSpPr>
          <p:cNvPr id="27660" name="Rectangle 25">
            <a:extLst>
              <a:ext uri="{FF2B5EF4-FFF2-40B4-BE49-F238E27FC236}">
                <a16:creationId xmlns:a16="http://schemas.microsoft.com/office/drawing/2014/main" id="{83513B4D-D1B0-443C-AB14-54F0949F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4800600"/>
            <a:ext cx="6778625" cy="719138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60363" indent="-350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	Le besoin d’intégrer les minorités culturelles  </a:t>
            </a:r>
            <a:b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et les personnes handicapées</a:t>
            </a:r>
          </a:p>
        </p:txBody>
      </p:sp>
      <p:sp>
        <p:nvSpPr>
          <p:cNvPr id="27661" name="Rectangle 26">
            <a:extLst>
              <a:ext uri="{FF2B5EF4-FFF2-40B4-BE49-F238E27FC236}">
                <a16:creationId xmlns:a16="http://schemas.microsoft.com/office/drawing/2014/main" id="{CCB87373-0A59-4F1E-9032-D1EF3CF3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5592763"/>
            <a:ext cx="6778625" cy="430212"/>
          </a:xfrm>
          <a:prstGeom prst="rect">
            <a:avLst/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tabLst>
                <a:tab pos="3508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08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08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0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	La hausse du niveau de scolarité des travailleurs</a:t>
            </a:r>
          </a:p>
        </p:txBody>
      </p:sp>
      <p:sp>
        <p:nvSpPr>
          <p:cNvPr id="27662" name="AutoShape 35">
            <a:extLst>
              <a:ext uri="{FF2B5EF4-FFF2-40B4-BE49-F238E27FC236}">
                <a16:creationId xmlns:a16="http://schemas.microsoft.com/office/drawing/2014/main" id="{A40D7296-D331-4715-8727-E93B6699B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589588"/>
            <a:ext cx="544512" cy="433387"/>
          </a:xfrm>
          <a:prstGeom prst="homePlate">
            <a:avLst>
              <a:gd name="adj" fmla="val 3141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63" name="AutoShape 36">
            <a:extLst>
              <a:ext uri="{FF2B5EF4-FFF2-40B4-BE49-F238E27FC236}">
                <a16:creationId xmlns:a16="http://schemas.microsoft.com/office/drawing/2014/main" id="{97E23EF2-289B-490A-9750-66D885EF7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97425"/>
            <a:ext cx="544512" cy="722313"/>
          </a:xfrm>
          <a:prstGeom prst="homePlate">
            <a:avLst>
              <a:gd name="adj" fmla="val 2500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64" name="AutoShape 37">
            <a:extLst>
              <a:ext uri="{FF2B5EF4-FFF2-40B4-BE49-F238E27FC236}">
                <a16:creationId xmlns:a16="http://schemas.microsoft.com/office/drawing/2014/main" id="{CC9B2A79-8E82-485D-AA29-3F5DFCBE1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294188"/>
            <a:ext cx="544512" cy="433387"/>
          </a:xfrm>
          <a:prstGeom prst="homePlate">
            <a:avLst>
              <a:gd name="adj" fmla="val 3141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65" name="AutoShape 38">
            <a:extLst>
              <a:ext uri="{FF2B5EF4-FFF2-40B4-BE49-F238E27FC236}">
                <a16:creationId xmlns:a16="http://schemas.microsoft.com/office/drawing/2014/main" id="{0FA4DBDE-A938-4EB1-9605-D18B4EF35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789363"/>
            <a:ext cx="544512" cy="433387"/>
          </a:xfrm>
          <a:prstGeom prst="homePlate">
            <a:avLst>
              <a:gd name="adj" fmla="val 3141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66" name="AutoShape 39">
            <a:extLst>
              <a:ext uri="{FF2B5EF4-FFF2-40B4-BE49-F238E27FC236}">
                <a16:creationId xmlns:a16="http://schemas.microsoft.com/office/drawing/2014/main" id="{1B45AD14-4ED7-4DB9-9D7C-440B569D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84538"/>
            <a:ext cx="544512" cy="433387"/>
          </a:xfrm>
          <a:prstGeom prst="homePlate">
            <a:avLst>
              <a:gd name="adj" fmla="val 3141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67" name="AutoShape 40">
            <a:extLst>
              <a:ext uri="{FF2B5EF4-FFF2-40B4-BE49-F238E27FC236}">
                <a16:creationId xmlns:a16="http://schemas.microsoft.com/office/drawing/2014/main" id="{D816BAB5-9ED1-48F4-85D3-700355BE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81300"/>
            <a:ext cx="544512" cy="433388"/>
          </a:xfrm>
          <a:prstGeom prst="homePlate">
            <a:avLst>
              <a:gd name="adj" fmla="val 3141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68" name="AutoShape 41">
            <a:extLst>
              <a:ext uri="{FF2B5EF4-FFF2-40B4-BE49-F238E27FC236}">
                <a16:creationId xmlns:a16="http://schemas.microsoft.com/office/drawing/2014/main" id="{6415317E-2B46-48DB-9F30-2B5879D5D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78063"/>
            <a:ext cx="544512" cy="433387"/>
          </a:xfrm>
          <a:prstGeom prst="homePlate">
            <a:avLst>
              <a:gd name="adj" fmla="val 3141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4170FF7D-EB1B-4426-B4E4-795A76477C5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26D72A6-3664-4946-90CE-665321A118D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9699" name="Placeholder 1030">
            <a:extLst>
              <a:ext uri="{FF2B5EF4-FFF2-40B4-BE49-F238E27FC236}">
                <a16:creationId xmlns:a16="http://schemas.microsoft.com/office/drawing/2014/main" id="{42D43458-739F-4376-8A9E-872C3DD469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708025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changements relatifs à l’emploi et à la structure du travail</a:t>
            </a:r>
          </a:p>
        </p:txBody>
      </p:sp>
      <p:sp>
        <p:nvSpPr>
          <p:cNvPr id="29700" name="Placeholder 2">
            <a:extLst>
              <a:ext uri="{FF2B5EF4-FFF2-40B4-BE49-F238E27FC236}">
                <a16:creationId xmlns:a16="http://schemas.microsoft.com/office/drawing/2014/main" id="{E6048A98-B00F-4C27-B612-C1D3D31E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1" name="ZoneTexte 5">
            <a:extLst>
              <a:ext uri="{FF2B5EF4-FFF2-40B4-BE49-F238E27FC236}">
                <a16:creationId xmlns:a16="http://schemas.microsoft.com/office/drawing/2014/main" id="{6BCBC82C-D46F-46EC-AB96-DE18E9F7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29702" name="Placeholder 2">
            <a:extLst>
              <a:ext uri="{FF2B5EF4-FFF2-40B4-BE49-F238E27FC236}">
                <a16:creationId xmlns:a16="http://schemas.microsoft.com/office/drawing/2014/main" id="{2615DEDB-97CE-499F-99D9-76FFFFFA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51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63C437B8-F0A7-4A96-90D5-11FD05C48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5825" y="4371975"/>
            <a:ext cx="4217988" cy="1485900"/>
          </a:xfrm>
          <a:prstGeom prst="homePlate">
            <a:avLst>
              <a:gd name="adj" fmla="val 70967"/>
            </a:avLst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6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704" name="AutoShape 6">
            <a:extLst>
              <a:ext uri="{FF2B5EF4-FFF2-40B4-BE49-F238E27FC236}">
                <a16:creationId xmlns:a16="http://schemas.microsoft.com/office/drawing/2014/main" id="{05E7CC0D-01CB-4B9D-A801-8B0A48C34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5825" y="2632075"/>
            <a:ext cx="4217988" cy="1498600"/>
          </a:xfrm>
          <a:prstGeom prst="homePlate">
            <a:avLst>
              <a:gd name="adj" fmla="val 70365"/>
            </a:avLst>
          </a:prstGeom>
          <a:solidFill>
            <a:srgbClr val="ACCB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6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705" name="Rectangle 3">
            <a:extLst>
              <a:ext uri="{FF2B5EF4-FFF2-40B4-BE49-F238E27FC236}">
                <a16:creationId xmlns:a16="http://schemas.microsoft.com/office/drawing/2014/main" id="{2B776675-FBCF-47E0-ACEE-E61087B0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2847975"/>
            <a:ext cx="33226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Temps plein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Temps partiel volontaire ou </a:t>
            </a:r>
            <a:b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 involontaire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Travail autonome</a:t>
            </a:r>
          </a:p>
        </p:txBody>
      </p:sp>
      <p:sp>
        <p:nvSpPr>
          <p:cNvPr id="29706" name="Rectangle 4">
            <a:extLst>
              <a:ext uri="{FF2B5EF4-FFF2-40B4-BE49-F238E27FC236}">
                <a16:creationId xmlns:a16="http://schemas.microsoft.com/office/drawing/2014/main" id="{C486480A-468D-430A-ABD1-1F3D9956C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4554538"/>
            <a:ext cx="40005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Baisse du nombre d’emplois </a:t>
            </a:r>
            <a:b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dans certains secteurs</a:t>
            </a:r>
          </a:p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Pénurie de main-d’œuvre </a:t>
            </a:r>
            <a:b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dans d’autres secteurs</a:t>
            </a:r>
          </a:p>
        </p:txBody>
      </p:sp>
      <p:sp>
        <p:nvSpPr>
          <p:cNvPr id="29707" name="AutoShape 10">
            <a:extLst>
              <a:ext uri="{FF2B5EF4-FFF2-40B4-BE49-F238E27FC236}">
                <a16:creationId xmlns:a16="http://schemas.microsoft.com/office/drawing/2014/main" id="{E6B5C458-0858-41CC-8DC5-9A799F8C1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3213" y="4243388"/>
            <a:ext cx="1990725" cy="1701800"/>
          </a:xfrm>
          <a:prstGeom prst="roundRect">
            <a:avLst>
              <a:gd name="adj" fmla="val 16667"/>
            </a:avLst>
          </a:prstGeom>
          <a:solidFill>
            <a:srgbClr val="538ADB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Emplois et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secteurs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000" b="1" dirty="0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d’activité</a:t>
            </a:r>
            <a:endParaRPr lang="fr-CA" altLang="fr-FR" sz="1400" dirty="0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708" name="AutoShape 11">
            <a:extLst>
              <a:ext uri="{FF2B5EF4-FFF2-40B4-BE49-F238E27FC236}">
                <a16:creationId xmlns:a16="http://schemas.microsoft.com/office/drawing/2014/main" id="{D1ADB1AF-D8A0-46B4-987F-F2AE4843CC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3213" y="2492375"/>
            <a:ext cx="1990725" cy="1701800"/>
          </a:xfrm>
          <a:prstGeom prst="roundRect">
            <a:avLst>
              <a:gd name="adj" fmla="val 16667"/>
            </a:avLst>
          </a:prstGeom>
          <a:solidFill>
            <a:srgbClr val="538ADB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000" b="1">
                <a:solidFill>
                  <a:schemeClr val="bg1"/>
                </a:solidFill>
                <a:ea typeface="ＭＳ Ｐゴシック" panose="020B0600070205080204" pitchFamily="34" charset="-128"/>
              </a:rPr>
              <a:t>Durée du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2000" b="1">
                <a:solidFill>
                  <a:schemeClr val="bg1"/>
                </a:solidFill>
                <a:ea typeface="ＭＳ Ｐゴシック" panose="020B0600070205080204" pitchFamily="34" charset="-128"/>
              </a:rPr>
              <a:t>travail</a:t>
            </a:r>
            <a:endParaRPr lang="fr-CA" altLang="fr-FR" sz="2000" b="1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37C6BB-BEC2-BD5E-45DD-AAABA92FEA99}"/>
              </a:ext>
            </a:extLst>
          </p:cNvPr>
          <p:cNvSpPr txBox="1"/>
          <p:nvPr/>
        </p:nvSpPr>
        <p:spPr>
          <a:xfrm>
            <a:off x="2286000" y="32004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dirty="0">
                <a:ea typeface="ヒラギノ角ゴ Pro W3" charset="-128"/>
              </a:rPr>
              <a:t>© </a:t>
            </a:r>
            <a:r>
              <a:rPr lang="fr-FR" altLang="fr-FR" sz="2400" dirty="0" err="1">
                <a:ea typeface="ヒラギノ角ゴ Pro W3" charset="-128"/>
              </a:rPr>
              <a:t>ERPI</a:t>
            </a: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303F4C-F140-5EC6-3381-91A9975E3025}"/>
              </a:ext>
            </a:extLst>
          </p:cNvPr>
          <p:cNvSpPr txBox="1"/>
          <p:nvPr/>
        </p:nvSpPr>
        <p:spPr>
          <a:xfrm>
            <a:off x="2286000" y="32004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dirty="0">
                <a:ea typeface="ヒラギノ角ゴ Pro W3" charset="-128"/>
              </a:rPr>
              <a:t>© </a:t>
            </a:r>
            <a:r>
              <a:rPr lang="fr-FR" altLang="fr-FR" sz="2400" dirty="0" err="1">
                <a:ea typeface="ヒラギノ角ゴ Pro W3" charset="-128"/>
              </a:rPr>
              <a:t>ERPI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814D4001-8175-4456-880D-FB28D998CA0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F8AF1F3-BE34-49F8-9CC6-EA7FD575E1F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7E775830-1A8F-4AF5-997C-4C250A6042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204913"/>
            <a:ext cx="7772400" cy="708025"/>
          </a:xfrm>
        </p:spPr>
        <p:txBody>
          <a:bodyPr anchor="t"/>
          <a:lstStyle/>
          <a:p>
            <a:pPr algn="l" eaLnBrk="1" hangingPunct="1">
              <a:lnSpc>
                <a:spcPct val="93000"/>
              </a:lnSpc>
              <a:buClr>
                <a:srgbClr val="000000"/>
              </a:buClr>
            </a:pPr>
            <a:r>
              <a:rPr lang="fr-CA" altLang="fr-FR" sz="2400" b="1"/>
              <a:t>Les tendances et les perspectives économiques </a:t>
            </a:r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EC6A5257-7848-47D4-A0A4-260E02E08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L’ESSOR DE LA GESTION </a:t>
            </a:r>
            <a:br>
              <a:rPr lang="en-US" altLang="fr-FR" sz="110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DES RESSOURCES HUMAINES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BE8D78D4-45CF-48A2-B3E3-A0A052F78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31750" name="Placeholder 2">
            <a:extLst>
              <a:ext uri="{FF2B5EF4-FFF2-40B4-BE49-F238E27FC236}">
                <a16:creationId xmlns:a16="http://schemas.microsoft.com/office/drawing/2014/main" id="{F2091D1C-EC19-417D-BCCE-524A176FC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5113"/>
            <a:ext cx="40386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1.2 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SUITE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51" name="AutoShape 4">
            <a:extLst>
              <a:ext uri="{FF2B5EF4-FFF2-40B4-BE49-F238E27FC236}">
                <a16:creationId xmlns:a16="http://schemas.microsoft.com/office/drawing/2014/main" id="{3EBB3F4B-51CC-4EC0-B394-CD0CED6DD87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6426" y="1957387"/>
            <a:ext cx="1727200" cy="1368425"/>
          </a:xfrm>
          <a:prstGeom prst="chevron">
            <a:avLst>
              <a:gd name="adj" fmla="val 2501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4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</a:rPr>
              <a:t>Situation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</a:rPr>
              <a:t>économique</a:t>
            </a:r>
          </a:p>
        </p:txBody>
      </p:sp>
      <p:sp>
        <p:nvSpPr>
          <p:cNvPr id="31752" name="AutoShape 5">
            <a:extLst>
              <a:ext uri="{FF2B5EF4-FFF2-40B4-BE49-F238E27FC236}">
                <a16:creationId xmlns:a16="http://schemas.microsoft.com/office/drawing/2014/main" id="{F4AC7604-775C-4CDA-B2CE-B832D5FCBC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663" y="3378200"/>
            <a:ext cx="1512887" cy="1338263"/>
          </a:xfrm>
          <a:prstGeom prst="chevron">
            <a:avLst>
              <a:gd name="adj" fmla="val 25535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400" b="1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Évolution </a:t>
            </a:r>
            <a:b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technologique</a:t>
            </a:r>
          </a:p>
        </p:txBody>
      </p:sp>
      <p:sp>
        <p:nvSpPr>
          <p:cNvPr id="31753" name="AutoShape 6">
            <a:extLst>
              <a:ext uri="{FF2B5EF4-FFF2-40B4-BE49-F238E27FC236}">
                <a16:creationId xmlns:a16="http://schemas.microsoft.com/office/drawing/2014/main" id="{47A2FFBF-3957-4100-BFE2-000ECFC98D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7062" y="4740276"/>
            <a:ext cx="1655763" cy="1338262"/>
          </a:xfrm>
          <a:prstGeom prst="chevron">
            <a:avLst>
              <a:gd name="adj" fmla="val 25530"/>
            </a:avLst>
          </a:prstGeom>
          <a:solidFill>
            <a:srgbClr val="538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400" b="1">
              <a:solidFill>
                <a:schemeClr val="bg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Marchés </a:t>
            </a:r>
            <a:b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CA" altLang="fr-FR" sz="1400" b="1">
                <a:solidFill>
                  <a:schemeClr val="bg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étrangers</a:t>
            </a:r>
          </a:p>
        </p:txBody>
      </p:sp>
      <p:sp>
        <p:nvSpPr>
          <p:cNvPr id="31754" name="AutoShape 8">
            <a:extLst>
              <a:ext uri="{FF2B5EF4-FFF2-40B4-BE49-F238E27FC236}">
                <a16:creationId xmlns:a16="http://schemas.microsoft.com/office/drawing/2014/main" id="{3544A756-AB72-471E-9CC9-B4B51299F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778000"/>
            <a:ext cx="6335713" cy="13684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38A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55" name="Text Box 9">
            <a:extLst>
              <a:ext uri="{FF2B5EF4-FFF2-40B4-BE49-F238E27FC236}">
                <a16:creationId xmlns:a16="http://schemas.microsoft.com/office/drawing/2014/main" id="{B558EB77-6A40-4A4C-AC2C-233C05B5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1851025"/>
            <a:ext cx="6119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449263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marL="448945" indent="-287020" eaLnBrk="1" hangingPunct="1">
              <a:spcBef>
                <a:spcPct val="0"/>
              </a:spcBef>
              <a:buClr>
                <a:srgbClr val="000000"/>
              </a:buClr>
            </a:pPr>
            <a:r>
              <a:rPr lang="fr-CA" altLang="fr-FR" sz="1800" dirty="0">
                <a:solidFill>
                  <a:srgbClr val="333366"/>
                </a:solidFill>
                <a:latin typeface="Arial"/>
                <a:ea typeface="ＭＳ Ｐゴシック"/>
              </a:rPr>
              <a:t>Au Canada, situation relativement saine comparativement à celle des pays de l’OCDE</a:t>
            </a:r>
            <a:endParaRPr lang="en-US" dirty="0">
              <a:latin typeface="Arial"/>
              <a:ea typeface="ＭＳ Ｐゴシック"/>
            </a:endParaRPr>
          </a:p>
          <a:p>
            <a:pPr marL="448945" indent="-287020" eaLnBrk="1" hangingPunct="1">
              <a:spcBef>
                <a:spcPct val="0"/>
              </a:spcBef>
              <a:buClr>
                <a:srgbClr val="000000"/>
              </a:buClr>
            </a:pPr>
            <a:r>
              <a:rPr lang="en-CA" altLang="fr-FR" sz="1800" dirty="0">
                <a:solidFill>
                  <a:srgbClr val="333366"/>
                </a:solidFill>
                <a:latin typeface="Arial"/>
                <a:ea typeface="ＭＳ Ｐゴシック"/>
              </a:rPr>
              <a:t>Croissance </a:t>
            </a:r>
            <a:r>
              <a:rPr lang="en-CA" altLang="fr-FR" sz="1800" dirty="0" err="1">
                <a:solidFill>
                  <a:srgbClr val="333366"/>
                </a:solidFill>
                <a:latin typeface="Arial"/>
                <a:ea typeface="ＭＳ Ｐゴシック"/>
              </a:rPr>
              <a:t>économique</a:t>
            </a:r>
            <a:r>
              <a:rPr lang="en-CA" altLang="fr-FR" sz="1800" dirty="0">
                <a:solidFill>
                  <a:srgbClr val="333366"/>
                </a:solidFill>
                <a:latin typeface="Arial"/>
                <a:ea typeface="ＭＳ Ｐゴシック"/>
              </a:rPr>
              <a:t> stable et </a:t>
            </a:r>
            <a:r>
              <a:rPr lang="en-CA" altLang="fr-FR" sz="1800" dirty="0" err="1">
                <a:solidFill>
                  <a:srgbClr val="333366"/>
                </a:solidFill>
                <a:latin typeface="Arial"/>
                <a:ea typeface="ＭＳ Ｐゴシック"/>
              </a:rPr>
              <a:t>taux</a:t>
            </a:r>
            <a:r>
              <a:rPr lang="en-CA" altLang="fr-FR" sz="1800" dirty="0">
                <a:solidFill>
                  <a:srgbClr val="333366"/>
                </a:solidFill>
                <a:latin typeface="Arial"/>
                <a:ea typeface="ＭＳ Ｐゴシック"/>
              </a:rPr>
              <a:t> de </a:t>
            </a:r>
            <a:r>
              <a:rPr lang="en-CA" altLang="fr-FR" sz="1800" dirty="0" err="1">
                <a:solidFill>
                  <a:srgbClr val="333366"/>
                </a:solidFill>
                <a:latin typeface="Arial"/>
                <a:ea typeface="ＭＳ Ｐゴシック"/>
              </a:rPr>
              <a:t>chômage</a:t>
            </a:r>
            <a:r>
              <a:rPr lang="en-CA" altLang="fr-FR" sz="1800" dirty="0">
                <a:solidFill>
                  <a:srgbClr val="333366"/>
                </a:solidFill>
                <a:latin typeface="Arial"/>
                <a:ea typeface="ＭＳ Ｐゴシック"/>
              </a:rPr>
              <a:t> en </a:t>
            </a:r>
            <a:r>
              <a:rPr lang="en-CA" altLang="fr-FR" sz="1800" dirty="0" err="1">
                <a:solidFill>
                  <a:srgbClr val="333366"/>
                </a:solidFill>
                <a:latin typeface="Arial"/>
                <a:ea typeface="ＭＳ Ｐゴシック"/>
              </a:rPr>
              <a:t>baisse</a:t>
            </a:r>
            <a:endParaRPr lang="en-CA" altLang="fr-FR" sz="1800" dirty="0" err="1">
              <a:solidFill>
                <a:srgbClr val="333366"/>
              </a:solidFill>
              <a:ea typeface="ＭＳ Ｐゴシック" panose="020B0600070205080204" pitchFamily="34" charset="-128"/>
            </a:endParaRPr>
          </a:p>
          <a:p>
            <a:pPr marL="161925" indent="0" eaLnBrk="1" hangingPunct="1">
              <a:spcBef>
                <a:spcPct val="0"/>
              </a:spcBef>
              <a:buClr>
                <a:srgbClr val="000000"/>
              </a:buClr>
              <a:buNone/>
            </a:pPr>
            <a:endParaRPr lang="en-CA" altLang="fr-FR" sz="1800" dirty="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56" name="AutoShape 10">
            <a:extLst>
              <a:ext uri="{FF2B5EF4-FFF2-40B4-BE49-F238E27FC236}">
                <a16:creationId xmlns:a16="http://schemas.microsoft.com/office/drawing/2014/main" id="{A09D66E5-0D87-4070-8173-F91B25924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290888"/>
            <a:ext cx="6335713" cy="11477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38A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57" name="Text Box 11">
            <a:extLst>
              <a:ext uri="{FF2B5EF4-FFF2-40B4-BE49-F238E27FC236}">
                <a16:creationId xmlns:a16="http://schemas.microsoft.com/office/drawing/2014/main" id="{6F223504-01DC-49F1-8C39-BD61E909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3363913"/>
            <a:ext cx="58324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Forte croissance et importante création d’emplois dans certains secteurs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Nouvelles compétences de la main-d’œuvre</a:t>
            </a:r>
          </a:p>
        </p:txBody>
      </p:sp>
      <p:sp>
        <p:nvSpPr>
          <p:cNvPr id="31758" name="AutoShape 12">
            <a:extLst>
              <a:ext uri="{FF2B5EF4-FFF2-40B4-BE49-F238E27FC236}">
                <a16:creationId xmlns:a16="http://schemas.microsoft.com/office/drawing/2014/main" id="{52A322CF-D601-486B-A7F7-93BD75214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581525"/>
            <a:ext cx="6335712" cy="12969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538A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CA" altLang="fr-FR" sz="1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59" name="Text Box 14">
            <a:extLst>
              <a:ext uri="{FF2B5EF4-FFF2-40B4-BE49-F238E27FC236}">
                <a16:creationId xmlns:a16="http://schemas.microsoft.com/office/drawing/2014/main" id="{73C22AB5-8D73-4F4C-9712-1E88AE154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654550"/>
            <a:ext cx="58324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Multiplication des accords et des traités </a:t>
            </a:r>
            <a:b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de commerce international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Impact de la mondialisation des marchés </a:t>
            </a:r>
            <a:b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</a:br>
            <a:r>
              <a:rPr lang="fr-CA" altLang="fr-FR" sz="1800">
                <a:solidFill>
                  <a:srgbClr val="333366"/>
                </a:solidFill>
                <a:ea typeface="ＭＳ Ｐゴシック" panose="020B0600070205080204" pitchFamily="34" charset="-128"/>
              </a:rPr>
              <a:t>sur la GRH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C9DEE0-9BB6-4A5C-A166-053B202B0A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0E2DBD-079C-40E1-8284-85F8BD1F5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20D505-2139-4264-8082-48E4E207292B}">
  <ds:schemaRefs>
    <ds:schemaRef ds:uri="http://purl.org/dc/dcmitype/"/>
    <ds:schemaRef ds:uri="http://schemas.microsoft.com/office/2006/metadata/properties"/>
    <ds:schemaRef ds:uri="http://purl.org/dc/elements/1.1/"/>
    <ds:schemaRef ds:uri="0ee35f27-655c-47c2-90f1-692ebe9f4ad8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52004f63-f070-4f41-b1e2-ce4fca413533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544</TotalTime>
  <Words>1627</Words>
  <Application>Microsoft Office PowerPoint</Application>
  <PresentationFormat>Affichage à l'écran (4:3)</PresentationFormat>
  <Paragraphs>259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Modele_physique_xxi TOME_A</vt:lpstr>
      <vt:lpstr>Présentation PowerPoint</vt:lpstr>
      <vt:lpstr> Chapitre 1</vt:lpstr>
      <vt:lpstr>Plan de chapitre</vt:lpstr>
      <vt:lpstr>1.1  L’historique et l’importance de la gestion des         ressources humaines</vt:lpstr>
      <vt:lpstr>Les cinq périodes de la GRH</vt:lpstr>
      <vt:lpstr>1.2  L’influence des facteurs environnementaux sur         la gestion des ressources humaines</vt:lpstr>
      <vt:lpstr>Les changements démographiques</vt:lpstr>
      <vt:lpstr>Les changements relatifs à l’emploi et à la structure du travail</vt:lpstr>
      <vt:lpstr>Les tendances et les perspectives économiques </vt:lpstr>
      <vt:lpstr>La transformation des valeurs sociales</vt:lpstr>
      <vt:lpstr>1.3  L’influence des intervenants organisationnels         sur la gestion des ressources humaines</vt:lpstr>
      <vt:lpstr>1.4  Les objectifs de la gestion des ressources         humaines</vt:lpstr>
      <vt:lpstr>1.5  Le rôle, l’organisation et la structure de la         fonction ressources humaines</vt:lpstr>
      <vt:lpstr>Le rôle du SRH</vt:lpstr>
      <vt:lpstr>Les activités du SRH</vt:lpstr>
      <vt:lpstr>La structure du SRH</vt:lpstr>
      <vt:lpstr>Présentation PowerPoint</vt:lpstr>
      <vt:lpstr>Présentation PowerPoint</vt:lpstr>
      <vt:lpstr>Les activités de GRH: une responsabilité partagée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147</cp:revision>
  <cp:lastPrinted>2012-11-19T20:15:19Z</cp:lastPrinted>
  <dcterms:created xsi:type="dcterms:W3CDTF">2010-06-17T13:05:13Z</dcterms:created>
  <dcterms:modified xsi:type="dcterms:W3CDTF">2023-06-13T14:10:29Z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