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9" r:id="rId3"/>
    <p:sldId id="260" r:id="rId4"/>
    <p:sldId id="261" r:id="rId5"/>
    <p:sldId id="314" r:id="rId6"/>
    <p:sldId id="315" r:id="rId7"/>
    <p:sldId id="316" r:id="rId8"/>
    <p:sldId id="320" r:id="rId9"/>
    <p:sldId id="317" r:id="rId10"/>
    <p:sldId id="318" r:id="rId11"/>
    <p:sldId id="319" r:id="rId12"/>
    <p:sldId id="321" r:id="rId13"/>
    <p:sldId id="322" r:id="rId14"/>
    <p:sldId id="323" r:id="rId15"/>
    <p:sldId id="324" r:id="rId16"/>
    <p:sldId id="325" r:id="rId17"/>
    <p:sldId id="326" r:id="rId18"/>
    <p:sldId id="327" r:id="rId19"/>
    <p:sldId id="328" r:id="rId20"/>
    <p:sldId id="329" r:id="rId21"/>
    <p:sldId id="330" r:id="rId22"/>
    <p:sldId id="331" r:id="rId23"/>
    <p:sldId id="332" r:id="rId24"/>
    <p:sldId id="333" r:id="rId25"/>
    <p:sldId id="334" r:id="rId26"/>
    <p:sldId id="335" r:id="rId27"/>
    <p:sldId id="336" r:id="rId28"/>
    <p:sldId id="337" r:id="rId29"/>
    <p:sldId id="338" r:id="rId30"/>
    <p:sldId id="339" r:id="rId31"/>
    <p:sldId id="340" r:id="rId32"/>
    <p:sldId id="341" r:id="rId33"/>
    <p:sldId id="342" r:id="rId34"/>
    <p:sldId id="343" r:id="rId35"/>
    <p:sldId id="344" r:id="rId36"/>
    <p:sldId id="345" r:id="rId37"/>
    <p:sldId id="346" r:id="rId38"/>
    <p:sldId id="347" r:id="rId39"/>
    <p:sldId id="348" r:id="rId40"/>
    <p:sldId id="349" r:id="rId41"/>
    <p:sldId id="350" r:id="rId42"/>
    <p:sldId id="351" r:id="rId43"/>
    <p:sldId id="352" r:id="rId44"/>
    <p:sldId id="353" r:id="rId45"/>
    <p:sldId id="354" r:id="rId46"/>
    <p:sldId id="355" r:id="rId47"/>
    <p:sldId id="356" r:id="rId48"/>
    <p:sldId id="357" r:id="rId49"/>
    <p:sldId id="358" r:id="rId50"/>
    <p:sldId id="359" r:id="rId5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7" d="100"/>
          <a:sy n="127" d="100"/>
        </p:scale>
        <p:origin x="-120" y="-31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Espace réservé du texte 2"/>
          <p:cNvSpPr>
            <a:spLocks noGrp="1"/>
          </p:cNvSpPr>
          <p:nvPr>
            <p:ph idx="1"/>
          </p:nvPr>
        </p:nvSpPr>
        <p:spPr>
          <a:xfrm>
            <a:off x="457200" y="1128890"/>
            <a:ext cx="8229600" cy="4997274"/>
          </a:xfrm>
          <a:prstGeom prst="rect">
            <a:avLst/>
          </a:prstGeom>
        </p:spPr>
        <p:txBody>
          <a:bodyPr vert="horz" lIns="91440" tIns="45720" rIns="91440" bIns="45720" rtlCol="0">
            <a:normAutofit/>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fr-CA" noProof="0" smtClean="0"/>
              <a:t>Cliquez pour modifier les styles du texte du masque</a:t>
            </a:r>
          </a:p>
          <a:p>
            <a:pPr lvl="1"/>
            <a:r>
              <a:rPr lang="fr-CA" noProof="0" smtClean="0"/>
              <a:t>Deuxième niveau</a:t>
            </a:r>
          </a:p>
          <a:p>
            <a:pPr lvl="2"/>
            <a:r>
              <a:rPr lang="fr-CA" noProof="0" smtClean="0"/>
              <a:t>Troisième niveau</a:t>
            </a:r>
          </a:p>
          <a:p>
            <a:pPr lvl="3"/>
            <a:r>
              <a:rPr lang="fr-CA" noProof="0" smtClean="0"/>
              <a:t>Quatrième niveau</a:t>
            </a:r>
          </a:p>
          <a:p>
            <a:pPr lvl="4"/>
            <a:r>
              <a:rPr lang="fr-CA" noProof="0" smtClean="0"/>
              <a:t>Cinquième niveau</a:t>
            </a:r>
            <a:endParaRPr lang="fr-CA" noProof="0"/>
          </a:p>
        </p:txBody>
      </p:sp>
      <p:sp>
        <p:nvSpPr>
          <p:cNvPr id="3" name="Espace réservé du titre 1"/>
          <p:cNvSpPr>
            <a:spLocks noGrp="1"/>
          </p:cNvSpPr>
          <p:nvPr>
            <p:ph type="title"/>
          </p:nvPr>
        </p:nvSpPr>
        <p:spPr>
          <a:xfrm>
            <a:off x="457200" y="274638"/>
            <a:ext cx="8229600" cy="619066"/>
          </a:xfrm>
          <a:prstGeom prst="rect">
            <a:avLst/>
          </a:prstGeom>
        </p:spPr>
        <p:txBody>
          <a:bodyPr vert="horz" lIns="91440" tIns="45720" rIns="91440" bIns="45720" rtlCol="0" anchor="ctr">
            <a:noAutofit/>
          </a:bodyPr>
          <a:lstStyle>
            <a:lvl1pPr>
              <a:defRPr>
                <a:latin typeface="Arial"/>
                <a:cs typeface="Arial"/>
              </a:defRPr>
            </a:lvl1pPr>
          </a:lstStyle>
          <a:p>
            <a:r>
              <a:rPr lang="fr-CA" noProof="0" smtClean="0"/>
              <a:t>Cliquez et modifiez le titre</a:t>
            </a:r>
            <a:endParaRPr lang="fr-CA" noProof="0"/>
          </a:p>
        </p:txBody>
      </p:sp>
      <p:sp>
        <p:nvSpPr>
          <p:cNvPr id="4" name="ZoneTexte 4">
            <a:extLst>
              <a:ext uri="{FF2B5EF4-FFF2-40B4-BE49-F238E27FC236}"/>
            </a:extLst>
          </p:cNvPr>
          <p:cNvSpPr txBox="1">
            <a:spLocks noChangeArrowheads="1"/>
          </p:cNvSpPr>
          <p:nvPr userDrawn="1"/>
        </p:nvSpPr>
        <p:spPr bwMode="auto">
          <a:xfrm>
            <a:off x="323850" y="6453188"/>
            <a:ext cx="4608513" cy="246062"/>
          </a:xfrm>
          <a:prstGeom prst="rect">
            <a:avLst/>
          </a:prstGeom>
          <a:noFill/>
          <a:ln>
            <a:noFill/>
          </a:ln>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defRPr/>
            </a:pPr>
            <a:r>
              <a:rPr lang="fr-CA" sz="1000" b="1" noProof="0" smtClean="0">
                <a:latin typeface="Arial"/>
                <a:cs typeface="Arial"/>
              </a:rPr>
              <a:t>Hélène Montreuil  -  Chargée de cours à l’UQAR  ©  Septembre 2019</a:t>
            </a:r>
          </a:p>
        </p:txBody>
      </p:sp>
      <p:sp>
        <p:nvSpPr>
          <p:cNvPr id="5" name="Rectangle 21">
            <a:extLst>
              <a:ext uri="{FF2B5EF4-FFF2-40B4-BE49-F238E27FC236}"/>
            </a:extLst>
          </p:cNvPr>
          <p:cNvSpPr>
            <a:spLocks noGrp="1" noChangeArrowheads="1"/>
          </p:cNvSpPr>
          <p:nvPr>
            <p:ph type="sldNum" sz="quarter" idx="4"/>
          </p:nvPr>
        </p:nvSpPr>
        <p:spPr bwMode="auto">
          <a:xfrm>
            <a:off x="6664445"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bg1"/>
                </a:solidFill>
                <a:latin typeface="Arial"/>
                <a:cs typeface="Arial"/>
              </a:defRPr>
            </a:lvl1pPr>
          </a:lstStyle>
          <a:p>
            <a:pPr>
              <a:defRPr/>
            </a:pPr>
            <a:fld id="{BED68376-099D-B04D-9B7A-81DFA453E670}" type="slidenum">
              <a:rPr lang="fr-CA" noProof="0" smtClean="0"/>
              <a:pPr>
                <a:defRPr/>
              </a:pPr>
              <a:t>‹#›</a:t>
            </a:fld>
            <a:endParaRPr lang="fr-CA" noProof="0"/>
          </a:p>
        </p:txBody>
      </p:sp>
    </p:spTree>
    <p:extLst>
      <p:ext uri="{BB962C8B-B14F-4D97-AF65-F5344CB8AC3E}">
        <p14:creationId xmlns:p14="http://schemas.microsoft.com/office/powerpoint/2010/main" val="274431673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619066"/>
          </a:xfrm>
          <a:prstGeom prst="rect">
            <a:avLst/>
          </a:prstGeom>
        </p:spPr>
        <p:txBody>
          <a:bodyPr vert="horz" lIns="91440" tIns="45720" rIns="91440" bIns="45720" rtlCol="0" anchor="ctr">
            <a:noAutofit/>
          </a:bodyPr>
          <a:lstStyle/>
          <a:p>
            <a:r>
              <a:rPr lang="fr-CA" dirty="0" smtClean="0"/>
              <a:t>Cliquez et modifiez le titre</a:t>
            </a:r>
            <a:endParaRPr lang="fr-FR" dirty="0"/>
          </a:p>
        </p:txBody>
      </p:sp>
      <p:sp>
        <p:nvSpPr>
          <p:cNvPr id="3" name="Espace réservé du texte 2"/>
          <p:cNvSpPr>
            <a:spLocks noGrp="1"/>
          </p:cNvSpPr>
          <p:nvPr>
            <p:ph type="body" idx="1"/>
          </p:nvPr>
        </p:nvSpPr>
        <p:spPr>
          <a:xfrm>
            <a:off x="457200" y="1128890"/>
            <a:ext cx="8229600" cy="4997274"/>
          </a:xfrm>
          <a:prstGeom prst="rect">
            <a:avLst/>
          </a:prstGeom>
        </p:spPr>
        <p:txBody>
          <a:bodyPr vert="horz" lIns="91440" tIns="45720" rIns="91440" bIns="45720" rtlCol="0">
            <a:normAutofit/>
          </a:body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lang="fr-FR" dirty="0"/>
          </a:p>
        </p:txBody>
      </p:sp>
      <p:sp>
        <p:nvSpPr>
          <p:cNvPr id="4" name="ZoneTexte 4">
            <a:extLst>
              <a:ext uri="{FF2B5EF4-FFF2-40B4-BE49-F238E27FC236}"/>
            </a:extLst>
          </p:cNvPr>
          <p:cNvSpPr txBox="1">
            <a:spLocks noChangeArrowheads="1"/>
          </p:cNvSpPr>
          <p:nvPr userDrawn="1"/>
        </p:nvSpPr>
        <p:spPr bwMode="auto">
          <a:xfrm>
            <a:off x="323850" y="6453188"/>
            <a:ext cx="4608513" cy="246062"/>
          </a:xfrm>
          <a:prstGeom prst="rect">
            <a:avLst/>
          </a:prstGeom>
          <a:noFill/>
          <a:ln>
            <a:noFill/>
          </a:ln>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defRPr/>
            </a:pPr>
            <a:r>
              <a:rPr lang="fr-FR" sz="1000" b="1" dirty="0" smtClean="0"/>
              <a:t>Hélène Montreuil  -  Chargée de cours à l’UQAR  ©  Septembre 2019</a:t>
            </a:r>
          </a:p>
        </p:txBody>
      </p:sp>
      <p:grpSp>
        <p:nvGrpSpPr>
          <p:cNvPr id="5" name="Group 17"/>
          <p:cNvGrpSpPr>
            <a:grpSpLocks/>
          </p:cNvGrpSpPr>
          <p:nvPr userDrawn="1"/>
        </p:nvGrpSpPr>
        <p:grpSpPr bwMode="auto">
          <a:xfrm>
            <a:off x="8382000" y="6477000"/>
            <a:ext cx="762000" cy="288925"/>
            <a:chOff x="5280" y="4080"/>
            <a:chExt cx="480" cy="182"/>
          </a:xfrm>
        </p:grpSpPr>
        <p:sp>
          <p:nvSpPr>
            <p:cNvPr id="6" name="Rectangle 18">
              <a:extLst>
                <a:ext uri="{FF2B5EF4-FFF2-40B4-BE49-F238E27FC236}"/>
              </a:extLst>
            </p:cNvPr>
            <p:cNvSpPr>
              <a:spLocks noChangeArrowheads="1"/>
            </p:cNvSpPr>
            <p:nvPr userDrawn="1"/>
          </p:nvSpPr>
          <p:spPr bwMode="auto">
            <a:xfrm flipH="1">
              <a:off x="5280" y="4135"/>
              <a:ext cx="480" cy="127"/>
            </a:xfrm>
            <a:prstGeom prst="rect">
              <a:avLst/>
            </a:prstGeom>
            <a:solidFill>
              <a:srgbClr val="DD0113"/>
            </a:solidFill>
            <a:ln>
              <a:noFill/>
            </a:ln>
            <a:extLst/>
          </p:spPr>
          <p:txBody>
            <a:bodyPr wrap="none" anchor="ctr"/>
            <a:lstStyle>
              <a:lvl1pPr eaLnBrk="0" hangingPunct="0">
                <a:defRPr sz="2400">
                  <a:solidFill>
                    <a:schemeClr val="tx1"/>
                  </a:solidFill>
                  <a:latin typeface="Arial" pitchFamily="34" charset="0"/>
                  <a:ea typeface="ヒラギノ角ゴ Pro W3" pitchFamily="1" charset="-128"/>
                </a:defRPr>
              </a:lvl1pPr>
              <a:lvl2pPr marL="742950" indent="-285750" eaLnBrk="0" hangingPunct="0">
                <a:defRPr sz="2400">
                  <a:solidFill>
                    <a:schemeClr val="tx1"/>
                  </a:solidFill>
                  <a:latin typeface="Arial" pitchFamily="34" charset="0"/>
                  <a:ea typeface="ヒラギノ角ゴ Pro W3" pitchFamily="1" charset="-128"/>
                </a:defRPr>
              </a:lvl2pPr>
              <a:lvl3pPr marL="1143000" indent="-228600" eaLnBrk="0" hangingPunct="0">
                <a:defRPr sz="2400">
                  <a:solidFill>
                    <a:schemeClr val="tx1"/>
                  </a:solidFill>
                  <a:latin typeface="Arial" pitchFamily="34" charset="0"/>
                  <a:ea typeface="ヒラギノ角ゴ Pro W3" pitchFamily="1" charset="-128"/>
                </a:defRPr>
              </a:lvl3pPr>
              <a:lvl4pPr marL="1600200" indent="-228600" eaLnBrk="0" hangingPunct="0">
                <a:defRPr sz="2400">
                  <a:solidFill>
                    <a:schemeClr val="tx1"/>
                  </a:solidFill>
                  <a:latin typeface="Arial" pitchFamily="34" charset="0"/>
                  <a:ea typeface="ヒラギノ角ゴ Pro W3" pitchFamily="1" charset="-128"/>
                </a:defRPr>
              </a:lvl4pPr>
              <a:lvl5pPr marL="2057400" indent="-228600" eaLnBrk="0" hangingPunct="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pPr>
                <a:defRPr/>
              </a:pPr>
              <a:endParaRPr lang="fr-CA" altLang="fr-FR">
                <a:cs typeface="+mn-cs"/>
              </a:endParaRPr>
            </a:p>
          </p:txBody>
        </p:sp>
        <p:sp>
          <p:nvSpPr>
            <p:cNvPr id="7" name="AutoShape 19">
              <a:extLst>
                <a:ext uri="{FF2B5EF4-FFF2-40B4-BE49-F238E27FC236}"/>
              </a:extLst>
            </p:cNvPr>
            <p:cNvSpPr>
              <a:spLocks noChangeArrowheads="1"/>
            </p:cNvSpPr>
            <p:nvPr userDrawn="1"/>
          </p:nvSpPr>
          <p:spPr bwMode="auto">
            <a:xfrm flipH="1">
              <a:off x="5280" y="4080"/>
              <a:ext cx="109" cy="109"/>
            </a:xfrm>
            <a:prstGeom prst="diamond">
              <a:avLst/>
            </a:prstGeom>
            <a:solidFill>
              <a:srgbClr val="DD0113"/>
            </a:solidFill>
            <a:ln>
              <a:noFill/>
            </a:ln>
            <a:extLst/>
          </p:spPr>
          <p:txBody>
            <a:bodyPr wrap="none" anchor="ctr"/>
            <a:lstStyle>
              <a:lvl1pPr eaLnBrk="0" hangingPunct="0">
                <a:defRPr sz="2400">
                  <a:solidFill>
                    <a:schemeClr val="tx1"/>
                  </a:solidFill>
                  <a:latin typeface="Arial" pitchFamily="34" charset="0"/>
                  <a:ea typeface="ヒラギノ角ゴ Pro W3" pitchFamily="1" charset="-128"/>
                </a:defRPr>
              </a:lvl1pPr>
              <a:lvl2pPr marL="742950" indent="-285750" eaLnBrk="0" hangingPunct="0">
                <a:defRPr sz="2400">
                  <a:solidFill>
                    <a:schemeClr val="tx1"/>
                  </a:solidFill>
                  <a:latin typeface="Arial" pitchFamily="34" charset="0"/>
                  <a:ea typeface="ヒラギノ角ゴ Pro W3" pitchFamily="1" charset="-128"/>
                </a:defRPr>
              </a:lvl2pPr>
              <a:lvl3pPr marL="1143000" indent="-228600" eaLnBrk="0" hangingPunct="0">
                <a:defRPr sz="2400">
                  <a:solidFill>
                    <a:schemeClr val="tx1"/>
                  </a:solidFill>
                  <a:latin typeface="Arial" pitchFamily="34" charset="0"/>
                  <a:ea typeface="ヒラギノ角ゴ Pro W3" pitchFamily="1" charset="-128"/>
                </a:defRPr>
              </a:lvl3pPr>
              <a:lvl4pPr marL="1600200" indent="-228600" eaLnBrk="0" hangingPunct="0">
                <a:defRPr sz="2400">
                  <a:solidFill>
                    <a:schemeClr val="tx1"/>
                  </a:solidFill>
                  <a:latin typeface="Arial" pitchFamily="34" charset="0"/>
                  <a:ea typeface="ヒラギノ角ゴ Pro W3" pitchFamily="1" charset="-128"/>
                </a:defRPr>
              </a:lvl4pPr>
              <a:lvl5pPr marL="2057400" indent="-228600" eaLnBrk="0" hangingPunct="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pPr>
                <a:defRPr/>
              </a:pPr>
              <a:endParaRPr lang="fr-CA" altLang="fr-FR">
                <a:cs typeface="+mn-cs"/>
              </a:endParaRPr>
            </a:p>
          </p:txBody>
        </p:sp>
        <p:sp>
          <p:nvSpPr>
            <p:cNvPr id="8" name="Rectangle 20">
              <a:extLst>
                <a:ext uri="{FF2B5EF4-FFF2-40B4-BE49-F238E27FC236}"/>
              </a:extLst>
            </p:cNvPr>
            <p:cNvSpPr>
              <a:spLocks noChangeArrowheads="1"/>
            </p:cNvSpPr>
            <p:nvPr userDrawn="1"/>
          </p:nvSpPr>
          <p:spPr bwMode="auto">
            <a:xfrm flipH="1">
              <a:off x="5335" y="4080"/>
              <a:ext cx="425" cy="182"/>
            </a:xfrm>
            <a:prstGeom prst="rect">
              <a:avLst/>
            </a:prstGeom>
            <a:solidFill>
              <a:srgbClr val="DD0113"/>
            </a:solidFill>
            <a:ln>
              <a:noFill/>
            </a:ln>
            <a:extLst/>
          </p:spPr>
          <p:txBody>
            <a:bodyPr wrap="none" anchor="ctr"/>
            <a:lstStyle>
              <a:lvl1pPr eaLnBrk="0" hangingPunct="0">
                <a:defRPr sz="2400">
                  <a:solidFill>
                    <a:schemeClr val="tx1"/>
                  </a:solidFill>
                  <a:latin typeface="Arial" pitchFamily="34" charset="0"/>
                  <a:ea typeface="ヒラギノ角ゴ Pro W3" pitchFamily="1" charset="-128"/>
                </a:defRPr>
              </a:lvl1pPr>
              <a:lvl2pPr marL="742950" indent="-285750" eaLnBrk="0" hangingPunct="0">
                <a:defRPr sz="2400">
                  <a:solidFill>
                    <a:schemeClr val="tx1"/>
                  </a:solidFill>
                  <a:latin typeface="Arial" pitchFamily="34" charset="0"/>
                  <a:ea typeface="ヒラギノ角ゴ Pro W3" pitchFamily="1" charset="-128"/>
                </a:defRPr>
              </a:lvl2pPr>
              <a:lvl3pPr marL="1143000" indent="-228600" eaLnBrk="0" hangingPunct="0">
                <a:defRPr sz="2400">
                  <a:solidFill>
                    <a:schemeClr val="tx1"/>
                  </a:solidFill>
                  <a:latin typeface="Arial" pitchFamily="34" charset="0"/>
                  <a:ea typeface="ヒラギノ角ゴ Pro W3" pitchFamily="1" charset="-128"/>
                </a:defRPr>
              </a:lvl3pPr>
              <a:lvl4pPr marL="1600200" indent="-228600" eaLnBrk="0" hangingPunct="0">
                <a:defRPr sz="2400">
                  <a:solidFill>
                    <a:schemeClr val="tx1"/>
                  </a:solidFill>
                  <a:latin typeface="Arial" pitchFamily="34" charset="0"/>
                  <a:ea typeface="ヒラギノ角ゴ Pro W3" pitchFamily="1" charset="-128"/>
                </a:defRPr>
              </a:lvl4pPr>
              <a:lvl5pPr marL="2057400" indent="-228600" eaLnBrk="0" hangingPunct="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pPr>
                <a:defRPr/>
              </a:pPr>
              <a:endParaRPr lang="fr-CA" altLang="fr-FR">
                <a:cs typeface="+mn-cs"/>
              </a:endParaRPr>
            </a:p>
          </p:txBody>
        </p:sp>
      </p:grpSp>
      <p:sp>
        <p:nvSpPr>
          <p:cNvPr id="9"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a:t>
            </a:fld>
            <a:endParaRPr lang="fr-CA" dirty="0"/>
          </a:p>
        </p:txBody>
      </p:sp>
    </p:spTree>
    <p:extLst>
      <p:ext uri="{BB962C8B-B14F-4D97-AF65-F5344CB8AC3E}">
        <p14:creationId xmlns:p14="http://schemas.microsoft.com/office/powerpoint/2010/main" val="1083791904"/>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3600" b="1" i="0" kern="1200">
          <a:solidFill>
            <a:srgbClr val="000090"/>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b="1"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b="1"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b="1"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b="1"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b="1"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tags" Target="../tags/tag24.xml"/><Relationship Id="rId4" Type="http://schemas.openxmlformats.org/officeDocument/2006/relationships/tags" Target="../tags/tag25.xml"/><Relationship Id="rId5" Type="http://schemas.openxmlformats.org/officeDocument/2006/relationships/slideLayout" Target="../slideLayouts/slideLayout1.xml"/><Relationship Id="rId6" Type="http://schemas.openxmlformats.org/officeDocument/2006/relationships/image" Target="../media/image9.jpeg"/><Relationship Id="rId1" Type="http://schemas.openxmlformats.org/officeDocument/2006/relationships/tags" Target="../tags/tag22.xml"/><Relationship Id="rId2" Type="http://schemas.openxmlformats.org/officeDocument/2006/relationships/tags" Target="../tags/tag23.xml"/></Relationships>
</file>

<file path=ppt/slides/_rels/slide11.xml.rels><?xml version="1.0" encoding="UTF-8" standalone="yes"?>
<Relationships xmlns="http://schemas.openxmlformats.org/package/2006/relationships"><Relationship Id="rId3" Type="http://schemas.openxmlformats.org/officeDocument/2006/relationships/tags" Target="../tags/tag28.xml"/><Relationship Id="rId4" Type="http://schemas.openxmlformats.org/officeDocument/2006/relationships/tags" Target="../tags/tag29.xml"/><Relationship Id="rId5" Type="http://schemas.openxmlformats.org/officeDocument/2006/relationships/tags" Target="../tags/tag30.xml"/><Relationship Id="rId6" Type="http://schemas.openxmlformats.org/officeDocument/2006/relationships/slideLayout" Target="../slideLayouts/slideLayout1.xml"/><Relationship Id="rId7" Type="http://schemas.openxmlformats.org/officeDocument/2006/relationships/image" Target="../media/image10.jpeg"/><Relationship Id="rId1" Type="http://schemas.openxmlformats.org/officeDocument/2006/relationships/tags" Target="../tags/tag26.xml"/><Relationship Id="rId2" Type="http://schemas.openxmlformats.org/officeDocument/2006/relationships/tags" Target="../tags/tag27.xml"/></Relationships>
</file>

<file path=ppt/slides/_rels/slide12.xml.rels><?xml version="1.0" encoding="UTF-8" standalone="yes"?>
<Relationships xmlns="http://schemas.openxmlformats.org/package/2006/relationships"><Relationship Id="rId3" Type="http://schemas.openxmlformats.org/officeDocument/2006/relationships/tags" Target="../tags/tag33.xml"/><Relationship Id="rId4" Type="http://schemas.openxmlformats.org/officeDocument/2006/relationships/tags" Target="../tags/tag34.xml"/><Relationship Id="rId5" Type="http://schemas.openxmlformats.org/officeDocument/2006/relationships/slideLayout" Target="../slideLayouts/slideLayout1.xml"/><Relationship Id="rId6" Type="http://schemas.openxmlformats.org/officeDocument/2006/relationships/image" Target="../media/image11.jpeg"/><Relationship Id="rId1" Type="http://schemas.openxmlformats.org/officeDocument/2006/relationships/tags" Target="../tags/tag31.xml"/><Relationship Id="rId2" Type="http://schemas.openxmlformats.org/officeDocument/2006/relationships/tags" Target="../tags/tag32.xml"/></Relationships>
</file>

<file path=ppt/slides/_rels/slide13.xml.rels><?xml version="1.0" encoding="UTF-8" standalone="yes"?>
<Relationships xmlns="http://schemas.openxmlformats.org/package/2006/relationships"><Relationship Id="rId3" Type="http://schemas.openxmlformats.org/officeDocument/2006/relationships/tags" Target="../tags/tag37.xml"/><Relationship Id="rId4" Type="http://schemas.openxmlformats.org/officeDocument/2006/relationships/slideLayout" Target="../slideLayouts/slideLayout1.xml"/><Relationship Id="rId5" Type="http://schemas.openxmlformats.org/officeDocument/2006/relationships/image" Target="../media/image12.jpeg"/><Relationship Id="rId1" Type="http://schemas.openxmlformats.org/officeDocument/2006/relationships/tags" Target="../tags/tag35.xml"/><Relationship Id="rId2" Type="http://schemas.openxmlformats.org/officeDocument/2006/relationships/tags" Target="../tags/tag36.xml"/></Relationships>
</file>

<file path=ppt/slides/_rels/slide14.xml.rels><?xml version="1.0" encoding="UTF-8" standalone="yes"?>
<Relationships xmlns="http://schemas.openxmlformats.org/package/2006/relationships"><Relationship Id="rId3" Type="http://schemas.openxmlformats.org/officeDocument/2006/relationships/tags" Target="../tags/tag40.xml"/><Relationship Id="rId4" Type="http://schemas.openxmlformats.org/officeDocument/2006/relationships/tags" Target="../tags/tag41.xml"/><Relationship Id="rId5" Type="http://schemas.openxmlformats.org/officeDocument/2006/relationships/slideLayout" Target="../slideLayouts/slideLayout1.xml"/><Relationship Id="rId6" Type="http://schemas.openxmlformats.org/officeDocument/2006/relationships/image" Target="../media/image13.jpeg"/><Relationship Id="rId7" Type="http://schemas.openxmlformats.org/officeDocument/2006/relationships/image" Target="../media/image14.jpeg"/><Relationship Id="rId1" Type="http://schemas.openxmlformats.org/officeDocument/2006/relationships/tags" Target="../tags/tag38.xml"/><Relationship Id="rId2" Type="http://schemas.openxmlformats.org/officeDocument/2006/relationships/tags" Target="../tags/tag39.xml"/></Relationships>
</file>

<file path=ppt/slides/_rels/slide15.xml.rels><?xml version="1.0" encoding="UTF-8" standalone="yes"?>
<Relationships xmlns="http://schemas.openxmlformats.org/package/2006/relationships"><Relationship Id="rId1" Type="http://schemas.openxmlformats.org/officeDocument/2006/relationships/tags" Target="../tags/tag42.xml"/><Relationship Id="rId2" Type="http://schemas.openxmlformats.org/officeDocument/2006/relationships/tags" Target="../tags/tag43.xml"/><Relationship Id="rId3"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tags" Target="../tags/tag46.xml"/><Relationship Id="rId4" Type="http://schemas.openxmlformats.org/officeDocument/2006/relationships/slideLayout" Target="../slideLayouts/slideLayout1.xml"/><Relationship Id="rId5" Type="http://schemas.openxmlformats.org/officeDocument/2006/relationships/image" Target="../media/image15.jpeg"/><Relationship Id="rId1" Type="http://schemas.openxmlformats.org/officeDocument/2006/relationships/tags" Target="../tags/tag44.xml"/><Relationship Id="rId2" Type="http://schemas.openxmlformats.org/officeDocument/2006/relationships/tags" Target="../tags/tag45.xml"/></Relationships>
</file>

<file path=ppt/slides/_rels/slide17.xml.rels><?xml version="1.0" encoding="UTF-8" standalone="yes"?>
<Relationships xmlns="http://schemas.openxmlformats.org/package/2006/relationships"><Relationship Id="rId1" Type="http://schemas.openxmlformats.org/officeDocument/2006/relationships/tags" Target="../tags/tag47.xml"/><Relationship Id="rId2" Type="http://schemas.openxmlformats.org/officeDocument/2006/relationships/tags" Target="../tags/tag48.xml"/><Relationship Id="rId3"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tags" Target="../tags/tag51.xml"/><Relationship Id="rId4" Type="http://schemas.openxmlformats.org/officeDocument/2006/relationships/tags" Target="../tags/tag52.xml"/><Relationship Id="rId5" Type="http://schemas.openxmlformats.org/officeDocument/2006/relationships/slideLayout" Target="../slideLayouts/slideLayout1.xml"/><Relationship Id="rId1" Type="http://schemas.openxmlformats.org/officeDocument/2006/relationships/tags" Target="../tags/tag49.xml"/><Relationship Id="rId2" Type="http://schemas.openxmlformats.org/officeDocument/2006/relationships/tags" Target="../tags/tag50.xml"/></Relationships>
</file>

<file path=ppt/slides/_rels/slide19.xml.rels><?xml version="1.0" encoding="UTF-8" standalone="yes"?>
<Relationships xmlns="http://schemas.openxmlformats.org/package/2006/relationships"><Relationship Id="rId3" Type="http://schemas.openxmlformats.org/officeDocument/2006/relationships/tags" Target="../tags/tag55.xml"/><Relationship Id="rId4" Type="http://schemas.openxmlformats.org/officeDocument/2006/relationships/slideLayout" Target="../slideLayouts/slideLayout1.xml"/><Relationship Id="rId5" Type="http://schemas.openxmlformats.org/officeDocument/2006/relationships/image" Target="../media/image16.jpeg"/><Relationship Id="rId1" Type="http://schemas.openxmlformats.org/officeDocument/2006/relationships/tags" Target="../tags/tag53.xml"/><Relationship Id="rId2" Type="http://schemas.openxmlformats.org/officeDocument/2006/relationships/tags" Target="../tags/tag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tags" Target="../tags/tag58.xml"/><Relationship Id="rId4" Type="http://schemas.openxmlformats.org/officeDocument/2006/relationships/slideLayout" Target="../slideLayouts/slideLayout1.xml"/><Relationship Id="rId5" Type="http://schemas.openxmlformats.org/officeDocument/2006/relationships/image" Target="../media/image17.png"/><Relationship Id="rId1" Type="http://schemas.openxmlformats.org/officeDocument/2006/relationships/tags" Target="../tags/tag56.xml"/><Relationship Id="rId2" Type="http://schemas.openxmlformats.org/officeDocument/2006/relationships/tags" Target="../tags/tag57.xml"/></Relationships>
</file>

<file path=ppt/slides/_rels/slide21.xml.rels><?xml version="1.0" encoding="UTF-8" standalone="yes"?>
<Relationships xmlns="http://schemas.openxmlformats.org/package/2006/relationships"><Relationship Id="rId3" Type="http://schemas.openxmlformats.org/officeDocument/2006/relationships/tags" Target="../tags/tag61.xml"/><Relationship Id="rId4" Type="http://schemas.openxmlformats.org/officeDocument/2006/relationships/tags" Target="../tags/tag62.xml"/><Relationship Id="rId5" Type="http://schemas.openxmlformats.org/officeDocument/2006/relationships/tags" Target="../tags/tag63.xml"/><Relationship Id="rId6" Type="http://schemas.openxmlformats.org/officeDocument/2006/relationships/slideLayout" Target="../slideLayouts/slideLayout1.xml"/><Relationship Id="rId7" Type="http://schemas.openxmlformats.org/officeDocument/2006/relationships/image" Target="../media/image18.png"/><Relationship Id="rId1" Type="http://schemas.openxmlformats.org/officeDocument/2006/relationships/tags" Target="../tags/tag59.xml"/><Relationship Id="rId2" Type="http://schemas.openxmlformats.org/officeDocument/2006/relationships/tags" Target="../tags/tag60.xml"/></Relationships>
</file>

<file path=ppt/slides/_rels/slide22.xml.rels><?xml version="1.0" encoding="UTF-8" standalone="yes"?>
<Relationships xmlns="http://schemas.openxmlformats.org/package/2006/relationships"><Relationship Id="rId1" Type="http://schemas.openxmlformats.org/officeDocument/2006/relationships/tags" Target="../tags/tag64.xml"/><Relationship Id="rId2" Type="http://schemas.openxmlformats.org/officeDocument/2006/relationships/tags" Target="../tags/tag65.xml"/><Relationship Id="rId3"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tags" Target="../tags/tag66.xml"/><Relationship Id="rId2" Type="http://schemas.openxmlformats.org/officeDocument/2006/relationships/tags" Target="../tags/tag67.xml"/><Relationship Id="rId3"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tags" Target="../tags/tag70.xml"/><Relationship Id="rId4" Type="http://schemas.openxmlformats.org/officeDocument/2006/relationships/slideLayout" Target="../slideLayouts/slideLayout1.xml"/><Relationship Id="rId5" Type="http://schemas.openxmlformats.org/officeDocument/2006/relationships/image" Target="../media/image19.png"/><Relationship Id="rId1" Type="http://schemas.openxmlformats.org/officeDocument/2006/relationships/tags" Target="../tags/tag68.xml"/><Relationship Id="rId2" Type="http://schemas.openxmlformats.org/officeDocument/2006/relationships/tags" Target="../tags/tag69.xml"/></Relationships>
</file>

<file path=ppt/slides/_rels/slide25.xml.rels><?xml version="1.0" encoding="UTF-8" standalone="yes"?>
<Relationships xmlns="http://schemas.openxmlformats.org/package/2006/relationships"><Relationship Id="rId1" Type="http://schemas.openxmlformats.org/officeDocument/2006/relationships/tags" Target="../tags/tag71.xml"/><Relationship Id="rId2" Type="http://schemas.openxmlformats.org/officeDocument/2006/relationships/tags" Target="../tags/tag72.xml"/><Relationship Id="rId3"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tags" Target="../tags/tag75.xml"/><Relationship Id="rId4" Type="http://schemas.openxmlformats.org/officeDocument/2006/relationships/tags" Target="../tags/tag76.xml"/><Relationship Id="rId5" Type="http://schemas.openxmlformats.org/officeDocument/2006/relationships/tags" Target="../tags/tag77.xml"/><Relationship Id="rId6" Type="http://schemas.openxmlformats.org/officeDocument/2006/relationships/tags" Target="../tags/tag78.xml"/><Relationship Id="rId7" Type="http://schemas.openxmlformats.org/officeDocument/2006/relationships/slideLayout" Target="../slideLayouts/slideLayout1.xml"/><Relationship Id="rId8" Type="http://schemas.openxmlformats.org/officeDocument/2006/relationships/image" Target="../media/image20.jpeg"/><Relationship Id="rId9" Type="http://schemas.openxmlformats.org/officeDocument/2006/relationships/image" Target="../media/image21.png"/><Relationship Id="rId10" Type="http://schemas.openxmlformats.org/officeDocument/2006/relationships/image" Target="../media/image22.png"/><Relationship Id="rId11" Type="http://schemas.openxmlformats.org/officeDocument/2006/relationships/image" Target="../media/image23.png"/><Relationship Id="rId1" Type="http://schemas.openxmlformats.org/officeDocument/2006/relationships/tags" Target="../tags/tag73.xml"/><Relationship Id="rId2" Type="http://schemas.openxmlformats.org/officeDocument/2006/relationships/tags" Target="../tags/tag74.xml"/></Relationships>
</file>

<file path=ppt/slides/_rels/slide27.xml.rels><?xml version="1.0" encoding="UTF-8" standalone="yes"?>
<Relationships xmlns="http://schemas.openxmlformats.org/package/2006/relationships"><Relationship Id="rId1" Type="http://schemas.openxmlformats.org/officeDocument/2006/relationships/tags" Target="../tags/tag79.xml"/><Relationship Id="rId2" Type="http://schemas.openxmlformats.org/officeDocument/2006/relationships/tags" Target="../tags/tag80.xml"/><Relationship Id="rId3"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tags" Target="../tags/tag83.xml"/><Relationship Id="rId4" Type="http://schemas.openxmlformats.org/officeDocument/2006/relationships/slideLayout" Target="../slideLayouts/slideLayout1.xml"/><Relationship Id="rId5" Type="http://schemas.openxmlformats.org/officeDocument/2006/relationships/image" Target="../media/image24.png"/><Relationship Id="rId1" Type="http://schemas.openxmlformats.org/officeDocument/2006/relationships/tags" Target="../tags/tag81.xml"/><Relationship Id="rId2" Type="http://schemas.openxmlformats.org/officeDocument/2006/relationships/tags" Target="../tags/tag82.xml"/></Relationships>
</file>

<file path=ppt/slides/_rels/slide29.xml.rels><?xml version="1.0" encoding="UTF-8" standalone="yes"?>
<Relationships xmlns="http://schemas.openxmlformats.org/package/2006/relationships"><Relationship Id="rId3" Type="http://schemas.openxmlformats.org/officeDocument/2006/relationships/tags" Target="../tags/tag86.xml"/><Relationship Id="rId4" Type="http://schemas.openxmlformats.org/officeDocument/2006/relationships/slideLayout" Target="../slideLayouts/slideLayout1.xml"/><Relationship Id="rId5" Type="http://schemas.openxmlformats.org/officeDocument/2006/relationships/image" Target="../media/image25.png"/><Relationship Id="rId1" Type="http://schemas.openxmlformats.org/officeDocument/2006/relationships/tags" Target="../tags/tag84.xml"/><Relationship Id="rId2" Type="http://schemas.openxmlformats.org/officeDocument/2006/relationships/tags" Target="../tags/tag85.xml"/></Relationships>
</file>

<file path=ppt/slides/_rels/slide3.xml.rels><?xml version="1.0" encoding="UTF-8" standalone="yes"?>
<Relationships xmlns="http://schemas.openxmlformats.org/package/2006/relationships"><Relationship Id="rId3" Type="http://schemas.openxmlformats.org/officeDocument/2006/relationships/tags" Target="../tags/tag4.xml"/><Relationship Id="rId4" Type="http://schemas.openxmlformats.org/officeDocument/2006/relationships/tags" Target="../tags/tag5.xml"/><Relationship Id="rId5" Type="http://schemas.openxmlformats.org/officeDocument/2006/relationships/tags" Target="../tags/tag6.xml"/><Relationship Id="rId6" Type="http://schemas.openxmlformats.org/officeDocument/2006/relationships/slideLayout" Target="../slideLayouts/slideLayout1.xml"/><Relationship Id="rId7" Type="http://schemas.openxmlformats.org/officeDocument/2006/relationships/image" Target="../media/image2.png"/><Relationship Id="rId8" Type="http://schemas.openxmlformats.org/officeDocument/2006/relationships/image" Target="../media/image3.jpeg"/><Relationship Id="rId9" Type="http://schemas.openxmlformats.org/officeDocument/2006/relationships/image" Target="../media/image4.png"/><Relationship Id="rId1" Type="http://schemas.openxmlformats.org/officeDocument/2006/relationships/tags" Target="../tags/tag2.xml"/><Relationship Id="rId2" Type="http://schemas.openxmlformats.org/officeDocument/2006/relationships/tags" Target="../tags/tag3.xml"/></Relationships>
</file>

<file path=ppt/slides/_rels/slide30.xml.rels><?xml version="1.0" encoding="UTF-8" standalone="yes"?>
<Relationships xmlns="http://schemas.openxmlformats.org/package/2006/relationships"><Relationship Id="rId1" Type="http://schemas.openxmlformats.org/officeDocument/2006/relationships/tags" Target="../tags/tag87.xml"/><Relationship Id="rId2" Type="http://schemas.openxmlformats.org/officeDocument/2006/relationships/tags" Target="../tags/tag88.xml"/><Relationship Id="rId3"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tags" Target="../tags/tag89.xml"/><Relationship Id="rId2" Type="http://schemas.openxmlformats.org/officeDocument/2006/relationships/tags" Target="../tags/tag90.xml"/><Relationship Id="rId3"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tags" Target="../tags/tag93.xml"/><Relationship Id="rId4" Type="http://schemas.openxmlformats.org/officeDocument/2006/relationships/slideLayout" Target="../slideLayouts/slideLayout1.xml"/><Relationship Id="rId5" Type="http://schemas.openxmlformats.org/officeDocument/2006/relationships/image" Target="../media/image26.png"/><Relationship Id="rId1" Type="http://schemas.openxmlformats.org/officeDocument/2006/relationships/tags" Target="../tags/tag91.xml"/><Relationship Id="rId2" Type="http://schemas.openxmlformats.org/officeDocument/2006/relationships/tags" Target="../tags/tag92.xml"/></Relationships>
</file>

<file path=ppt/slides/_rels/slide33.xml.rels><?xml version="1.0" encoding="UTF-8" standalone="yes"?>
<Relationships xmlns="http://schemas.openxmlformats.org/package/2006/relationships"><Relationship Id="rId1" Type="http://schemas.openxmlformats.org/officeDocument/2006/relationships/tags" Target="../tags/tag94.xml"/><Relationship Id="rId2" Type="http://schemas.openxmlformats.org/officeDocument/2006/relationships/tags" Target="../tags/tag95.xml"/><Relationship Id="rId3"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tags" Target="../tags/tag96.xml"/><Relationship Id="rId2" Type="http://schemas.openxmlformats.org/officeDocument/2006/relationships/tags" Target="../tags/tag97.xml"/><Relationship Id="rId3"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tags" Target="../tags/tag100.xml"/><Relationship Id="rId4" Type="http://schemas.openxmlformats.org/officeDocument/2006/relationships/slideLayout" Target="../slideLayouts/slideLayout1.xml"/><Relationship Id="rId1" Type="http://schemas.openxmlformats.org/officeDocument/2006/relationships/tags" Target="../tags/tag98.xml"/><Relationship Id="rId2" Type="http://schemas.openxmlformats.org/officeDocument/2006/relationships/tags" Target="../tags/tag99.xml"/></Relationships>
</file>

<file path=ppt/slides/_rels/slide36.xml.rels><?xml version="1.0" encoding="UTF-8" standalone="yes"?>
<Relationships xmlns="http://schemas.openxmlformats.org/package/2006/relationships"><Relationship Id="rId1" Type="http://schemas.openxmlformats.org/officeDocument/2006/relationships/tags" Target="../tags/tag101.xml"/><Relationship Id="rId2" Type="http://schemas.openxmlformats.org/officeDocument/2006/relationships/tags" Target="../tags/tag102.xml"/><Relationship Id="rId3"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tags" Target="../tags/tag105.xml"/><Relationship Id="rId4" Type="http://schemas.openxmlformats.org/officeDocument/2006/relationships/slideLayout" Target="../slideLayouts/slideLayout1.xml"/><Relationship Id="rId5" Type="http://schemas.openxmlformats.org/officeDocument/2006/relationships/image" Target="../media/image27.png"/><Relationship Id="rId1" Type="http://schemas.openxmlformats.org/officeDocument/2006/relationships/tags" Target="../tags/tag103.xml"/><Relationship Id="rId2" Type="http://schemas.openxmlformats.org/officeDocument/2006/relationships/tags" Target="../tags/tag104.xml"/></Relationships>
</file>

<file path=ppt/slides/_rels/slide38.xml.rels><?xml version="1.0" encoding="UTF-8" standalone="yes"?>
<Relationships xmlns="http://schemas.openxmlformats.org/package/2006/relationships"><Relationship Id="rId3" Type="http://schemas.openxmlformats.org/officeDocument/2006/relationships/tags" Target="../tags/tag108.xml"/><Relationship Id="rId4" Type="http://schemas.openxmlformats.org/officeDocument/2006/relationships/slideLayout" Target="../slideLayouts/slideLayout1.xml"/><Relationship Id="rId5" Type="http://schemas.openxmlformats.org/officeDocument/2006/relationships/image" Target="../media/image28.jpeg"/><Relationship Id="rId1" Type="http://schemas.openxmlformats.org/officeDocument/2006/relationships/tags" Target="../tags/tag106.xml"/><Relationship Id="rId2" Type="http://schemas.openxmlformats.org/officeDocument/2006/relationships/tags" Target="../tags/tag107.xml"/></Relationships>
</file>

<file path=ppt/slides/_rels/slide39.xml.rels><?xml version="1.0" encoding="UTF-8" standalone="yes"?>
<Relationships xmlns="http://schemas.openxmlformats.org/package/2006/relationships"><Relationship Id="rId1" Type="http://schemas.openxmlformats.org/officeDocument/2006/relationships/tags" Target="../tags/tag109.xml"/><Relationship Id="rId2" Type="http://schemas.openxmlformats.org/officeDocument/2006/relationships/tags" Target="../tags/tag110.xml"/><Relationship Id="rId3"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tags" Target="../tags/tag10.xml"/><Relationship Id="rId5" Type="http://schemas.openxmlformats.org/officeDocument/2006/relationships/slideLayout" Target="../slideLayouts/slideLayout1.xml"/><Relationship Id="rId6" Type="http://schemas.openxmlformats.org/officeDocument/2006/relationships/image" Target="../media/image5.jpeg"/><Relationship Id="rId1" Type="http://schemas.openxmlformats.org/officeDocument/2006/relationships/tags" Target="../tags/tag7.xml"/><Relationship Id="rId2" Type="http://schemas.openxmlformats.org/officeDocument/2006/relationships/tags" Target="../tags/tag8.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tags" Target="../tags/tag111.xml"/><Relationship Id="rId2" Type="http://schemas.openxmlformats.org/officeDocument/2006/relationships/tags" Target="../tags/tag11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tags" Target="../tags/tag113.xml"/><Relationship Id="rId2"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tags" Target="../tags/tag114.xml"/><Relationship Id="rId2"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tags" Target="../tags/tag115.xml"/><Relationship Id="rId2"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tags" Target="../tags/tag116.xml"/><Relationship Id="rId2" Type="http://schemas.openxmlformats.org/officeDocument/2006/relationships/tags" Target="../tags/tag117.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tags" Target="../tags/tag118.xml"/><Relationship Id="rId2" Type="http://schemas.openxmlformats.org/officeDocument/2006/relationships/tags" Target="../tags/tag119.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tags" Target="../tags/tag120.xml"/><Relationship Id="rId2" Type="http://schemas.openxmlformats.org/officeDocument/2006/relationships/tags" Target="../tags/tag121.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tags" Target="../tags/tag122.xml"/><Relationship Id="rId2" Type="http://schemas.openxmlformats.org/officeDocument/2006/relationships/tags" Target="../tags/tag123.xml"/></Relationships>
</file>

<file path=ppt/slides/_rels/slide48.xml.rels><?xml version="1.0" encoding="UTF-8" standalone="yes"?>
<Relationships xmlns="http://schemas.openxmlformats.org/package/2006/relationships"><Relationship Id="rId1" Type="http://schemas.openxmlformats.org/officeDocument/2006/relationships/tags" Target="../tags/tag124.xml"/><Relationship Id="rId2" Type="http://schemas.openxmlformats.org/officeDocument/2006/relationships/tags" Target="../tags/tag125.xml"/><Relationship Id="rId3"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hyperlink" Target="http://www.portailrh.org/Ressources/AZ/dossiers_speciaux/guidecannabis/pdf/CRHA_Guide_Cannabis_WEB.pdf" TargetMode="External"/><Relationship Id="rId1" Type="http://schemas.openxmlformats.org/officeDocument/2006/relationships/tags" Target="../tags/tag126.xml"/><Relationship Id="rId2" Type="http://schemas.openxmlformats.org/officeDocument/2006/relationships/tags" Target="../tags/tag127.xml"/></Relationships>
</file>

<file path=ppt/slides/_rels/slide5.xml.rels><?xml version="1.0" encoding="UTF-8" standalone="yes"?>
<Relationships xmlns="http://schemas.openxmlformats.org/package/2006/relationships"><Relationship Id="rId3" Type="http://schemas.openxmlformats.org/officeDocument/2006/relationships/tags" Target="../tags/tag13.xml"/><Relationship Id="rId4" Type="http://schemas.openxmlformats.org/officeDocument/2006/relationships/slideLayout" Target="../slideLayouts/slideLayout1.xml"/><Relationship Id="rId5" Type="http://schemas.openxmlformats.org/officeDocument/2006/relationships/image" Target="../media/image6.jpeg"/><Relationship Id="rId1" Type="http://schemas.openxmlformats.org/officeDocument/2006/relationships/tags" Target="../tags/tag11.xml"/><Relationship Id="rId2" Type="http://schemas.openxmlformats.org/officeDocument/2006/relationships/tags" Target="../tags/tag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1.jpeg"/></Relationships>
</file>

<file path=ppt/slides/_rels/slide6.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tags" Target="../tags/tag17.xml"/><Relationship Id="rId4" Type="http://schemas.openxmlformats.org/officeDocument/2006/relationships/slideLayout" Target="../slideLayouts/slideLayout1.xml"/><Relationship Id="rId1" Type="http://schemas.openxmlformats.org/officeDocument/2006/relationships/tags" Target="../tags/tag15.xml"/><Relationship Id="rId2" Type="http://schemas.openxmlformats.org/officeDocument/2006/relationships/tags" Target="../tags/tag16.xml"/></Relationships>
</file>

<file path=ppt/slides/_rels/slide9.xml.rels><?xml version="1.0" encoding="UTF-8" standalone="yes"?>
<Relationships xmlns="http://schemas.openxmlformats.org/package/2006/relationships"><Relationship Id="rId3" Type="http://schemas.openxmlformats.org/officeDocument/2006/relationships/tags" Target="../tags/tag20.xml"/><Relationship Id="rId4" Type="http://schemas.openxmlformats.org/officeDocument/2006/relationships/tags" Target="../tags/tag21.xml"/><Relationship Id="rId5" Type="http://schemas.openxmlformats.org/officeDocument/2006/relationships/slideLayout" Target="../slideLayouts/slideLayout1.xml"/><Relationship Id="rId6" Type="http://schemas.openxmlformats.org/officeDocument/2006/relationships/image" Target="../media/image8.jpeg"/><Relationship Id="rId1" Type="http://schemas.openxmlformats.org/officeDocument/2006/relationships/tags" Target="../tags/tag18.xml"/><Relationship Id="rId2"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274638"/>
            <a:ext cx="8229600" cy="1200853"/>
          </a:xfrm>
        </p:spPr>
        <p:txBody>
          <a:bodyPr/>
          <a:lstStyle/>
          <a:p>
            <a:r>
              <a:rPr lang="fr-CA" sz="3200" dirty="0">
                <a:solidFill>
                  <a:srgbClr val="002060"/>
                </a:solidFill>
              </a:rPr>
              <a:t>Alcool, drogues et dépendances </a:t>
            </a:r>
            <a:r>
              <a:rPr lang="fr-CA" sz="3200" dirty="0" smtClean="0">
                <a:solidFill>
                  <a:srgbClr val="002060"/>
                </a:solidFill>
              </a:rPr>
              <a:t/>
            </a:r>
            <a:br>
              <a:rPr lang="fr-CA" sz="3200" dirty="0" smtClean="0">
                <a:solidFill>
                  <a:srgbClr val="002060"/>
                </a:solidFill>
              </a:rPr>
            </a:br>
            <a:r>
              <a:rPr lang="fr-CA" sz="3200" dirty="0">
                <a:solidFill>
                  <a:srgbClr val="C00000"/>
                </a:solidFill>
              </a:rPr>
              <a:t>Quels sont vos droits et obligations</a:t>
            </a:r>
            <a:r>
              <a:rPr lang="fr-CA" sz="3200" dirty="0" smtClean="0">
                <a:solidFill>
                  <a:srgbClr val="C00000"/>
                </a:solidFill>
              </a:rPr>
              <a:t>?</a:t>
            </a:r>
            <a:endParaRPr lang="fr-FR" dirty="0"/>
          </a:p>
        </p:txBody>
      </p:sp>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1</a:t>
            </a:fld>
            <a:endParaRPr lang="fr-CA" dirty="0"/>
          </a:p>
        </p:txBody>
      </p:sp>
      <p:pic>
        <p:nvPicPr>
          <p:cNvPr id="5" name="Picture 2" descr="RÃ©sultats de recherche d'images pour Â«Â alcool, drogues et dependances: quels sont vos droits et obligationsÂ Â»">
            <a:extLst>
              <a:ext uri="{FF2B5EF4-FFF2-40B4-BE49-F238E27FC236}">
                <a16:creationId xmlns="" xmlns:a16="http://schemas.microsoft.com/office/drawing/2014/main" id="{ED4A4E4F-8C18-40BA-BDBE-17E70CAD8534}"/>
              </a:ext>
            </a:extLst>
          </p:cNvPr>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rot="20954759">
            <a:off x="3087496" y="1490230"/>
            <a:ext cx="3159456" cy="4557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745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10</a:t>
            </a:fld>
            <a:endParaRPr lang="fr-CA" dirty="0"/>
          </a:p>
        </p:txBody>
      </p:sp>
      <p:sp>
        <p:nvSpPr>
          <p:cNvPr id="3" name="Titre 1">
            <a:extLst>
              <a:ext uri="{FF2B5EF4-FFF2-40B4-BE49-F238E27FC236}">
                <a16:creationId xmlns="" xmlns:a16="http://schemas.microsoft.com/office/drawing/2014/main" id="{C20DE603-004E-4E5F-B6CE-309F3CFE41B5}"/>
              </a:ext>
            </a:extLst>
          </p:cNvPr>
          <p:cNvSpPr>
            <a:spLocks noGrp="1"/>
          </p:cNvSpPr>
          <p:nvPr>
            <p:ph type="title" idx="4294967295"/>
            <p:custDataLst>
              <p:tags r:id="rId1"/>
            </p:custDataLst>
          </p:nvPr>
        </p:nvSpPr>
        <p:spPr>
          <a:xfrm>
            <a:off x="370775" y="228503"/>
            <a:ext cx="8465466" cy="724029"/>
          </a:xfrm>
        </p:spPr>
        <p:txBody>
          <a:bodyPr vert="horz" lIns="91440" tIns="45720" rIns="91440" bIns="45720" rtlCol="0">
            <a:noAutofit/>
          </a:bodyPr>
          <a:lstStyle/>
          <a:p>
            <a:pPr>
              <a:lnSpc>
                <a:spcPct val="90000"/>
              </a:lnSpc>
            </a:pPr>
            <a:r>
              <a:rPr lang="fr-CA" sz="3200" dirty="0"/>
              <a:t>Survol des différentes substances  </a:t>
            </a:r>
            <a:r>
              <a:rPr lang="fr-CA" sz="3200" dirty="0" smtClean="0"/>
              <a:t>V</a:t>
            </a:r>
            <a:endParaRPr lang="fr-CA" sz="3200" dirty="0"/>
          </a:p>
        </p:txBody>
      </p:sp>
      <p:pic>
        <p:nvPicPr>
          <p:cNvPr id="5" name="Picture 4" descr="RÃ©sultats de recherche d'images pour Â«Â cocaÃ¯neÂ Â»">
            <a:extLst>
              <a:ext uri="{FF2B5EF4-FFF2-40B4-BE49-F238E27FC236}">
                <a16:creationId xmlns="" xmlns:a16="http://schemas.microsoft.com/office/drawing/2014/main" id="{DDBC0856-B16C-49F1-86AE-38B29C52C201}"/>
              </a:ext>
            </a:extLst>
          </p:cNvPr>
          <p:cNvPicPr>
            <a:picLocks noChangeAspect="1" noChangeArrowheads="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4851192" y="4067981"/>
            <a:ext cx="4099435" cy="2363842"/>
          </a:xfrm>
          <a:prstGeom prst="rect">
            <a:avLst/>
          </a:prstGeom>
          <a:noFill/>
          <a:effectLst>
            <a:outerShdw blurRad="1270000" dist="50800" dir="5400000" algn="ctr" rotWithShape="0">
              <a:srgbClr val="000000">
                <a:alpha val="43137"/>
              </a:srgbClr>
            </a:outerShdw>
            <a:softEdge rad="342900"/>
          </a:effectLst>
          <a:extLst>
            <a:ext uri="{909E8E84-426E-40dd-AFC4-6F175D3DCCD1}">
              <a14:hiddenFill xmlns:a14="http://schemas.microsoft.com/office/drawing/2010/main">
                <a:solidFill>
                  <a:srgbClr val="FFFFFF"/>
                </a:solidFill>
              </a14:hiddenFill>
            </a:ext>
          </a:extLst>
        </p:spPr>
      </p:pic>
      <p:sp>
        <p:nvSpPr>
          <p:cNvPr id="6" name="Espace réservé du contenu 2">
            <a:extLst>
              <a:ext uri="{FF2B5EF4-FFF2-40B4-BE49-F238E27FC236}">
                <a16:creationId xmlns="" xmlns:a16="http://schemas.microsoft.com/office/drawing/2014/main" id="{B53201B7-8A8E-4EDC-A524-6AF058A62528}"/>
              </a:ext>
            </a:extLst>
          </p:cNvPr>
          <p:cNvSpPr>
            <a:spLocks noGrp="1"/>
          </p:cNvSpPr>
          <p:nvPr>
            <p:ph idx="4294967295"/>
            <p:custDataLst>
              <p:tags r:id="rId3"/>
            </p:custDataLst>
          </p:nvPr>
        </p:nvSpPr>
        <p:spPr>
          <a:xfrm>
            <a:off x="370775" y="1257353"/>
            <a:ext cx="4353951" cy="4151185"/>
          </a:xfrm>
        </p:spPr>
        <p:txBody>
          <a:bodyPr>
            <a:normAutofit fontScale="70000" lnSpcReduction="20000"/>
          </a:bodyPr>
          <a:lstStyle/>
          <a:p>
            <a:pPr marL="0" indent="0">
              <a:buNone/>
            </a:pPr>
            <a:r>
              <a:rPr lang="fr-CA" sz="3400" dirty="0">
                <a:solidFill>
                  <a:srgbClr val="C00000"/>
                </a:solidFill>
              </a:rPr>
              <a:t>Drogues - cocaïne</a:t>
            </a:r>
          </a:p>
          <a:p>
            <a:r>
              <a:rPr lang="fr-CA" dirty="0">
                <a:solidFill>
                  <a:srgbClr val="000090"/>
                </a:solidFill>
              </a:rPr>
              <a:t>Famille des stimulants majeurs du système nerveux</a:t>
            </a:r>
          </a:p>
          <a:p>
            <a:r>
              <a:rPr lang="fr-CA" dirty="0">
                <a:solidFill>
                  <a:srgbClr val="000090"/>
                </a:solidFill>
              </a:rPr>
              <a:t>Sentiment d’euphorie, de puissance intellectuelle et physique</a:t>
            </a:r>
          </a:p>
          <a:p>
            <a:r>
              <a:rPr lang="fr-CA" dirty="0">
                <a:solidFill>
                  <a:srgbClr val="000090"/>
                </a:solidFill>
              </a:rPr>
              <a:t>Suppression de la fatigue, de l’appétit, de la douleur</a:t>
            </a:r>
          </a:p>
          <a:p>
            <a:r>
              <a:rPr lang="fr-CA" dirty="0">
                <a:solidFill>
                  <a:srgbClr val="000090"/>
                </a:solidFill>
              </a:rPr>
              <a:t>Insomnie</a:t>
            </a:r>
          </a:p>
          <a:p>
            <a:r>
              <a:rPr lang="fr-CA" dirty="0">
                <a:solidFill>
                  <a:srgbClr val="000090"/>
                </a:solidFill>
              </a:rPr>
              <a:t>Peut entraîner l’instabilité de l’humeur, la méfiance, la colère…</a:t>
            </a:r>
          </a:p>
        </p:txBody>
      </p:sp>
      <p:sp>
        <p:nvSpPr>
          <p:cNvPr id="7" name="Espace réservé du contenu 2">
            <a:extLst>
              <a:ext uri="{FF2B5EF4-FFF2-40B4-BE49-F238E27FC236}">
                <a16:creationId xmlns="" xmlns:a16="http://schemas.microsoft.com/office/drawing/2014/main" id="{03175A9A-B0C4-452E-95AA-3E24101F66B0}"/>
              </a:ext>
            </a:extLst>
          </p:cNvPr>
          <p:cNvSpPr txBox="1">
            <a:spLocks/>
          </p:cNvSpPr>
          <p:nvPr>
            <p:custDataLst>
              <p:tags r:id="rId4"/>
            </p:custDataLst>
          </p:nvPr>
        </p:nvSpPr>
        <p:spPr>
          <a:xfrm>
            <a:off x="4985119" y="1280608"/>
            <a:ext cx="3851122" cy="287134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fr-CA" sz="1600" b="1" dirty="0">
                <a:solidFill>
                  <a:srgbClr val="C00000"/>
                </a:solidFill>
                <a:latin typeface="Arial"/>
                <a:cs typeface="Arial"/>
              </a:rPr>
              <a:t>Indicateurs</a:t>
            </a:r>
          </a:p>
          <a:p>
            <a:r>
              <a:rPr lang="fr-CA" sz="1600" b="1" dirty="0">
                <a:solidFill>
                  <a:srgbClr val="000090"/>
                </a:solidFill>
                <a:latin typeface="Arial"/>
                <a:cs typeface="Arial"/>
              </a:rPr>
              <a:t>Comportements en dent de scie</a:t>
            </a:r>
          </a:p>
          <a:p>
            <a:r>
              <a:rPr lang="fr-CA" sz="1600" b="1" dirty="0">
                <a:solidFill>
                  <a:srgbClr val="000090"/>
                </a:solidFill>
                <a:latin typeface="Arial"/>
                <a:cs typeface="Arial"/>
              </a:rPr>
              <a:t>Comportements agressifs, compulsifs …</a:t>
            </a:r>
          </a:p>
          <a:p>
            <a:r>
              <a:rPr lang="fr-CA" sz="1600" b="1" dirty="0">
                <a:solidFill>
                  <a:srgbClr val="000090"/>
                </a:solidFill>
                <a:latin typeface="Arial"/>
                <a:cs typeface="Arial"/>
              </a:rPr>
              <a:t>Irritabilité</a:t>
            </a:r>
          </a:p>
          <a:p>
            <a:r>
              <a:rPr lang="fr-CA" sz="1600" b="1" dirty="0">
                <a:solidFill>
                  <a:srgbClr val="000090"/>
                </a:solidFill>
                <a:latin typeface="Arial"/>
                <a:cs typeface="Arial"/>
              </a:rPr>
              <a:t>Détérioration rapide de la santé physique et psychologique</a:t>
            </a:r>
          </a:p>
        </p:txBody>
      </p:sp>
    </p:spTree>
    <p:extLst>
      <p:ext uri="{BB962C8B-B14F-4D97-AF65-F5344CB8AC3E}">
        <p14:creationId xmlns:p14="http://schemas.microsoft.com/office/powerpoint/2010/main" val="592561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11</a:t>
            </a:fld>
            <a:endParaRPr lang="fr-CA" dirty="0"/>
          </a:p>
        </p:txBody>
      </p:sp>
      <p:sp>
        <p:nvSpPr>
          <p:cNvPr id="3" name="Titre 1">
            <a:extLst>
              <a:ext uri="{FF2B5EF4-FFF2-40B4-BE49-F238E27FC236}">
                <a16:creationId xmlns="" xmlns:a16="http://schemas.microsoft.com/office/drawing/2014/main" id="{C20DE603-004E-4E5F-B6CE-309F3CFE41B5}"/>
              </a:ext>
            </a:extLst>
          </p:cNvPr>
          <p:cNvSpPr>
            <a:spLocks noGrp="1"/>
          </p:cNvSpPr>
          <p:nvPr>
            <p:ph type="title" idx="4294967295"/>
            <p:custDataLst>
              <p:tags r:id="rId1"/>
            </p:custDataLst>
          </p:nvPr>
        </p:nvSpPr>
        <p:spPr>
          <a:xfrm>
            <a:off x="370775" y="228503"/>
            <a:ext cx="8465466" cy="724029"/>
          </a:xfrm>
        </p:spPr>
        <p:txBody>
          <a:bodyPr vert="horz" lIns="91440" tIns="45720" rIns="91440" bIns="45720" rtlCol="0">
            <a:noAutofit/>
          </a:bodyPr>
          <a:lstStyle/>
          <a:p>
            <a:pPr>
              <a:lnSpc>
                <a:spcPct val="90000"/>
              </a:lnSpc>
            </a:pPr>
            <a:r>
              <a:rPr lang="fr-CA" sz="3200" dirty="0"/>
              <a:t>Survol des différentes substances  </a:t>
            </a:r>
            <a:r>
              <a:rPr lang="fr-CA" sz="3200" dirty="0" smtClean="0"/>
              <a:t>VI</a:t>
            </a:r>
            <a:endParaRPr lang="fr-CA" sz="3200" dirty="0"/>
          </a:p>
        </p:txBody>
      </p:sp>
      <p:pic>
        <p:nvPicPr>
          <p:cNvPr id="5" name="Image 4" descr="Une image contenant intérieur&#10;&#10;Description générée avec un niveau de confiance élevé">
            <a:extLst>
              <a:ext uri="{FF2B5EF4-FFF2-40B4-BE49-F238E27FC236}">
                <a16:creationId xmlns="" xmlns:a16="http://schemas.microsoft.com/office/drawing/2014/main" id="{A1EF0BB0-441F-4227-98B6-D8CBD4BD2DFC}"/>
              </a:ext>
            </a:extLst>
          </p:cNvPr>
          <p:cNvPicPr>
            <a:picLocks noChangeAspect="1"/>
          </p:cNvPicPr>
          <p:nvPr>
            <p:custDataLst>
              <p:tags r:id="rId2"/>
            </p:custDataLst>
          </p:nvPr>
        </p:nvPicPr>
        <p:blipFill rotWithShape="1">
          <a:blip r:embed="rId7" cstate="print">
            <a:extLst>
              <a:ext uri="{28A0092B-C50C-407E-A947-70E740481C1C}">
                <a14:useLocalDpi xmlns:a14="http://schemas.microsoft.com/office/drawing/2010/main" val="0"/>
              </a:ext>
            </a:extLst>
          </a:blip>
          <a:srcRect l="2771" r="28706" b="9089"/>
          <a:stretch/>
        </p:blipFill>
        <p:spPr>
          <a:xfrm flipH="1">
            <a:off x="5582741" y="3580437"/>
            <a:ext cx="3253500" cy="2816472"/>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6" name="Espace réservé du contenu 2">
            <a:extLst>
              <a:ext uri="{FF2B5EF4-FFF2-40B4-BE49-F238E27FC236}">
                <a16:creationId xmlns="" xmlns:a16="http://schemas.microsoft.com/office/drawing/2014/main" id="{855D5846-6926-4DE8-AFFE-9A5078C8AC8B}"/>
              </a:ext>
            </a:extLst>
          </p:cNvPr>
          <p:cNvSpPr txBox="1">
            <a:spLocks/>
          </p:cNvSpPr>
          <p:nvPr>
            <p:custDataLst>
              <p:tags r:id="rId3"/>
            </p:custDataLst>
          </p:nvPr>
        </p:nvSpPr>
        <p:spPr>
          <a:xfrm>
            <a:off x="377415" y="980547"/>
            <a:ext cx="4353951" cy="633413"/>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fr-CA" sz="2800" b="1" dirty="0">
                <a:solidFill>
                  <a:srgbClr val="C00000"/>
                </a:solidFill>
                <a:latin typeface="Arial"/>
                <a:cs typeface="Arial"/>
              </a:rPr>
              <a:t>Médicaments psychoactifs</a:t>
            </a:r>
          </a:p>
        </p:txBody>
      </p:sp>
      <p:sp>
        <p:nvSpPr>
          <p:cNvPr id="7" name="Espace réservé du contenu 2">
            <a:extLst>
              <a:ext uri="{FF2B5EF4-FFF2-40B4-BE49-F238E27FC236}">
                <a16:creationId xmlns="" xmlns:a16="http://schemas.microsoft.com/office/drawing/2014/main" id="{4DCB1564-BC85-4545-A990-62BDBFDAB203}"/>
              </a:ext>
            </a:extLst>
          </p:cNvPr>
          <p:cNvSpPr>
            <a:spLocks noGrp="1"/>
          </p:cNvSpPr>
          <p:nvPr>
            <p:ph idx="4294967295"/>
            <p:custDataLst>
              <p:tags r:id="rId4"/>
            </p:custDataLst>
          </p:nvPr>
        </p:nvSpPr>
        <p:spPr>
          <a:xfrm>
            <a:off x="304583" y="1725312"/>
            <a:ext cx="4353951" cy="4151185"/>
          </a:xfrm>
        </p:spPr>
        <p:txBody>
          <a:bodyPr>
            <a:normAutofit fontScale="70000" lnSpcReduction="20000"/>
          </a:bodyPr>
          <a:lstStyle/>
          <a:p>
            <a:pPr marL="0" indent="0" algn="ctr">
              <a:buNone/>
            </a:pPr>
            <a:r>
              <a:rPr lang="fr-CA" sz="3400" dirty="0">
                <a:solidFill>
                  <a:srgbClr val="C00000"/>
                </a:solidFill>
              </a:rPr>
              <a:t>Anxiolytiques et les sédatifs </a:t>
            </a:r>
          </a:p>
          <a:p>
            <a:r>
              <a:rPr lang="fr-CA" dirty="0"/>
              <a:t>Famille des dépresseurs du système nerveux central</a:t>
            </a:r>
          </a:p>
          <a:p>
            <a:r>
              <a:rPr lang="fr-CA" dirty="0"/>
              <a:t>Diminution de la mémoire des faits récents</a:t>
            </a:r>
          </a:p>
          <a:p>
            <a:r>
              <a:rPr lang="fr-CA" dirty="0"/>
              <a:t>Diminution de la vigilance et des réflexes</a:t>
            </a:r>
          </a:p>
          <a:p>
            <a:r>
              <a:rPr lang="fr-CA" dirty="0"/>
              <a:t>Somnolence</a:t>
            </a:r>
          </a:p>
          <a:p>
            <a:r>
              <a:rPr lang="fr-CA" dirty="0"/>
              <a:t>Forte dépendance physique et psychologique conduisant à une toxicomanie difficile à surmonter</a:t>
            </a:r>
          </a:p>
        </p:txBody>
      </p:sp>
      <p:sp>
        <p:nvSpPr>
          <p:cNvPr id="8" name="Espace réservé du contenu 2">
            <a:extLst>
              <a:ext uri="{FF2B5EF4-FFF2-40B4-BE49-F238E27FC236}">
                <a16:creationId xmlns="" xmlns:a16="http://schemas.microsoft.com/office/drawing/2014/main" id="{56AF4529-A780-4945-BAB1-B72AA399007B}"/>
              </a:ext>
            </a:extLst>
          </p:cNvPr>
          <p:cNvSpPr txBox="1">
            <a:spLocks/>
          </p:cNvSpPr>
          <p:nvPr>
            <p:custDataLst>
              <p:tags r:id="rId5"/>
            </p:custDataLst>
          </p:nvPr>
        </p:nvSpPr>
        <p:spPr>
          <a:xfrm>
            <a:off x="4731366" y="1081321"/>
            <a:ext cx="4104875" cy="271958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fr-CA" sz="2000" b="1" dirty="0">
                <a:solidFill>
                  <a:srgbClr val="C00000"/>
                </a:solidFill>
                <a:latin typeface="Arial"/>
                <a:cs typeface="Arial"/>
              </a:rPr>
              <a:t>Somnifères</a:t>
            </a:r>
          </a:p>
          <a:p>
            <a:r>
              <a:rPr lang="fr-CA" b="1" dirty="0">
                <a:solidFill>
                  <a:srgbClr val="000090"/>
                </a:solidFill>
                <a:latin typeface="Arial"/>
                <a:cs typeface="Arial"/>
              </a:rPr>
              <a:t>Famille des dépresseurs du système nerveux central</a:t>
            </a:r>
          </a:p>
          <a:p>
            <a:r>
              <a:rPr lang="fr-CA" b="1" dirty="0">
                <a:solidFill>
                  <a:srgbClr val="000090"/>
                </a:solidFill>
                <a:latin typeface="Arial"/>
                <a:cs typeface="Arial"/>
              </a:rPr>
              <a:t>Diminution de la vigilance en état d’éveil</a:t>
            </a:r>
          </a:p>
          <a:p>
            <a:r>
              <a:rPr lang="fr-CA" b="1" dirty="0">
                <a:solidFill>
                  <a:srgbClr val="000090"/>
                </a:solidFill>
                <a:latin typeface="Arial"/>
                <a:cs typeface="Arial"/>
              </a:rPr>
              <a:t>Souvent consommé de façon</a:t>
            </a:r>
            <a:br>
              <a:rPr lang="fr-CA" b="1" dirty="0">
                <a:solidFill>
                  <a:srgbClr val="000090"/>
                </a:solidFill>
                <a:latin typeface="Arial"/>
                <a:cs typeface="Arial"/>
              </a:rPr>
            </a:br>
            <a:r>
              <a:rPr lang="fr-CA" b="1" dirty="0">
                <a:solidFill>
                  <a:srgbClr val="000090"/>
                </a:solidFill>
                <a:latin typeface="Arial"/>
                <a:cs typeface="Arial"/>
              </a:rPr>
              <a:t>abusive par le </a:t>
            </a:r>
            <a:r>
              <a:rPr lang="fr-CA" b="1" dirty="0" smtClean="0">
                <a:solidFill>
                  <a:srgbClr val="000090"/>
                </a:solidFill>
                <a:latin typeface="Arial"/>
                <a:cs typeface="Arial"/>
              </a:rPr>
              <a:t>consommateur</a:t>
            </a:r>
            <a:endParaRPr lang="fr-CA" b="1" dirty="0">
              <a:solidFill>
                <a:srgbClr val="000090"/>
              </a:solidFill>
              <a:latin typeface="Arial"/>
              <a:cs typeface="Arial"/>
            </a:endParaRPr>
          </a:p>
        </p:txBody>
      </p:sp>
    </p:spTree>
    <p:extLst>
      <p:ext uri="{BB962C8B-B14F-4D97-AF65-F5344CB8AC3E}">
        <p14:creationId xmlns:p14="http://schemas.microsoft.com/office/powerpoint/2010/main" val="1311777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12</a:t>
            </a:fld>
            <a:endParaRPr lang="fr-CA" dirty="0"/>
          </a:p>
        </p:txBody>
      </p:sp>
      <p:sp>
        <p:nvSpPr>
          <p:cNvPr id="3" name="Titre 1">
            <a:extLst>
              <a:ext uri="{FF2B5EF4-FFF2-40B4-BE49-F238E27FC236}">
                <a16:creationId xmlns="" xmlns:a16="http://schemas.microsoft.com/office/drawing/2014/main" id="{C20DE603-004E-4E5F-B6CE-309F3CFE41B5}"/>
              </a:ext>
            </a:extLst>
          </p:cNvPr>
          <p:cNvSpPr>
            <a:spLocks noGrp="1"/>
          </p:cNvSpPr>
          <p:nvPr>
            <p:ph type="title" idx="4294967295"/>
            <p:custDataLst>
              <p:tags r:id="rId1"/>
            </p:custDataLst>
          </p:nvPr>
        </p:nvSpPr>
        <p:spPr>
          <a:xfrm>
            <a:off x="370775" y="228503"/>
            <a:ext cx="8465466" cy="724029"/>
          </a:xfrm>
        </p:spPr>
        <p:txBody>
          <a:bodyPr vert="horz" lIns="91440" tIns="45720" rIns="91440" bIns="45720" rtlCol="0">
            <a:noAutofit/>
          </a:bodyPr>
          <a:lstStyle/>
          <a:p>
            <a:pPr>
              <a:lnSpc>
                <a:spcPct val="90000"/>
              </a:lnSpc>
            </a:pPr>
            <a:r>
              <a:rPr lang="fr-CA" sz="3200" dirty="0"/>
              <a:t>Survol des différentes substances  </a:t>
            </a:r>
            <a:r>
              <a:rPr lang="fr-CA" sz="3200" dirty="0" smtClean="0"/>
              <a:t>VII</a:t>
            </a:r>
            <a:endParaRPr lang="fr-CA" sz="3200" dirty="0"/>
          </a:p>
        </p:txBody>
      </p:sp>
      <p:sp>
        <p:nvSpPr>
          <p:cNvPr id="5" name="Espace réservé du contenu 2">
            <a:extLst>
              <a:ext uri="{FF2B5EF4-FFF2-40B4-BE49-F238E27FC236}">
                <a16:creationId xmlns="" xmlns:a16="http://schemas.microsoft.com/office/drawing/2014/main" id="{B53201B7-8A8E-4EDC-A524-6AF058A62528}"/>
              </a:ext>
            </a:extLst>
          </p:cNvPr>
          <p:cNvSpPr>
            <a:spLocks noGrp="1"/>
          </p:cNvSpPr>
          <p:nvPr>
            <p:ph idx="4294967295"/>
            <p:custDataLst>
              <p:tags r:id="rId2"/>
            </p:custDataLst>
          </p:nvPr>
        </p:nvSpPr>
        <p:spPr>
          <a:xfrm>
            <a:off x="4871970" y="1259323"/>
            <a:ext cx="3886848" cy="1887024"/>
          </a:xfrm>
        </p:spPr>
        <p:txBody>
          <a:bodyPr>
            <a:normAutofit fontScale="70000" lnSpcReduction="20000"/>
          </a:bodyPr>
          <a:lstStyle/>
          <a:p>
            <a:pPr marL="0" indent="0" algn="ctr">
              <a:buNone/>
            </a:pPr>
            <a:r>
              <a:rPr lang="fr-CA" sz="3800" dirty="0">
                <a:solidFill>
                  <a:srgbClr val="C00000"/>
                </a:solidFill>
              </a:rPr>
              <a:t>Antidépresseurs</a:t>
            </a:r>
            <a:endParaRPr lang="fr-CA" sz="3800" dirty="0"/>
          </a:p>
          <a:p>
            <a:r>
              <a:rPr lang="fr-CA" dirty="0">
                <a:solidFill>
                  <a:srgbClr val="000090"/>
                </a:solidFill>
              </a:rPr>
              <a:t>Diminuer la vigilance en état d’éveil </a:t>
            </a:r>
          </a:p>
          <a:p>
            <a:r>
              <a:rPr lang="fr-CA" dirty="0">
                <a:solidFill>
                  <a:srgbClr val="000090"/>
                </a:solidFill>
              </a:rPr>
              <a:t>Causer la somnolence ou l’insomnie </a:t>
            </a:r>
          </a:p>
        </p:txBody>
      </p:sp>
      <p:sp>
        <p:nvSpPr>
          <p:cNvPr id="6" name="Espace réservé du contenu 2">
            <a:extLst>
              <a:ext uri="{FF2B5EF4-FFF2-40B4-BE49-F238E27FC236}">
                <a16:creationId xmlns="" xmlns:a16="http://schemas.microsoft.com/office/drawing/2014/main" id="{76318C39-CF77-4313-A596-292EFB879966}"/>
              </a:ext>
            </a:extLst>
          </p:cNvPr>
          <p:cNvSpPr txBox="1">
            <a:spLocks/>
          </p:cNvSpPr>
          <p:nvPr>
            <p:custDataLst>
              <p:tags r:id="rId3"/>
            </p:custDataLst>
          </p:nvPr>
        </p:nvSpPr>
        <p:spPr>
          <a:xfrm>
            <a:off x="518018" y="1120312"/>
            <a:ext cx="4353951" cy="633413"/>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fr-CA" sz="2800" b="1" dirty="0">
                <a:solidFill>
                  <a:srgbClr val="C00000"/>
                </a:solidFill>
                <a:latin typeface="Arial"/>
                <a:cs typeface="Arial"/>
              </a:rPr>
              <a:t>Médicaments psychoactifs</a:t>
            </a:r>
          </a:p>
        </p:txBody>
      </p:sp>
      <p:pic>
        <p:nvPicPr>
          <p:cNvPr id="8" name="Picture 2" descr="Image associÃ©e">
            <a:extLst>
              <a:ext uri="{FF2B5EF4-FFF2-40B4-BE49-F238E27FC236}">
                <a16:creationId xmlns="" xmlns:a16="http://schemas.microsoft.com/office/drawing/2014/main" id="{39A193C6-9E1E-4B52-AC73-DF00FAD5632B}"/>
              </a:ext>
            </a:extLst>
          </p:cNvPr>
          <p:cNvPicPr>
            <a:picLocks noChangeAspect="1" noChangeArrowheads="1"/>
          </p:cNvPicPr>
          <p:nvPr>
            <p:custDataLst>
              <p:tags r:id="rId4"/>
            </p:custDataLst>
          </p:nvPr>
        </p:nvPicPr>
        <p:blipFill rotWithShape="1">
          <a:blip r:embed="rId6" cstate="print">
            <a:extLst>
              <a:ext uri="{28A0092B-C50C-407E-A947-70E740481C1C}">
                <a14:useLocalDpi xmlns:a14="http://schemas.microsoft.com/office/drawing/2010/main" val="0"/>
              </a:ext>
            </a:extLst>
          </a:blip>
          <a:srcRect l="14797" r="16427" b="7104"/>
          <a:stretch/>
        </p:blipFill>
        <p:spPr bwMode="auto">
          <a:xfrm>
            <a:off x="518018" y="2028790"/>
            <a:ext cx="4234901" cy="361935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71969" y="3389150"/>
            <a:ext cx="4040337" cy="2554545"/>
          </a:xfrm>
          <a:prstGeom prst="rect">
            <a:avLst/>
          </a:prstGeom>
        </p:spPr>
        <p:txBody>
          <a:bodyPr wrap="square">
            <a:spAutoFit/>
          </a:bodyPr>
          <a:lstStyle/>
          <a:p>
            <a:pPr algn="just"/>
            <a:r>
              <a:rPr lang="fr-CA" sz="2000" b="1" dirty="0">
                <a:solidFill>
                  <a:srgbClr val="000090"/>
                </a:solidFill>
                <a:latin typeface="Arial"/>
                <a:cs typeface="Arial"/>
              </a:rPr>
              <a:t>Il n’y a pas de dépendance physique associée aux </a:t>
            </a:r>
            <a:r>
              <a:rPr lang="fr-CA" sz="2000" b="1" dirty="0" smtClean="0">
                <a:solidFill>
                  <a:srgbClr val="000090"/>
                </a:solidFill>
                <a:latin typeface="Arial"/>
                <a:cs typeface="Arial"/>
              </a:rPr>
              <a:t>antidépresseurs.</a:t>
            </a:r>
          </a:p>
          <a:p>
            <a:pPr algn="just"/>
            <a:endParaRPr lang="fr-CA" sz="2000" b="1" dirty="0" smtClean="0">
              <a:solidFill>
                <a:srgbClr val="000090"/>
              </a:solidFill>
              <a:latin typeface="Arial"/>
              <a:cs typeface="Arial"/>
            </a:endParaRPr>
          </a:p>
          <a:p>
            <a:pPr algn="just"/>
            <a:r>
              <a:rPr lang="fr-CA" sz="2000" b="1" dirty="0" smtClean="0">
                <a:solidFill>
                  <a:srgbClr val="000090"/>
                </a:solidFill>
                <a:latin typeface="Arial"/>
                <a:cs typeface="Arial"/>
              </a:rPr>
              <a:t>Toutefois</a:t>
            </a:r>
            <a:r>
              <a:rPr lang="fr-CA" sz="2000" b="1" dirty="0">
                <a:solidFill>
                  <a:srgbClr val="000090"/>
                </a:solidFill>
                <a:latin typeface="Arial"/>
                <a:cs typeface="Arial"/>
              </a:rPr>
              <a:t>, il y a certains symptômes de sevrages tels que les nausées et les vertiges qui sont causés par ceux-ci.</a:t>
            </a:r>
          </a:p>
        </p:txBody>
      </p:sp>
    </p:spTree>
    <p:extLst>
      <p:ext uri="{BB962C8B-B14F-4D97-AF65-F5344CB8AC3E}">
        <p14:creationId xmlns:p14="http://schemas.microsoft.com/office/powerpoint/2010/main" val="3914941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13</a:t>
            </a:fld>
            <a:endParaRPr lang="fr-CA" dirty="0"/>
          </a:p>
        </p:txBody>
      </p:sp>
      <p:sp>
        <p:nvSpPr>
          <p:cNvPr id="3" name="Titre 1">
            <a:extLst>
              <a:ext uri="{FF2B5EF4-FFF2-40B4-BE49-F238E27FC236}">
                <a16:creationId xmlns="" xmlns:a16="http://schemas.microsoft.com/office/drawing/2014/main" id="{C20DE603-004E-4E5F-B6CE-309F3CFE41B5}"/>
              </a:ext>
            </a:extLst>
          </p:cNvPr>
          <p:cNvSpPr>
            <a:spLocks noGrp="1"/>
          </p:cNvSpPr>
          <p:nvPr>
            <p:ph type="title" idx="4294967295"/>
            <p:custDataLst>
              <p:tags r:id="rId1"/>
            </p:custDataLst>
          </p:nvPr>
        </p:nvSpPr>
        <p:spPr>
          <a:xfrm>
            <a:off x="370775" y="228503"/>
            <a:ext cx="8465466" cy="724029"/>
          </a:xfrm>
        </p:spPr>
        <p:txBody>
          <a:bodyPr vert="horz" lIns="91440" tIns="45720" rIns="91440" bIns="45720" rtlCol="0">
            <a:noAutofit/>
          </a:bodyPr>
          <a:lstStyle/>
          <a:p>
            <a:pPr>
              <a:lnSpc>
                <a:spcPct val="90000"/>
              </a:lnSpc>
            </a:pPr>
            <a:r>
              <a:rPr lang="fr-CA" sz="3200" dirty="0" smtClean="0"/>
              <a:t>L’adoption d’une politique</a:t>
            </a:r>
            <a:endParaRPr lang="fr-CA" sz="3200" dirty="0"/>
          </a:p>
        </p:txBody>
      </p:sp>
      <p:pic>
        <p:nvPicPr>
          <p:cNvPr id="5" name="Image 4"/>
          <p:cNvPicPr>
            <a:picLocks noChangeAspect="1"/>
          </p:cNvPicPr>
          <p:nvPr>
            <p:custDataLst>
              <p:tags r:id="rId2"/>
            </p:custDataLst>
          </p:nvPr>
        </p:nvPicPr>
        <p:blipFill rotWithShape="1">
          <a:blip r:embed="rId5" cstate="print">
            <a:extLst>
              <a:ext uri="{28A0092B-C50C-407E-A947-70E740481C1C}">
                <a14:useLocalDpi xmlns:a14="http://schemas.microsoft.com/office/drawing/2010/main" val="0"/>
              </a:ext>
            </a:extLst>
          </a:blip>
          <a:srcRect l="477" t="1958" r="-477" b="6638"/>
          <a:stretch/>
        </p:blipFill>
        <p:spPr>
          <a:xfrm>
            <a:off x="4346930" y="905000"/>
            <a:ext cx="4607982" cy="4492683"/>
          </a:xfrm>
          <a:prstGeom prst="rect">
            <a:avLst/>
          </a:prstGeom>
        </p:spPr>
      </p:pic>
      <p:sp>
        <p:nvSpPr>
          <p:cNvPr id="6" name="Espace réservé du contenu 2">
            <a:extLst>
              <a:ext uri="{FF2B5EF4-FFF2-40B4-BE49-F238E27FC236}">
                <a16:creationId xmlns="" xmlns:a16="http://schemas.microsoft.com/office/drawing/2014/main" id="{E061FA94-5A7F-4639-BEEC-4080B97BA9B0}"/>
              </a:ext>
            </a:extLst>
          </p:cNvPr>
          <p:cNvSpPr txBox="1">
            <a:spLocks/>
          </p:cNvSpPr>
          <p:nvPr>
            <p:custDataLst>
              <p:tags r:id="rId3"/>
            </p:custDataLst>
          </p:nvPr>
        </p:nvSpPr>
        <p:spPr>
          <a:xfrm>
            <a:off x="370775" y="1603747"/>
            <a:ext cx="3976155" cy="225307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fr-CA" sz="2400" b="1" dirty="0">
                <a:solidFill>
                  <a:srgbClr val="800000"/>
                </a:solidFill>
                <a:latin typeface="Arial"/>
                <a:cs typeface="Arial"/>
              </a:rPr>
              <a:t>La nécessité pour l’employeur d’intervenir</a:t>
            </a:r>
          </a:p>
          <a:p>
            <a:r>
              <a:rPr lang="fr-CA" sz="2400" b="1" dirty="0">
                <a:solidFill>
                  <a:srgbClr val="800000"/>
                </a:solidFill>
                <a:latin typeface="Arial"/>
                <a:cs typeface="Arial"/>
              </a:rPr>
              <a:t>L’adoption d’une </a:t>
            </a:r>
            <a:r>
              <a:rPr lang="fr-CA" sz="2400" b="1" dirty="0" smtClean="0">
                <a:solidFill>
                  <a:srgbClr val="800000"/>
                </a:solidFill>
                <a:latin typeface="Arial"/>
                <a:cs typeface="Arial"/>
              </a:rPr>
              <a:t>politique</a:t>
            </a:r>
            <a:endParaRPr lang="fr-CA" sz="2400" b="1" dirty="0">
              <a:solidFill>
                <a:srgbClr val="800000"/>
              </a:solidFill>
              <a:latin typeface="Arial"/>
              <a:cs typeface="Arial"/>
            </a:endParaRPr>
          </a:p>
        </p:txBody>
      </p:sp>
    </p:spTree>
    <p:extLst>
      <p:ext uri="{BB962C8B-B14F-4D97-AF65-F5344CB8AC3E}">
        <p14:creationId xmlns:p14="http://schemas.microsoft.com/office/powerpoint/2010/main" val="486484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14</a:t>
            </a:fld>
            <a:endParaRPr lang="fr-CA" dirty="0"/>
          </a:p>
        </p:txBody>
      </p:sp>
      <p:sp>
        <p:nvSpPr>
          <p:cNvPr id="5" name="Titre 1">
            <a:extLst>
              <a:ext uri="{FF2B5EF4-FFF2-40B4-BE49-F238E27FC236}">
                <a16:creationId xmlns="" xmlns:a16="http://schemas.microsoft.com/office/drawing/2014/main" id="{C20DE603-004E-4E5F-B6CE-309F3CFE41B5}"/>
              </a:ext>
            </a:extLst>
          </p:cNvPr>
          <p:cNvSpPr>
            <a:spLocks noGrp="1"/>
          </p:cNvSpPr>
          <p:nvPr>
            <p:ph type="title" idx="4294967295"/>
            <p:custDataLst>
              <p:tags r:id="rId1"/>
            </p:custDataLst>
          </p:nvPr>
        </p:nvSpPr>
        <p:spPr>
          <a:xfrm>
            <a:off x="370775" y="228503"/>
            <a:ext cx="8465466" cy="724029"/>
          </a:xfrm>
        </p:spPr>
        <p:txBody>
          <a:bodyPr vert="horz" lIns="91440" tIns="45720" rIns="91440" bIns="45720" rtlCol="0">
            <a:noAutofit/>
          </a:bodyPr>
          <a:lstStyle/>
          <a:p>
            <a:pPr>
              <a:lnSpc>
                <a:spcPct val="90000"/>
              </a:lnSpc>
            </a:pPr>
            <a:r>
              <a:rPr lang="fr-CA" sz="2800" dirty="0" smtClean="0"/>
              <a:t>La nécessité pour l’employeur d’intervenir  I</a:t>
            </a:r>
            <a:endParaRPr lang="fr-CA" sz="2800" dirty="0"/>
          </a:p>
        </p:txBody>
      </p:sp>
      <p:sp>
        <p:nvSpPr>
          <p:cNvPr id="6" name="Espace réservé du contenu 2"/>
          <p:cNvSpPr>
            <a:spLocks noGrp="1"/>
          </p:cNvSpPr>
          <p:nvPr>
            <p:ph idx="4294967295"/>
            <p:custDataLst>
              <p:tags r:id="rId2"/>
            </p:custDataLst>
          </p:nvPr>
        </p:nvSpPr>
        <p:spPr>
          <a:xfrm>
            <a:off x="370775" y="1071154"/>
            <a:ext cx="9877997" cy="4820792"/>
          </a:xfrm>
        </p:spPr>
        <p:txBody>
          <a:bodyPr/>
          <a:lstStyle/>
          <a:p>
            <a:r>
              <a:rPr lang="fr-CA" dirty="0">
                <a:solidFill>
                  <a:srgbClr val="800000"/>
                </a:solidFill>
              </a:rPr>
              <a:t>Le respect de ses obligations légales</a:t>
            </a:r>
          </a:p>
          <a:p>
            <a:r>
              <a:rPr lang="fr-CA" dirty="0">
                <a:solidFill>
                  <a:srgbClr val="800000"/>
                </a:solidFill>
              </a:rPr>
              <a:t>La minimisation des conséquences sur la productivité et les coûts</a:t>
            </a:r>
          </a:p>
        </p:txBody>
      </p:sp>
      <p:pic>
        <p:nvPicPr>
          <p:cNvPr id="7" name="Image 6" descr="862433-3803168896440-1474206509-n.jpg"/>
          <p:cNvPicPr>
            <a:picLocks noChangeAspect="1"/>
          </p:cNvPicPr>
          <p:nvPr>
            <p:custDataLst>
              <p:tags r:id="rId3"/>
            </p:custDataLst>
          </p:nvPr>
        </p:nvPicPr>
        <p:blipFill>
          <a:blip r:embed="rId6" cstate="print"/>
          <a:stretch>
            <a:fillRect/>
          </a:stretch>
        </p:blipFill>
        <p:spPr>
          <a:xfrm>
            <a:off x="746936" y="2922389"/>
            <a:ext cx="2634071" cy="2857500"/>
          </a:xfrm>
          <a:prstGeom prst="rect">
            <a:avLst/>
          </a:prstGeom>
        </p:spPr>
      </p:pic>
      <p:pic>
        <p:nvPicPr>
          <p:cNvPr id="8" name="Image 7" descr="Les_LOIS_small.jpg"/>
          <p:cNvPicPr>
            <a:picLocks noChangeAspect="1"/>
          </p:cNvPicPr>
          <p:nvPr>
            <p:custDataLst>
              <p:tags r:id="rId4"/>
            </p:custDataLst>
          </p:nvPr>
        </p:nvPicPr>
        <p:blipFill>
          <a:blip r:embed="rId7" cstate="print"/>
          <a:stretch>
            <a:fillRect/>
          </a:stretch>
        </p:blipFill>
        <p:spPr>
          <a:xfrm>
            <a:off x="4821511" y="2922389"/>
            <a:ext cx="3517107" cy="3218153"/>
          </a:xfrm>
          <a:prstGeom prst="rect">
            <a:avLst/>
          </a:prstGeom>
        </p:spPr>
      </p:pic>
    </p:spTree>
    <p:extLst>
      <p:ext uri="{BB962C8B-B14F-4D97-AF65-F5344CB8AC3E}">
        <p14:creationId xmlns:p14="http://schemas.microsoft.com/office/powerpoint/2010/main" val="3291280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15</a:t>
            </a:fld>
            <a:endParaRPr lang="fr-CA" dirty="0"/>
          </a:p>
        </p:txBody>
      </p:sp>
      <p:sp>
        <p:nvSpPr>
          <p:cNvPr id="3" name="Titre 1">
            <a:extLst>
              <a:ext uri="{FF2B5EF4-FFF2-40B4-BE49-F238E27FC236}">
                <a16:creationId xmlns="" xmlns:a16="http://schemas.microsoft.com/office/drawing/2014/main" id="{C20DE603-004E-4E5F-B6CE-309F3CFE41B5}"/>
              </a:ext>
            </a:extLst>
          </p:cNvPr>
          <p:cNvSpPr>
            <a:spLocks noGrp="1"/>
          </p:cNvSpPr>
          <p:nvPr>
            <p:ph type="title" idx="4294967295"/>
            <p:custDataLst>
              <p:tags r:id="rId1"/>
            </p:custDataLst>
          </p:nvPr>
        </p:nvSpPr>
        <p:spPr>
          <a:xfrm>
            <a:off x="370775" y="228504"/>
            <a:ext cx="8465466" cy="499904"/>
          </a:xfrm>
        </p:spPr>
        <p:txBody>
          <a:bodyPr vert="horz" lIns="91440" tIns="45720" rIns="91440" bIns="45720" rtlCol="0">
            <a:noAutofit/>
          </a:bodyPr>
          <a:lstStyle/>
          <a:p>
            <a:pPr>
              <a:lnSpc>
                <a:spcPct val="90000"/>
              </a:lnSpc>
            </a:pPr>
            <a:r>
              <a:rPr lang="fr-CA" sz="2800" dirty="0" smtClean="0"/>
              <a:t>La nécessité pour l’employeur d’intervenir  II</a:t>
            </a:r>
            <a:endParaRPr lang="fr-CA" sz="2800" dirty="0"/>
          </a:p>
        </p:txBody>
      </p:sp>
      <p:sp>
        <p:nvSpPr>
          <p:cNvPr id="5" name="Espace réservé du contenu 2"/>
          <p:cNvSpPr>
            <a:spLocks noGrp="1"/>
          </p:cNvSpPr>
          <p:nvPr>
            <p:ph idx="4294967295"/>
            <p:custDataLst>
              <p:tags r:id="rId2"/>
            </p:custDataLst>
          </p:nvPr>
        </p:nvSpPr>
        <p:spPr>
          <a:xfrm>
            <a:off x="370775" y="819514"/>
            <a:ext cx="8346578" cy="5558919"/>
          </a:xfrm>
        </p:spPr>
        <p:txBody>
          <a:bodyPr anchor="t">
            <a:noAutofit/>
          </a:bodyPr>
          <a:lstStyle/>
          <a:p>
            <a:pPr marL="0" indent="0" algn="just">
              <a:lnSpc>
                <a:spcPct val="90000"/>
              </a:lnSpc>
              <a:buNone/>
            </a:pPr>
            <a:r>
              <a:rPr lang="fr-CA" sz="2800" dirty="0">
                <a:solidFill>
                  <a:srgbClr val="800000"/>
                </a:solidFill>
              </a:rPr>
              <a:t>Le respect de ses obligations légales</a:t>
            </a:r>
          </a:p>
          <a:p>
            <a:pPr marL="0" indent="0" algn="just">
              <a:lnSpc>
                <a:spcPct val="90000"/>
              </a:lnSpc>
              <a:buNone/>
            </a:pPr>
            <a:endParaRPr lang="fr-CA" sz="1200" dirty="0"/>
          </a:p>
          <a:p>
            <a:pPr algn="just">
              <a:lnSpc>
                <a:spcPct val="90000"/>
              </a:lnSpc>
            </a:pPr>
            <a:r>
              <a:rPr lang="fr-CA" sz="2000" dirty="0">
                <a:solidFill>
                  <a:srgbClr val="000090"/>
                </a:solidFill>
              </a:rPr>
              <a:t>Article 51 de la Loi sur la santé et la sécurité du travail</a:t>
            </a:r>
          </a:p>
          <a:p>
            <a:pPr lvl="1" algn="just">
              <a:lnSpc>
                <a:spcPct val="90000"/>
              </a:lnSpc>
              <a:buFont typeface="Wingdings" pitchFamily="2" charset="2"/>
              <a:buChar char="v"/>
            </a:pPr>
            <a:r>
              <a:rPr lang="fr-CA" sz="2000" dirty="0"/>
              <a:t>L’employeur doit prendre les mesures nécessaires pour protéger la santé et assurer la sécurité et l’intégrité physique du travailleur. […</a:t>
            </a:r>
            <a:r>
              <a:rPr lang="fr-CA" sz="2000" dirty="0" smtClean="0"/>
              <a:t>]</a:t>
            </a:r>
          </a:p>
          <a:p>
            <a:pPr lvl="1" algn="just">
              <a:lnSpc>
                <a:spcPct val="90000"/>
              </a:lnSpc>
              <a:buFont typeface="Wingdings" pitchFamily="2" charset="2"/>
              <a:buChar char="v"/>
            </a:pPr>
            <a:endParaRPr lang="fr-CA" sz="1200" dirty="0"/>
          </a:p>
          <a:p>
            <a:pPr algn="just">
              <a:lnSpc>
                <a:spcPct val="90000"/>
              </a:lnSpc>
            </a:pPr>
            <a:r>
              <a:rPr lang="fr-CA" sz="2000" dirty="0">
                <a:solidFill>
                  <a:srgbClr val="000090"/>
                </a:solidFill>
              </a:rPr>
              <a:t>Article 2087 du Code civil du Québec</a:t>
            </a:r>
          </a:p>
          <a:p>
            <a:pPr lvl="1" algn="just">
              <a:lnSpc>
                <a:spcPct val="90000"/>
              </a:lnSpc>
              <a:buFont typeface="Wingdings" pitchFamily="2" charset="2"/>
              <a:buChar char="v"/>
            </a:pPr>
            <a:r>
              <a:rPr lang="fr-CA" sz="2000" dirty="0"/>
              <a:t>L’employeur, outre qu’il est tenu de permettre l’exécution de la prestation de travail convenue et de payer la rémunération fixée, doit prendre les mesures appropriées à la nature du travail, en vue de protéger la santé, la sécurité et la dignité du salarié. </a:t>
            </a:r>
            <a:endParaRPr lang="fr-CA" sz="2000" dirty="0" smtClean="0"/>
          </a:p>
          <a:p>
            <a:pPr lvl="1" algn="just">
              <a:lnSpc>
                <a:spcPct val="90000"/>
              </a:lnSpc>
              <a:buFont typeface="Wingdings" pitchFamily="2" charset="2"/>
              <a:buChar char="v"/>
            </a:pPr>
            <a:endParaRPr lang="fr-CA" sz="1200" dirty="0"/>
          </a:p>
          <a:p>
            <a:pPr algn="just">
              <a:lnSpc>
                <a:spcPct val="90000"/>
              </a:lnSpc>
            </a:pPr>
            <a:r>
              <a:rPr lang="fr-CA" sz="2000" dirty="0">
                <a:solidFill>
                  <a:srgbClr val="000090"/>
                </a:solidFill>
              </a:rPr>
              <a:t>Article 46 de la </a:t>
            </a:r>
            <a:r>
              <a:rPr lang="fr-CA" sz="2000" dirty="0" smtClean="0">
                <a:solidFill>
                  <a:srgbClr val="000090"/>
                </a:solidFill>
              </a:rPr>
              <a:t>Charte </a:t>
            </a:r>
            <a:r>
              <a:rPr lang="fr-CA" sz="2000" dirty="0">
                <a:solidFill>
                  <a:srgbClr val="000090"/>
                </a:solidFill>
              </a:rPr>
              <a:t>des droits et libertés de la personne</a:t>
            </a:r>
          </a:p>
          <a:p>
            <a:pPr lvl="1" algn="just">
              <a:lnSpc>
                <a:spcPct val="90000"/>
              </a:lnSpc>
              <a:buFont typeface="Wingdings" pitchFamily="2" charset="2"/>
              <a:buChar char="v"/>
            </a:pPr>
            <a:r>
              <a:rPr lang="fr-CA" sz="2000" dirty="0"/>
              <a:t>Toute personne qui travaille a droit, conformément à la loi, à des conditions de travail justes et raisonnables et qui respectent sa santé, sa sécurité et son intégrité physique. </a:t>
            </a:r>
          </a:p>
          <a:p>
            <a:pPr lvl="1">
              <a:lnSpc>
                <a:spcPct val="90000"/>
              </a:lnSpc>
              <a:buNone/>
            </a:pPr>
            <a:endParaRPr lang="fr-CA" sz="2000" dirty="0"/>
          </a:p>
        </p:txBody>
      </p:sp>
    </p:spTree>
    <p:extLst>
      <p:ext uri="{BB962C8B-B14F-4D97-AF65-F5344CB8AC3E}">
        <p14:creationId xmlns:p14="http://schemas.microsoft.com/office/powerpoint/2010/main" val="3875441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16</a:t>
            </a:fld>
            <a:endParaRPr lang="fr-CA" dirty="0"/>
          </a:p>
        </p:txBody>
      </p:sp>
      <p:sp>
        <p:nvSpPr>
          <p:cNvPr id="3" name="Titre 1">
            <a:extLst>
              <a:ext uri="{FF2B5EF4-FFF2-40B4-BE49-F238E27FC236}">
                <a16:creationId xmlns="" xmlns:a16="http://schemas.microsoft.com/office/drawing/2014/main" id="{C20DE603-004E-4E5F-B6CE-309F3CFE41B5}"/>
              </a:ext>
            </a:extLst>
          </p:cNvPr>
          <p:cNvSpPr>
            <a:spLocks noGrp="1"/>
          </p:cNvSpPr>
          <p:nvPr>
            <p:ph type="title" idx="4294967295"/>
            <p:custDataLst>
              <p:tags r:id="rId1"/>
            </p:custDataLst>
          </p:nvPr>
        </p:nvSpPr>
        <p:spPr>
          <a:xfrm>
            <a:off x="370775" y="228504"/>
            <a:ext cx="8465466" cy="499904"/>
          </a:xfrm>
        </p:spPr>
        <p:txBody>
          <a:bodyPr vert="horz" lIns="91440" tIns="45720" rIns="91440" bIns="45720" rtlCol="0">
            <a:noAutofit/>
          </a:bodyPr>
          <a:lstStyle/>
          <a:p>
            <a:pPr>
              <a:lnSpc>
                <a:spcPct val="90000"/>
              </a:lnSpc>
            </a:pPr>
            <a:r>
              <a:rPr lang="fr-CA" sz="2800" dirty="0" smtClean="0"/>
              <a:t>La nécessité pour l’employeur d’intervenir  III</a:t>
            </a:r>
            <a:endParaRPr lang="fr-CA" sz="2800" dirty="0"/>
          </a:p>
        </p:txBody>
      </p:sp>
      <p:pic>
        <p:nvPicPr>
          <p:cNvPr id="5" name="Image 4" descr="thZYWW6154.jpg"/>
          <p:cNvPicPr>
            <a:picLocks noChangeAspect="1"/>
          </p:cNvPicPr>
          <p:nvPr>
            <p:custDataLst>
              <p:tags r:id="rId2"/>
            </p:custDataLst>
          </p:nvPr>
        </p:nvPicPr>
        <p:blipFill>
          <a:blip r:embed="rId5" cstate="print"/>
          <a:stretch>
            <a:fillRect/>
          </a:stretch>
        </p:blipFill>
        <p:spPr>
          <a:xfrm>
            <a:off x="5920139" y="1979978"/>
            <a:ext cx="3006256" cy="3081012"/>
          </a:xfrm>
          <a:prstGeom prst="rect">
            <a:avLst/>
          </a:prstGeom>
        </p:spPr>
      </p:pic>
      <p:sp>
        <p:nvSpPr>
          <p:cNvPr id="6" name="Espace réservé du contenu 2"/>
          <p:cNvSpPr>
            <a:spLocks noGrp="1"/>
          </p:cNvSpPr>
          <p:nvPr>
            <p:ph idx="4294967295"/>
            <p:custDataLst>
              <p:tags r:id="rId3"/>
            </p:custDataLst>
          </p:nvPr>
        </p:nvSpPr>
        <p:spPr>
          <a:xfrm>
            <a:off x="370775" y="1083272"/>
            <a:ext cx="5418667" cy="4776998"/>
          </a:xfrm>
        </p:spPr>
        <p:txBody>
          <a:bodyPr>
            <a:normAutofit/>
          </a:bodyPr>
          <a:lstStyle/>
          <a:p>
            <a:pPr>
              <a:lnSpc>
                <a:spcPct val="90000"/>
              </a:lnSpc>
              <a:buNone/>
            </a:pPr>
            <a:r>
              <a:rPr lang="fr-CA" sz="2000" dirty="0">
                <a:solidFill>
                  <a:srgbClr val="800000"/>
                </a:solidFill>
              </a:rPr>
              <a:t>Le respect de ses obligations légales</a:t>
            </a:r>
          </a:p>
          <a:p>
            <a:pPr>
              <a:lnSpc>
                <a:spcPct val="90000"/>
              </a:lnSpc>
              <a:buNone/>
            </a:pPr>
            <a:endParaRPr lang="fr-CA" sz="1900" dirty="0">
              <a:solidFill>
                <a:srgbClr val="000090"/>
              </a:solidFill>
            </a:endParaRPr>
          </a:p>
          <a:p>
            <a:pPr algn="just">
              <a:lnSpc>
                <a:spcPct val="90000"/>
              </a:lnSpc>
            </a:pPr>
            <a:r>
              <a:rPr lang="fr-CA" sz="1900" dirty="0">
                <a:solidFill>
                  <a:srgbClr val="000090"/>
                </a:solidFill>
              </a:rPr>
              <a:t>S’il y a un non-respect des obligations, l’employeur, incluant les administrateurs, et toutes les personnes qui supervisent un travail (gérant, contremaître, gestionnaire, etc.) peuvent être reconnus coupables de négligence criminelle comme le stipule l’article 217.1 du Code criminel</a:t>
            </a:r>
            <a:r>
              <a:rPr lang="fr-CA" sz="1900" dirty="0" smtClean="0">
                <a:solidFill>
                  <a:srgbClr val="000090"/>
                </a:solidFill>
              </a:rPr>
              <a:t>.</a:t>
            </a:r>
          </a:p>
          <a:p>
            <a:pPr algn="just">
              <a:lnSpc>
                <a:spcPct val="90000"/>
              </a:lnSpc>
            </a:pPr>
            <a:endParaRPr lang="fr-CA" sz="1900" dirty="0">
              <a:solidFill>
                <a:srgbClr val="000090"/>
              </a:solidFill>
            </a:endParaRPr>
          </a:p>
          <a:p>
            <a:pPr algn="just">
              <a:lnSpc>
                <a:spcPct val="90000"/>
              </a:lnSpc>
            </a:pPr>
            <a:r>
              <a:rPr lang="fr-CA" sz="1900" dirty="0">
                <a:solidFill>
                  <a:srgbClr val="000090"/>
                </a:solidFill>
              </a:rPr>
              <a:t>Ces obligations peuvent mener à des poursuites. Celles-ci peuvent imposer une amende illimitée ou mener à l’emprisonnement si la personne qui supervise le travail est reconnue coupable de négligence criminelle.  </a:t>
            </a:r>
          </a:p>
          <a:p>
            <a:pPr>
              <a:lnSpc>
                <a:spcPct val="90000"/>
              </a:lnSpc>
            </a:pPr>
            <a:endParaRPr lang="fr-CA" sz="1700" dirty="0"/>
          </a:p>
          <a:p>
            <a:pPr lvl="1">
              <a:lnSpc>
                <a:spcPct val="90000"/>
              </a:lnSpc>
            </a:pPr>
            <a:endParaRPr lang="fr-CA" sz="1700" dirty="0"/>
          </a:p>
          <a:p>
            <a:pPr>
              <a:lnSpc>
                <a:spcPct val="90000"/>
              </a:lnSpc>
            </a:pPr>
            <a:endParaRPr lang="fr-CA" sz="1700" dirty="0"/>
          </a:p>
          <a:p>
            <a:pPr>
              <a:lnSpc>
                <a:spcPct val="90000"/>
              </a:lnSpc>
            </a:pPr>
            <a:endParaRPr lang="fr-CA" sz="1700" dirty="0"/>
          </a:p>
          <a:p>
            <a:pPr>
              <a:lnSpc>
                <a:spcPct val="90000"/>
              </a:lnSpc>
              <a:buNone/>
            </a:pPr>
            <a:endParaRPr lang="fr-CA" sz="1700" dirty="0"/>
          </a:p>
        </p:txBody>
      </p:sp>
    </p:spTree>
    <p:extLst>
      <p:ext uri="{BB962C8B-B14F-4D97-AF65-F5344CB8AC3E}">
        <p14:creationId xmlns:p14="http://schemas.microsoft.com/office/powerpoint/2010/main" val="2727622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17</a:t>
            </a:fld>
            <a:endParaRPr lang="fr-CA" dirty="0"/>
          </a:p>
        </p:txBody>
      </p:sp>
      <p:sp>
        <p:nvSpPr>
          <p:cNvPr id="6" name="Titre 1">
            <a:extLst>
              <a:ext uri="{FF2B5EF4-FFF2-40B4-BE49-F238E27FC236}">
                <a16:creationId xmlns="" xmlns:a16="http://schemas.microsoft.com/office/drawing/2014/main" id="{C20DE603-004E-4E5F-B6CE-309F3CFE41B5}"/>
              </a:ext>
            </a:extLst>
          </p:cNvPr>
          <p:cNvSpPr>
            <a:spLocks noGrp="1"/>
          </p:cNvSpPr>
          <p:nvPr>
            <p:ph type="title" idx="4294967295"/>
            <p:custDataLst>
              <p:tags r:id="rId1"/>
            </p:custDataLst>
          </p:nvPr>
        </p:nvSpPr>
        <p:spPr>
          <a:xfrm>
            <a:off x="370775" y="228504"/>
            <a:ext cx="8465466" cy="499904"/>
          </a:xfrm>
        </p:spPr>
        <p:txBody>
          <a:bodyPr vert="horz" lIns="91440" tIns="45720" rIns="91440" bIns="45720" rtlCol="0">
            <a:noAutofit/>
          </a:bodyPr>
          <a:lstStyle/>
          <a:p>
            <a:pPr>
              <a:lnSpc>
                <a:spcPct val="90000"/>
              </a:lnSpc>
            </a:pPr>
            <a:r>
              <a:rPr lang="fr-CA" sz="2800" dirty="0" smtClean="0"/>
              <a:t>La nécessité pour l’employeur d’intervenir  IV</a:t>
            </a:r>
            <a:endParaRPr lang="fr-CA" sz="2800" dirty="0"/>
          </a:p>
        </p:txBody>
      </p:sp>
      <p:sp>
        <p:nvSpPr>
          <p:cNvPr id="7" name="Espace réservé du contenu 2"/>
          <p:cNvSpPr>
            <a:spLocks noGrp="1"/>
          </p:cNvSpPr>
          <p:nvPr>
            <p:ph idx="4294967295"/>
            <p:custDataLst>
              <p:tags r:id="rId2"/>
            </p:custDataLst>
          </p:nvPr>
        </p:nvSpPr>
        <p:spPr>
          <a:xfrm>
            <a:off x="370775" y="1083711"/>
            <a:ext cx="8465466" cy="4896725"/>
          </a:xfrm>
        </p:spPr>
        <p:txBody>
          <a:bodyPr>
            <a:normAutofit fontScale="85000" lnSpcReduction="20000"/>
          </a:bodyPr>
          <a:lstStyle/>
          <a:p>
            <a:pPr marL="0" indent="0">
              <a:buNone/>
            </a:pPr>
            <a:r>
              <a:rPr lang="fr-CA" sz="2400" dirty="0" smtClean="0"/>
              <a:t>Les obligations</a:t>
            </a:r>
            <a:r>
              <a:rPr lang="fr-CA" sz="2400" dirty="0" smtClean="0">
                <a:solidFill>
                  <a:srgbClr val="C00000"/>
                </a:solidFill>
              </a:rPr>
              <a:t> </a:t>
            </a:r>
            <a:r>
              <a:rPr lang="fr-CA" sz="2400" dirty="0"/>
              <a:t>du</a:t>
            </a:r>
            <a:r>
              <a:rPr lang="fr-CA" sz="2400" dirty="0">
                <a:solidFill>
                  <a:srgbClr val="C00000"/>
                </a:solidFill>
              </a:rPr>
              <a:t> </a:t>
            </a:r>
            <a:r>
              <a:rPr lang="fr-CA" sz="2400" dirty="0" smtClean="0"/>
              <a:t>travailleur :</a:t>
            </a:r>
            <a:endParaRPr lang="fr-CA" sz="2400" dirty="0"/>
          </a:p>
          <a:p>
            <a:endParaRPr lang="fr-CA" sz="1800" dirty="0">
              <a:solidFill>
                <a:srgbClr val="FF0000"/>
              </a:solidFill>
            </a:endParaRPr>
          </a:p>
          <a:p>
            <a:r>
              <a:rPr lang="fr-CA" sz="2000" dirty="0">
                <a:solidFill>
                  <a:srgbClr val="800000"/>
                </a:solidFill>
              </a:rPr>
              <a:t>L’article 49 de la Loi sur la santé et sécurité du travail impose des obligations à l’employé</a:t>
            </a:r>
          </a:p>
          <a:p>
            <a:pPr lvl="1"/>
            <a:r>
              <a:rPr lang="fr-CA" sz="1800" dirty="0">
                <a:solidFill>
                  <a:srgbClr val="000090"/>
                </a:solidFill>
              </a:rPr>
              <a:t>Prendre les mesures nécessaires pour protéger sa santé, sa sécurité et son intégrité physique </a:t>
            </a:r>
          </a:p>
          <a:p>
            <a:pPr lvl="1"/>
            <a:r>
              <a:rPr lang="fr-CA" sz="1800" dirty="0">
                <a:solidFill>
                  <a:srgbClr val="000090"/>
                </a:solidFill>
              </a:rPr>
              <a:t>Veiller à ne pas mettre en danger la santé, la sécurité ou l’intégrité physique des autres personnes qui se trouvent sur les lieux de travail et à proximité de ceux-</a:t>
            </a:r>
            <a:r>
              <a:rPr lang="fr-CA" sz="1800" dirty="0" smtClean="0">
                <a:solidFill>
                  <a:srgbClr val="000090"/>
                </a:solidFill>
              </a:rPr>
              <a:t>ci</a:t>
            </a:r>
          </a:p>
          <a:p>
            <a:pPr lvl="1"/>
            <a:endParaRPr lang="fr-CA" sz="1800" dirty="0" smtClean="0">
              <a:solidFill>
                <a:srgbClr val="000090"/>
              </a:solidFill>
            </a:endParaRPr>
          </a:p>
          <a:p>
            <a:r>
              <a:rPr lang="fr-CA" sz="2200" dirty="0" smtClean="0">
                <a:solidFill>
                  <a:srgbClr val="800000"/>
                </a:solidFill>
              </a:rPr>
              <a:t>Pour sa part, l’article 49.1 LSST prévoit ceci :</a:t>
            </a:r>
            <a:endParaRPr lang="fr-CA" sz="2200" dirty="0" smtClean="0">
              <a:solidFill>
                <a:srgbClr val="800000"/>
              </a:solidFill>
            </a:endParaRPr>
          </a:p>
          <a:p>
            <a:pPr lvl="1">
              <a:lnSpc>
                <a:spcPct val="110000"/>
              </a:lnSpc>
            </a:pPr>
            <a:r>
              <a:rPr lang="fr-FR" sz="1800" dirty="0">
                <a:solidFill>
                  <a:srgbClr val="000090"/>
                </a:solidFill>
              </a:rPr>
              <a:t>49.1. Le travailleur ne doit pas exécuter son travail lorsque son état représente un risque pour sa santé, </a:t>
            </a:r>
            <a:r>
              <a:rPr lang="fr-FR" sz="1800" dirty="0" smtClean="0">
                <a:solidFill>
                  <a:srgbClr val="000090"/>
                </a:solidFill>
              </a:rPr>
              <a:t>sa sécurité </a:t>
            </a:r>
            <a:r>
              <a:rPr lang="fr-FR" sz="1800" dirty="0">
                <a:solidFill>
                  <a:srgbClr val="000090"/>
                </a:solidFill>
              </a:rPr>
              <a:t>ou son intégrité physique, ou encore celle des autres personnes qui se trouvent sur les lieux de </a:t>
            </a:r>
            <a:r>
              <a:rPr lang="fr-FR" sz="1800" dirty="0" smtClean="0">
                <a:solidFill>
                  <a:srgbClr val="000090"/>
                </a:solidFill>
              </a:rPr>
              <a:t>travail ou </a:t>
            </a:r>
            <a:r>
              <a:rPr lang="fr-FR" sz="1800" dirty="0">
                <a:solidFill>
                  <a:srgbClr val="000090"/>
                </a:solidFill>
              </a:rPr>
              <a:t>à proximité de ces lieux, notamment en raison de ses facultés affaiblies par l’alcool, la drogue, incluant </a:t>
            </a:r>
            <a:r>
              <a:rPr lang="fr-FR" sz="1800" dirty="0" smtClean="0">
                <a:solidFill>
                  <a:srgbClr val="000090"/>
                </a:solidFill>
              </a:rPr>
              <a:t>le cannabis</a:t>
            </a:r>
            <a:r>
              <a:rPr lang="fr-FR" sz="1800" dirty="0">
                <a:solidFill>
                  <a:srgbClr val="000090"/>
                </a:solidFill>
              </a:rPr>
              <a:t>, ou une substance similaire</a:t>
            </a:r>
            <a:r>
              <a:rPr lang="fr-FR" sz="1800" dirty="0" smtClean="0">
                <a:solidFill>
                  <a:srgbClr val="000090"/>
                </a:solidFill>
              </a:rPr>
              <a:t>.</a:t>
            </a:r>
          </a:p>
          <a:p>
            <a:pPr lvl="1">
              <a:lnSpc>
                <a:spcPct val="110000"/>
              </a:lnSpc>
            </a:pPr>
            <a:r>
              <a:rPr lang="fr-FR" sz="1800" dirty="0" smtClean="0">
                <a:solidFill>
                  <a:srgbClr val="000090"/>
                </a:solidFill>
              </a:rPr>
              <a:t>Sur </a:t>
            </a:r>
            <a:r>
              <a:rPr lang="fr-FR" sz="1800" dirty="0">
                <a:solidFill>
                  <a:srgbClr val="000090"/>
                </a:solidFill>
              </a:rPr>
              <a:t>un chantier de construction, l’état d’un travailleur dont les facultés sont affaiblies par l’alcool, </a:t>
            </a:r>
            <a:r>
              <a:rPr lang="fr-FR" sz="1800" dirty="0" smtClean="0">
                <a:solidFill>
                  <a:srgbClr val="000090"/>
                </a:solidFill>
              </a:rPr>
              <a:t>la drogue</a:t>
            </a:r>
            <a:r>
              <a:rPr lang="fr-FR" sz="1800" dirty="0">
                <a:solidFill>
                  <a:srgbClr val="000090"/>
                </a:solidFill>
              </a:rPr>
              <a:t>, incluant le cannabis, ou une substance similaire représente un risque aux fins du premier alinéa</a:t>
            </a:r>
            <a:r>
              <a:rPr lang="fr-FR" sz="1800" dirty="0" smtClean="0">
                <a:solidFill>
                  <a:srgbClr val="000090"/>
                </a:solidFill>
              </a:rPr>
              <a:t>.</a:t>
            </a:r>
            <a:endParaRPr lang="fr-CA" sz="1800" dirty="0">
              <a:solidFill>
                <a:srgbClr val="000090"/>
              </a:solidFill>
            </a:endParaRPr>
          </a:p>
          <a:p>
            <a:endParaRPr lang="fr-CA" sz="1800" dirty="0" smtClean="0">
              <a:solidFill>
                <a:srgbClr val="C00000"/>
              </a:solidFill>
            </a:endParaRPr>
          </a:p>
          <a:p>
            <a:r>
              <a:rPr lang="fr-CA" sz="2000" dirty="0" smtClean="0">
                <a:solidFill>
                  <a:srgbClr val="800000"/>
                </a:solidFill>
              </a:rPr>
              <a:t>L’article </a:t>
            </a:r>
            <a:r>
              <a:rPr lang="fr-CA" sz="2000" dirty="0">
                <a:solidFill>
                  <a:srgbClr val="800000"/>
                </a:solidFill>
              </a:rPr>
              <a:t>2088 du Code civil du Québec</a:t>
            </a:r>
          </a:p>
          <a:p>
            <a:pPr lvl="1">
              <a:buFont typeface="Wingdings" pitchFamily="2" charset="2"/>
              <a:buChar char="Ø"/>
            </a:pPr>
            <a:r>
              <a:rPr lang="fr-CA" sz="1800" dirty="0">
                <a:solidFill>
                  <a:srgbClr val="000090"/>
                </a:solidFill>
              </a:rPr>
              <a:t>Un employé doit exécuter son travail avec prudence et diligence</a:t>
            </a:r>
          </a:p>
          <a:p>
            <a:endParaRPr lang="fr-CA" sz="1800" dirty="0"/>
          </a:p>
        </p:txBody>
      </p:sp>
    </p:spTree>
    <p:extLst>
      <p:ext uri="{BB962C8B-B14F-4D97-AF65-F5344CB8AC3E}">
        <p14:creationId xmlns:p14="http://schemas.microsoft.com/office/powerpoint/2010/main" val="2863829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18</a:t>
            </a:fld>
            <a:endParaRPr lang="fr-CA" dirty="0"/>
          </a:p>
        </p:txBody>
      </p:sp>
      <p:sp>
        <p:nvSpPr>
          <p:cNvPr id="3" name="Titre 1">
            <a:extLst>
              <a:ext uri="{FF2B5EF4-FFF2-40B4-BE49-F238E27FC236}">
                <a16:creationId xmlns="" xmlns:a16="http://schemas.microsoft.com/office/drawing/2014/main" id="{C20DE603-004E-4E5F-B6CE-309F3CFE41B5}"/>
              </a:ext>
            </a:extLst>
          </p:cNvPr>
          <p:cNvSpPr>
            <a:spLocks noGrp="1"/>
          </p:cNvSpPr>
          <p:nvPr>
            <p:ph type="title" idx="4294967295"/>
            <p:custDataLst>
              <p:tags r:id="rId1"/>
            </p:custDataLst>
          </p:nvPr>
        </p:nvSpPr>
        <p:spPr>
          <a:xfrm>
            <a:off x="370775" y="228504"/>
            <a:ext cx="8465466" cy="499904"/>
          </a:xfrm>
        </p:spPr>
        <p:txBody>
          <a:bodyPr vert="horz" lIns="91440" tIns="45720" rIns="91440" bIns="45720" rtlCol="0">
            <a:noAutofit/>
          </a:bodyPr>
          <a:lstStyle/>
          <a:p>
            <a:pPr>
              <a:lnSpc>
                <a:spcPct val="90000"/>
              </a:lnSpc>
            </a:pPr>
            <a:r>
              <a:rPr lang="fr-CA" sz="2800" dirty="0" smtClean="0"/>
              <a:t>La nécessité pour l’employeur d’intervenir  V</a:t>
            </a:r>
            <a:endParaRPr lang="fr-CA" sz="2800" dirty="0"/>
          </a:p>
        </p:txBody>
      </p:sp>
      <p:sp>
        <p:nvSpPr>
          <p:cNvPr id="5" name="Espace réservé du contenu 2"/>
          <p:cNvSpPr>
            <a:spLocks noGrp="1"/>
          </p:cNvSpPr>
          <p:nvPr>
            <p:ph idx="4294967295"/>
            <p:custDataLst>
              <p:tags r:id="rId2"/>
            </p:custDataLst>
          </p:nvPr>
        </p:nvSpPr>
        <p:spPr>
          <a:xfrm>
            <a:off x="289470" y="2026467"/>
            <a:ext cx="4426959" cy="2941644"/>
          </a:xfrm>
        </p:spPr>
        <p:txBody>
          <a:bodyPr/>
          <a:lstStyle/>
          <a:p>
            <a:pPr marL="0" indent="0">
              <a:buNone/>
            </a:pPr>
            <a:r>
              <a:rPr lang="fr-CA" sz="2000" dirty="0">
                <a:solidFill>
                  <a:srgbClr val="C00000"/>
                </a:solidFill>
              </a:rPr>
              <a:t>	Productivité</a:t>
            </a:r>
            <a:r>
              <a:rPr lang="fr-CA" sz="2800" dirty="0">
                <a:solidFill>
                  <a:srgbClr val="C00000"/>
                </a:solidFill>
              </a:rPr>
              <a:t> </a:t>
            </a:r>
          </a:p>
          <a:p>
            <a:pPr lvl="1">
              <a:buFont typeface="Wingdings" charset="2"/>
              <a:buChar char=""/>
            </a:pPr>
            <a:r>
              <a:rPr lang="fr-CA" sz="1800" dirty="0"/>
              <a:t>La productivité de l’employé pourrait être affectée</a:t>
            </a:r>
          </a:p>
          <a:p>
            <a:pPr lvl="1">
              <a:buFont typeface="Wingdings" charset="2"/>
              <a:buChar char=""/>
            </a:pPr>
            <a:r>
              <a:rPr lang="fr-CA" sz="1800" dirty="0"/>
              <a:t>Les relations de l’employé avec ses collègues peuvent être également affectées</a:t>
            </a:r>
          </a:p>
          <a:p>
            <a:pPr lvl="1"/>
            <a:endParaRPr lang="fr-CA" sz="1800" dirty="0"/>
          </a:p>
        </p:txBody>
      </p:sp>
      <p:sp>
        <p:nvSpPr>
          <p:cNvPr id="6" name="Espace réservé du contenu 2"/>
          <p:cNvSpPr txBox="1">
            <a:spLocks/>
          </p:cNvSpPr>
          <p:nvPr>
            <p:custDataLst>
              <p:tags r:id="rId3"/>
            </p:custDataLst>
          </p:nvPr>
        </p:nvSpPr>
        <p:spPr>
          <a:xfrm>
            <a:off x="4617734" y="2098934"/>
            <a:ext cx="4218507" cy="3389361"/>
          </a:xfrm>
          <a:prstGeom prst="rect">
            <a:avLst/>
          </a:prstGeom>
        </p:spPr>
        <p:txBody>
          <a:bodyPr vert="horz" lIns="91440" tIns="45720" rIns="91440" bIns="45720" rtlCol="0">
            <a:normAutofit lnSpcReduction="10000"/>
          </a:bodyPr>
          <a:lstStyle/>
          <a:p>
            <a:pPr marR="0" lvl="0" algn="l" defTabSz="457200" rtl="0" eaLnBrk="1" fontAlgn="auto" latinLnBrk="0" hangingPunct="1">
              <a:lnSpc>
                <a:spcPct val="100000"/>
              </a:lnSpc>
              <a:spcBef>
                <a:spcPts val="1000"/>
              </a:spcBef>
              <a:spcAft>
                <a:spcPts val="0"/>
              </a:spcAft>
              <a:buClr>
                <a:schemeClr val="accent1"/>
              </a:buClr>
              <a:buSzPct val="80000"/>
              <a:tabLst/>
              <a:defRPr/>
            </a:pPr>
            <a:r>
              <a:rPr lang="fr-CA" b="1" dirty="0">
                <a:solidFill>
                  <a:srgbClr val="C00000"/>
                </a:solidFill>
                <a:latin typeface="Arial"/>
                <a:cs typeface="Arial"/>
              </a:rPr>
              <a:t>	Coûts directs et indirects</a:t>
            </a:r>
          </a:p>
          <a:p>
            <a:pPr marL="800100" lvl="1" indent="-342900">
              <a:spcBef>
                <a:spcPts val="1000"/>
              </a:spcBef>
              <a:buClr>
                <a:schemeClr val="accent1"/>
              </a:buClr>
              <a:buSzPct val="80000"/>
              <a:buFont typeface="Wingdings 3" charset="2"/>
              <a:buChar char=""/>
            </a:pPr>
            <a:r>
              <a:rPr lang="fr-CA" b="1" dirty="0">
                <a:solidFill>
                  <a:schemeClr val="tx1">
                    <a:lumMod val="75000"/>
                    <a:lumOff val="25000"/>
                  </a:schemeClr>
                </a:solidFill>
                <a:latin typeface="Arial"/>
                <a:cs typeface="Arial"/>
              </a:rPr>
              <a:t>Absentéisme élevé</a:t>
            </a:r>
          </a:p>
          <a:p>
            <a:pPr marL="800100" lvl="1" indent="-342900">
              <a:spcBef>
                <a:spcPts val="1000"/>
              </a:spcBef>
              <a:buClr>
                <a:schemeClr val="accent1"/>
              </a:buClr>
              <a:buSzPct val="80000"/>
              <a:buFont typeface="Wingdings 3" charset="2"/>
              <a:buChar char=""/>
            </a:pPr>
            <a:r>
              <a:rPr lang="fr-CA" b="1" dirty="0">
                <a:solidFill>
                  <a:schemeClr val="tx1">
                    <a:lumMod val="75000"/>
                    <a:lumOff val="25000"/>
                  </a:schemeClr>
                </a:solidFill>
                <a:latin typeface="Arial"/>
                <a:cs typeface="Arial"/>
              </a:rPr>
              <a:t>La prise de nombreux congés de maladie et personnel</a:t>
            </a:r>
          </a:p>
          <a:p>
            <a:pPr marL="800100" lvl="1" indent="-342900">
              <a:spcBef>
                <a:spcPts val="1000"/>
              </a:spcBef>
              <a:buClr>
                <a:schemeClr val="accent1"/>
              </a:buClr>
              <a:buSzPct val="80000"/>
              <a:buFont typeface="Wingdings 3" charset="2"/>
              <a:buChar char=""/>
            </a:pPr>
            <a:r>
              <a:rPr lang="fr-CA" b="1" dirty="0">
                <a:solidFill>
                  <a:schemeClr val="tx1">
                    <a:lumMod val="75000"/>
                    <a:lumOff val="25000"/>
                  </a:schemeClr>
                </a:solidFill>
                <a:latin typeface="Arial"/>
                <a:cs typeface="Arial"/>
              </a:rPr>
              <a:t>Retards et départs prématurés</a:t>
            </a:r>
          </a:p>
          <a:p>
            <a:pPr marL="800100" lvl="1" indent="-342900">
              <a:spcBef>
                <a:spcPts val="1000"/>
              </a:spcBef>
              <a:buClr>
                <a:schemeClr val="accent1"/>
              </a:buClr>
              <a:buSzPct val="80000"/>
              <a:buFont typeface="Wingdings 3" charset="2"/>
              <a:buChar char=""/>
            </a:pPr>
            <a:r>
              <a:rPr lang="fr-CA" b="1" dirty="0">
                <a:solidFill>
                  <a:schemeClr val="tx1">
                    <a:lumMod val="75000"/>
                    <a:lumOff val="25000"/>
                  </a:schemeClr>
                </a:solidFill>
                <a:latin typeface="Arial"/>
                <a:cs typeface="Arial"/>
              </a:rPr>
              <a:t>Réclamation pour lésion professionnelle </a:t>
            </a:r>
          </a:p>
          <a:p>
            <a:pPr marL="800100" lvl="1" indent="-342900">
              <a:spcBef>
                <a:spcPts val="1000"/>
              </a:spcBef>
              <a:buClr>
                <a:schemeClr val="accent1"/>
              </a:buClr>
              <a:buSzPct val="80000"/>
              <a:buFont typeface="Wingdings 3" charset="2"/>
              <a:buChar char=""/>
            </a:pPr>
            <a:r>
              <a:rPr lang="fr-CA" b="1" dirty="0">
                <a:solidFill>
                  <a:schemeClr val="tx1">
                    <a:lumMod val="75000"/>
                    <a:lumOff val="25000"/>
                  </a:schemeClr>
                </a:solidFill>
                <a:latin typeface="Arial"/>
                <a:cs typeface="Arial"/>
              </a:rPr>
              <a:t>Augmentation du </a:t>
            </a:r>
            <a:r>
              <a:rPr lang="fr-CA" b="1" dirty="0" smtClean="0">
                <a:solidFill>
                  <a:schemeClr val="tx1">
                    <a:lumMod val="75000"/>
                    <a:lumOff val="25000"/>
                  </a:schemeClr>
                </a:solidFill>
                <a:latin typeface="Arial"/>
                <a:cs typeface="Arial"/>
              </a:rPr>
              <a:t>cout </a:t>
            </a:r>
            <a:r>
              <a:rPr lang="fr-CA" b="1" dirty="0">
                <a:solidFill>
                  <a:schemeClr val="tx1">
                    <a:lumMod val="75000"/>
                    <a:lumOff val="25000"/>
                  </a:schemeClr>
                </a:solidFill>
                <a:latin typeface="Arial"/>
                <a:cs typeface="Arial"/>
              </a:rPr>
              <a:t>des assurances </a:t>
            </a:r>
            <a:r>
              <a:rPr lang="fr-CA" b="1" dirty="0" smtClean="0">
                <a:solidFill>
                  <a:schemeClr val="tx1">
                    <a:lumMod val="75000"/>
                    <a:lumOff val="25000"/>
                  </a:schemeClr>
                </a:solidFill>
                <a:latin typeface="Arial"/>
                <a:cs typeface="Arial"/>
              </a:rPr>
              <a:t>collectives</a:t>
            </a:r>
            <a:endParaRPr lang="fr-CA" b="1" dirty="0">
              <a:solidFill>
                <a:schemeClr val="tx1">
                  <a:lumMod val="75000"/>
                  <a:lumOff val="25000"/>
                </a:schemeClr>
              </a:solidFill>
              <a:latin typeface="Arial"/>
              <a:cs typeface="Arial"/>
            </a:endParaRPr>
          </a:p>
        </p:txBody>
      </p:sp>
      <p:sp>
        <p:nvSpPr>
          <p:cNvPr id="7" name="ZoneTexte 6"/>
          <p:cNvSpPr txBox="1"/>
          <p:nvPr>
            <p:custDataLst>
              <p:tags r:id="rId4"/>
            </p:custDataLst>
          </p:nvPr>
        </p:nvSpPr>
        <p:spPr>
          <a:xfrm>
            <a:off x="370775" y="973159"/>
            <a:ext cx="8465466" cy="400110"/>
          </a:xfrm>
          <a:prstGeom prst="rect">
            <a:avLst/>
          </a:prstGeom>
          <a:noFill/>
        </p:spPr>
        <p:txBody>
          <a:bodyPr wrap="square" rtlCol="0">
            <a:spAutoFit/>
          </a:bodyPr>
          <a:lstStyle/>
          <a:p>
            <a:pPr algn="ctr"/>
            <a:r>
              <a:rPr lang="fr-CA" sz="2000" b="1" dirty="0">
                <a:solidFill>
                  <a:srgbClr val="800000"/>
                </a:solidFill>
                <a:latin typeface="Arial"/>
                <a:cs typeface="Arial"/>
              </a:rPr>
              <a:t>La minimisation des conséquences sur la productivité et les coûts</a:t>
            </a:r>
          </a:p>
        </p:txBody>
      </p:sp>
    </p:spTree>
    <p:extLst>
      <p:ext uri="{BB962C8B-B14F-4D97-AF65-F5344CB8AC3E}">
        <p14:creationId xmlns:p14="http://schemas.microsoft.com/office/powerpoint/2010/main" val="2871409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19</a:t>
            </a:fld>
            <a:endParaRPr lang="fr-CA" dirty="0"/>
          </a:p>
        </p:txBody>
      </p:sp>
      <p:sp>
        <p:nvSpPr>
          <p:cNvPr id="3" name="Titre 1">
            <a:extLst>
              <a:ext uri="{FF2B5EF4-FFF2-40B4-BE49-F238E27FC236}">
                <a16:creationId xmlns="" xmlns:a16="http://schemas.microsoft.com/office/drawing/2014/main" id="{C20DE603-004E-4E5F-B6CE-309F3CFE41B5}"/>
              </a:ext>
            </a:extLst>
          </p:cNvPr>
          <p:cNvSpPr>
            <a:spLocks noGrp="1"/>
          </p:cNvSpPr>
          <p:nvPr>
            <p:ph type="title" idx="4294967295"/>
            <p:custDataLst>
              <p:tags r:id="rId1"/>
            </p:custDataLst>
          </p:nvPr>
        </p:nvSpPr>
        <p:spPr>
          <a:xfrm>
            <a:off x="370775" y="228504"/>
            <a:ext cx="8465466" cy="499904"/>
          </a:xfrm>
        </p:spPr>
        <p:txBody>
          <a:bodyPr vert="horz" lIns="91440" tIns="45720" rIns="91440" bIns="45720" rtlCol="0">
            <a:noAutofit/>
          </a:bodyPr>
          <a:lstStyle/>
          <a:p>
            <a:pPr>
              <a:lnSpc>
                <a:spcPct val="90000"/>
              </a:lnSpc>
            </a:pPr>
            <a:r>
              <a:rPr lang="fr-CA" sz="2800" dirty="0" smtClean="0"/>
              <a:t>L’adoption d’une politique  I</a:t>
            </a:r>
            <a:endParaRPr lang="fr-CA" sz="2800" dirty="0"/>
          </a:p>
        </p:txBody>
      </p:sp>
      <p:pic>
        <p:nvPicPr>
          <p:cNvPr id="5" name="Image 4"/>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5091800" y="1323246"/>
            <a:ext cx="3856774" cy="3512126"/>
          </a:xfrm>
          <a:prstGeom prst="rect">
            <a:avLst/>
          </a:prstGeom>
        </p:spPr>
      </p:pic>
      <p:sp>
        <p:nvSpPr>
          <p:cNvPr id="6" name="Espace réservé du contenu 2"/>
          <p:cNvSpPr>
            <a:spLocks noGrp="1"/>
          </p:cNvSpPr>
          <p:nvPr>
            <p:ph idx="4294967295"/>
            <p:custDataLst>
              <p:tags r:id="rId3"/>
            </p:custDataLst>
          </p:nvPr>
        </p:nvSpPr>
        <p:spPr>
          <a:xfrm>
            <a:off x="370775" y="1096291"/>
            <a:ext cx="4512988" cy="4422794"/>
          </a:xfrm>
        </p:spPr>
        <p:txBody>
          <a:bodyPr anchor="t">
            <a:normAutofit/>
          </a:bodyPr>
          <a:lstStyle/>
          <a:p>
            <a:pPr algn="just">
              <a:buFont typeface="Wingdings" charset="2"/>
              <a:buChar char="Ø"/>
            </a:pPr>
            <a:r>
              <a:rPr lang="fr-CA" sz="2000" dirty="0" smtClean="0">
                <a:solidFill>
                  <a:srgbClr val="800000"/>
                </a:solidFill>
              </a:rPr>
              <a:t>L’adoption </a:t>
            </a:r>
            <a:r>
              <a:rPr lang="fr-CA" sz="2000" dirty="0">
                <a:solidFill>
                  <a:srgbClr val="800000"/>
                </a:solidFill>
              </a:rPr>
              <a:t>d’une politique concernant la possession, la consommation, la distribution, la vente ou le trafic d’alcool et de drogues est un outil efficace pour la </a:t>
            </a:r>
            <a:r>
              <a:rPr lang="fr-CA" sz="2000" dirty="0" smtClean="0">
                <a:solidFill>
                  <a:srgbClr val="800000"/>
                </a:solidFill>
              </a:rPr>
              <a:t>gestion.</a:t>
            </a:r>
          </a:p>
          <a:p>
            <a:pPr algn="just">
              <a:buFont typeface="Wingdings" charset="2"/>
              <a:buChar char="Ø"/>
            </a:pPr>
            <a:endParaRPr lang="fr-CA" sz="2000" dirty="0" smtClean="0">
              <a:solidFill>
                <a:srgbClr val="800000"/>
              </a:solidFill>
            </a:endParaRPr>
          </a:p>
          <a:p>
            <a:pPr algn="just">
              <a:buFont typeface="Wingdings" charset="2"/>
              <a:buChar char="Ø"/>
            </a:pPr>
            <a:r>
              <a:rPr lang="fr-CA" sz="2000" dirty="0" smtClean="0">
                <a:solidFill>
                  <a:srgbClr val="800000"/>
                </a:solidFill>
              </a:rPr>
              <a:t>Celle</a:t>
            </a:r>
            <a:r>
              <a:rPr lang="fr-CA" sz="2000" dirty="0">
                <a:solidFill>
                  <a:srgbClr val="800000"/>
                </a:solidFill>
              </a:rPr>
              <a:t>-ci mentionne avec clarté et précision la façon d’intervenir lorsqu’un employé ne respecte pas la politique.</a:t>
            </a:r>
          </a:p>
        </p:txBody>
      </p:sp>
    </p:spTree>
    <p:extLst>
      <p:ext uri="{BB962C8B-B14F-4D97-AF65-F5344CB8AC3E}">
        <p14:creationId xmlns:p14="http://schemas.microsoft.com/office/powerpoint/2010/main" val="2016905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CA" sz="2800" dirty="0">
                <a:solidFill>
                  <a:srgbClr val="800000"/>
                </a:solidFill>
              </a:rPr>
              <a:t>Effets de l’alcool, des drogues et de certains médicaments au travail</a:t>
            </a:r>
          </a:p>
          <a:p>
            <a:r>
              <a:rPr lang="fr-CA" sz="2800" dirty="0">
                <a:solidFill>
                  <a:srgbClr val="800000"/>
                </a:solidFill>
              </a:rPr>
              <a:t>L’adoption d’une politique</a:t>
            </a:r>
          </a:p>
          <a:p>
            <a:r>
              <a:rPr lang="fr-CA" sz="2800" dirty="0">
                <a:solidFill>
                  <a:srgbClr val="800000"/>
                </a:solidFill>
              </a:rPr>
              <a:t>Les tests de dépistage d’alcool ou de drogues</a:t>
            </a:r>
          </a:p>
          <a:p>
            <a:r>
              <a:rPr lang="fr-CA" sz="2800" dirty="0">
                <a:solidFill>
                  <a:srgbClr val="800000"/>
                </a:solidFill>
              </a:rPr>
              <a:t>La gestion disciplinaire et administrative</a:t>
            </a:r>
          </a:p>
          <a:p>
            <a:r>
              <a:rPr lang="fr-CA" sz="2800" dirty="0">
                <a:solidFill>
                  <a:srgbClr val="800000"/>
                </a:solidFill>
              </a:rPr>
              <a:t>L’alcool, la drogue ou le jeu comme moyens de défense</a:t>
            </a:r>
          </a:p>
          <a:p>
            <a:r>
              <a:rPr lang="fr-CA" sz="2800" dirty="0">
                <a:solidFill>
                  <a:srgbClr val="800000"/>
                </a:solidFill>
              </a:rPr>
              <a:t>Leur influence sur un dossier CNESST</a:t>
            </a:r>
          </a:p>
          <a:p>
            <a:endParaRPr lang="fr-FR" sz="2800" dirty="0">
              <a:solidFill>
                <a:srgbClr val="800000"/>
              </a:solidFill>
            </a:endParaRPr>
          </a:p>
        </p:txBody>
      </p:sp>
      <p:sp>
        <p:nvSpPr>
          <p:cNvPr id="3" name="Titre 2"/>
          <p:cNvSpPr>
            <a:spLocks noGrp="1"/>
          </p:cNvSpPr>
          <p:nvPr>
            <p:ph type="title"/>
          </p:nvPr>
        </p:nvSpPr>
        <p:spPr/>
        <p:txBody>
          <a:bodyPr/>
          <a:lstStyle/>
          <a:p>
            <a:r>
              <a:rPr lang="fr-CA" dirty="0"/>
              <a:t>Introduction</a:t>
            </a:r>
            <a:endParaRPr lang="fr-FR" dirty="0"/>
          </a:p>
        </p:txBody>
      </p:sp>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2</a:t>
            </a:fld>
            <a:endParaRPr lang="fr-CA" dirty="0"/>
          </a:p>
        </p:txBody>
      </p:sp>
    </p:spTree>
    <p:extLst>
      <p:ext uri="{BB962C8B-B14F-4D97-AF65-F5344CB8AC3E}">
        <p14:creationId xmlns:p14="http://schemas.microsoft.com/office/powerpoint/2010/main" val="70343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20</a:t>
            </a:fld>
            <a:endParaRPr lang="fr-CA" dirty="0"/>
          </a:p>
        </p:txBody>
      </p:sp>
      <p:sp>
        <p:nvSpPr>
          <p:cNvPr id="3" name="Titre 1">
            <a:extLst>
              <a:ext uri="{FF2B5EF4-FFF2-40B4-BE49-F238E27FC236}">
                <a16:creationId xmlns="" xmlns:a16="http://schemas.microsoft.com/office/drawing/2014/main" id="{C20DE603-004E-4E5F-B6CE-309F3CFE41B5}"/>
              </a:ext>
            </a:extLst>
          </p:cNvPr>
          <p:cNvSpPr>
            <a:spLocks noGrp="1"/>
          </p:cNvSpPr>
          <p:nvPr>
            <p:ph type="title" idx="4294967295"/>
            <p:custDataLst>
              <p:tags r:id="rId1"/>
            </p:custDataLst>
          </p:nvPr>
        </p:nvSpPr>
        <p:spPr>
          <a:xfrm>
            <a:off x="370775" y="228504"/>
            <a:ext cx="8465466" cy="499904"/>
          </a:xfrm>
        </p:spPr>
        <p:txBody>
          <a:bodyPr vert="horz" lIns="91440" tIns="45720" rIns="91440" bIns="45720" rtlCol="0">
            <a:noAutofit/>
          </a:bodyPr>
          <a:lstStyle/>
          <a:p>
            <a:pPr>
              <a:lnSpc>
                <a:spcPct val="90000"/>
              </a:lnSpc>
            </a:pPr>
            <a:r>
              <a:rPr lang="fr-CA" sz="2800" dirty="0" smtClean="0"/>
              <a:t>L’adoption d’une politique  II</a:t>
            </a:r>
            <a:endParaRPr lang="fr-CA" sz="2800" dirty="0"/>
          </a:p>
        </p:txBody>
      </p:sp>
      <p:pic>
        <p:nvPicPr>
          <p:cNvPr id="5" name="Image 4"/>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6702641" y="2522429"/>
            <a:ext cx="2441420" cy="2117247"/>
          </a:xfrm>
          <a:prstGeom prst="rect">
            <a:avLst/>
          </a:prstGeom>
        </p:spPr>
      </p:pic>
      <p:sp>
        <p:nvSpPr>
          <p:cNvPr id="6" name="Espace réservé du contenu 2"/>
          <p:cNvSpPr>
            <a:spLocks noGrp="1"/>
          </p:cNvSpPr>
          <p:nvPr>
            <p:ph idx="4294967295"/>
            <p:custDataLst>
              <p:tags r:id="rId3"/>
            </p:custDataLst>
          </p:nvPr>
        </p:nvSpPr>
        <p:spPr>
          <a:xfrm>
            <a:off x="370775" y="919339"/>
            <a:ext cx="5885523" cy="5331655"/>
          </a:xfrm>
        </p:spPr>
        <p:txBody>
          <a:bodyPr>
            <a:noAutofit/>
          </a:bodyPr>
          <a:lstStyle/>
          <a:p>
            <a:pPr>
              <a:lnSpc>
                <a:spcPct val="90000"/>
              </a:lnSpc>
              <a:buNone/>
            </a:pPr>
            <a:r>
              <a:rPr lang="fr-CA" sz="1800" dirty="0"/>
              <a:t>	</a:t>
            </a:r>
            <a:r>
              <a:rPr lang="fr-CA" sz="2400" dirty="0">
                <a:solidFill>
                  <a:srgbClr val="800000"/>
                </a:solidFill>
              </a:rPr>
              <a:t>Les démarches préliminaires</a:t>
            </a:r>
          </a:p>
          <a:p>
            <a:pPr algn="just">
              <a:lnSpc>
                <a:spcPct val="90000"/>
              </a:lnSpc>
              <a:buNone/>
            </a:pPr>
            <a:endParaRPr lang="fr-CA" sz="1800" dirty="0"/>
          </a:p>
          <a:p>
            <a:pPr marL="457200" lvl="1" indent="0" algn="just">
              <a:lnSpc>
                <a:spcPct val="90000"/>
              </a:lnSpc>
              <a:buNone/>
            </a:pPr>
            <a:r>
              <a:rPr lang="fr-CA" sz="1800" dirty="0">
                <a:solidFill>
                  <a:srgbClr val="000090"/>
                </a:solidFill>
              </a:rPr>
              <a:t>Certains employeurs ont avantage à adopter et à diffuser une politique écrite concernant l’alcool et les drogues. C’est particulièrement le cas </a:t>
            </a:r>
            <a:r>
              <a:rPr lang="fr-CA" sz="1800" dirty="0" smtClean="0">
                <a:solidFill>
                  <a:srgbClr val="000090"/>
                </a:solidFill>
              </a:rPr>
              <a:t>lorsque : </a:t>
            </a:r>
            <a:endParaRPr lang="fr-CA" sz="1800" dirty="0">
              <a:solidFill>
                <a:srgbClr val="000090"/>
              </a:solidFill>
            </a:endParaRPr>
          </a:p>
          <a:p>
            <a:pPr marL="457200" lvl="1" indent="0" algn="just">
              <a:lnSpc>
                <a:spcPct val="90000"/>
              </a:lnSpc>
              <a:buNone/>
            </a:pPr>
            <a:endParaRPr lang="fr-CA" sz="1800" dirty="0"/>
          </a:p>
          <a:p>
            <a:pPr lvl="1" algn="just">
              <a:lnSpc>
                <a:spcPct val="90000"/>
              </a:lnSpc>
            </a:pPr>
            <a:r>
              <a:rPr lang="fr-CA" sz="1800" dirty="0">
                <a:solidFill>
                  <a:srgbClr val="800000"/>
                </a:solidFill>
              </a:rPr>
              <a:t>les gestionnaires ne peuvent pas observer les employés lorsqu’ils commencent leur quart de travail.</a:t>
            </a:r>
          </a:p>
          <a:p>
            <a:pPr lvl="1" algn="just">
              <a:lnSpc>
                <a:spcPct val="90000"/>
              </a:lnSpc>
            </a:pPr>
            <a:r>
              <a:rPr lang="fr-CA" sz="1800" dirty="0">
                <a:solidFill>
                  <a:srgbClr val="800000"/>
                </a:solidFill>
              </a:rPr>
              <a:t>les employés doivent utiliser un véhicule moteur dans l’exercice de leurs fonctions.</a:t>
            </a:r>
          </a:p>
          <a:p>
            <a:pPr lvl="1" algn="just">
              <a:lnSpc>
                <a:spcPct val="90000"/>
              </a:lnSpc>
            </a:pPr>
            <a:r>
              <a:rPr lang="fr-CA" sz="1800" dirty="0">
                <a:solidFill>
                  <a:srgbClr val="800000"/>
                </a:solidFill>
              </a:rPr>
              <a:t>les employés occupent un poste en contact étroit avec le public.</a:t>
            </a:r>
          </a:p>
          <a:p>
            <a:pPr lvl="1" algn="just">
              <a:lnSpc>
                <a:spcPct val="90000"/>
              </a:lnSpc>
            </a:pPr>
            <a:endParaRPr lang="fr-CA" sz="1800" dirty="0"/>
          </a:p>
          <a:p>
            <a:pPr marL="457200" lvl="1" indent="0" algn="just">
              <a:lnSpc>
                <a:spcPct val="90000"/>
              </a:lnSpc>
              <a:buNone/>
            </a:pPr>
            <a:r>
              <a:rPr lang="fr-CA" sz="1800" dirty="0"/>
              <a:t>La politique doit refléter la réalité de l’entreprise ainsi que ses particularités. Il est donc essentiel d’analyser la situation de l’entreprise afin de recenser les principaux problèmes rencontrés.</a:t>
            </a:r>
          </a:p>
          <a:p>
            <a:pPr marL="457200" lvl="1" indent="0">
              <a:lnSpc>
                <a:spcPct val="90000"/>
              </a:lnSpc>
              <a:buNone/>
            </a:pPr>
            <a:endParaRPr lang="fr-CA" sz="1800" dirty="0"/>
          </a:p>
          <a:p>
            <a:pPr lvl="1">
              <a:lnSpc>
                <a:spcPct val="90000"/>
              </a:lnSpc>
              <a:buNone/>
            </a:pPr>
            <a:endParaRPr lang="fr-CA" sz="1800" dirty="0"/>
          </a:p>
          <a:p>
            <a:pPr lvl="1">
              <a:lnSpc>
                <a:spcPct val="90000"/>
              </a:lnSpc>
              <a:buNone/>
            </a:pPr>
            <a:r>
              <a:rPr lang="fr-CA" sz="1800" dirty="0"/>
              <a:t>	</a:t>
            </a:r>
          </a:p>
          <a:p>
            <a:pPr>
              <a:lnSpc>
                <a:spcPct val="90000"/>
              </a:lnSpc>
              <a:buNone/>
            </a:pPr>
            <a:r>
              <a:rPr lang="fr-CA" sz="1800" dirty="0"/>
              <a:t>	</a:t>
            </a:r>
          </a:p>
          <a:p>
            <a:pPr>
              <a:lnSpc>
                <a:spcPct val="90000"/>
              </a:lnSpc>
              <a:buNone/>
            </a:pPr>
            <a:endParaRPr lang="fr-CA" sz="1800" dirty="0"/>
          </a:p>
          <a:p>
            <a:pPr>
              <a:lnSpc>
                <a:spcPct val="90000"/>
              </a:lnSpc>
              <a:buNone/>
            </a:pPr>
            <a:endParaRPr lang="fr-CA" sz="1800" dirty="0"/>
          </a:p>
          <a:p>
            <a:pPr lvl="1">
              <a:lnSpc>
                <a:spcPct val="90000"/>
              </a:lnSpc>
              <a:buNone/>
            </a:pPr>
            <a:endParaRPr lang="fr-CA" sz="1800" dirty="0"/>
          </a:p>
        </p:txBody>
      </p:sp>
    </p:spTree>
    <p:extLst>
      <p:ext uri="{BB962C8B-B14F-4D97-AF65-F5344CB8AC3E}">
        <p14:creationId xmlns:p14="http://schemas.microsoft.com/office/powerpoint/2010/main" val="3919135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21</a:t>
            </a:fld>
            <a:endParaRPr lang="fr-CA" dirty="0"/>
          </a:p>
        </p:txBody>
      </p:sp>
      <p:sp>
        <p:nvSpPr>
          <p:cNvPr id="3" name="Titre 1">
            <a:extLst>
              <a:ext uri="{FF2B5EF4-FFF2-40B4-BE49-F238E27FC236}">
                <a16:creationId xmlns="" xmlns:a16="http://schemas.microsoft.com/office/drawing/2014/main" id="{C20DE603-004E-4E5F-B6CE-309F3CFE41B5}"/>
              </a:ext>
            </a:extLst>
          </p:cNvPr>
          <p:cNvSpPr>
            <a:spLocks noGrp="1"/>
          </p:cNvSpPr>
          <p:nvPr>
            <p:ph type="title" idx="4294967295"/>
            <p:custDataLst>
              <p:tags r:id="rId1"/>
            </p:custDataLst>
          </p:nvPr>
        </p:nvSpPr>
        <p:spPr>
          <a:xfrm>
            <a:off x="370775" y="228504"/>
            <a:ext cx="8465466" cy="499904"/>
          </a:xfrm>
        </p:spPr>
        <p:txBody>
          <a:bodyPr vert="horz" lIns="91440" tIns="45720" rIns="91440" bIns="45720" rtlCol="0">
            <a:noAutofit/>
          </a:bodyPr>
          <a:lstStyle/>
          <a:p>
            <a:pPr>
              <a:lnSpc>
                <a:spcPct val="90000"/>
              </a:lnSpc>
            </a:pPr>
            <a:r>
              <a:rPr lang="fr-CA" sz="2800" dirty="0" smtClean="0"/>
              <a:t>L’adoption d’une politique  III</a:t>
            </a:r>
            <a:endParaRPr lang="fr-CA" sz="2800" dirty="0"/>
          </a:p>
        </p:txBody>
      </p:sp>
      <p:sp>
        <p:nvSpPr>
          <p:cNvPr id="6" name="Espace réservé du contenu 2"/>
          <p:cNvSpPr>
            <a:spLocks noGrp="1"/>
          </p:cNvSpPr>
          <p:nvPr>
            <p:ph idx="4294967295"/>
            <p:custDataLst>
              <p:tags r:id="rId2"/>
            </p:custDataLst>
          </p:nvPr>
        </p:nvSpPr>
        <p:spPr>
          <a:xfrm>
            <a:off x="368242" y="728408"/>
            <a:ext cx="8306536" cy="3894450"/>
          </a:xfrm>
        </p:spPr>
        <p:txBody>
          <a:bodyPr>
            <a:normAutofit/>
          </a:bodyPr>
          <a:lstStyle/>
          <a:p>
            <a:pPr>
              <a:buNone/>
            </a:pPr>
            <a:r>
              <a:rPr lang="fr-CA" sz="2400" dirty="0">
                <a:solidFill>
                  <a:srgbClr val="800000"/>
                </a:solidFill>
              </a:rPr>
              <a:t>Les règles de base</a:t>
            </a:r>
          </a:p>
          <a:p>
            <a:pPr algn="just">
              <a:buNone/>
            </a:pPr>
            <a:endParaRPr lang="fr-CA" sz="1200" dirty="0">
              <a:solidFill>
                <a:srgbClr val="C00000"/>
              </a:solidFill>
            </a:endParaRPr>
          </a:p>
          <a:p>
            <a:pPr algn="just">
              <a:buFont typeface="Wingdings" charset="2"/>
              <a:buChar char="Ø"/>
            </a:pPr>
            <a:r>
              <a:rPr lang="fr-CA" sz="2000" dirty="0" smtClean="0">
                <a:solidFill>
                  <a:srgbClr val="000090"/>
                </a:solidFill>
              </a:rPr>
              <a:t>Voici </a:t>
            </a:r>
            <a:r>
              <a:rPr lang="fr-CA" sz="2000" dirty="0">
                <a:solidFill>
                  <a:srgbClr val="000090"/>
                </a:solidFill>
              </a:rPr>
              <a:t>quelques critères qui sont examinés par les tribunaux lorsqu’ils doivent juger la validité d’une politique :</a:t>
            </a:r>
          </a:p>
          <a:p>
            <a:pPr algn="just">
              <a:buFont typeface="Wingdings" panose="05000000000000000000" pitchFamily="2" charset="2"/>
              <a:buChar char="Ø"/>
            </a:pPr>
            <a:endParaRPr lang="fr-CA" sz="1200" dirty="0"/>
          </a:p>
          <a:p>
            <a:pPr lvl="1" algn="just">
              <a:lnSpc>
                <a:spcPct val="80000"/>
              </a:lnSpc>
            </a:pPr>
            <a:r>
              <a:rPr lang="fr-CA" sz="2000" dirty="0">
                <a:solidFill>
                  <a:srgbClr val="800000"/>
                </a:solidFill>
              </a:rPr>
              <a:t>Elle est connue par les employés et l’employeur doit prouver cette connaissance.</a:t>
            </a:r>
          </a:p>
          <a:p>
            <a:pPr lvl="1" algn="just">
              <a:lnSpc>
                <a:spcPct val="80000"/>
              </a:lnSpc>
            </a:pPr>
            <a:r>
              <a:rPr lang="fr-CA" sz="2000" dirty="0">
                <a:solidFill>
                  <a:srgbClr val="800000"/>
                </a:solidFill>
              </a:rPr>
              <a:t>Elle ne doit pas être arbitraire, abusive et discriminatoire.</a:t>
            </a:r>
          </a:p>
          <a:p>
            <a:pPr lvl="1" algn="just">
              <a:lnSpc>
                <a:spcPct val="80000"/>
              </a:lnSpc>
            </a:pPr>
            <a:r>
              <a:rPr lang="fr-CA" sz="2000" dirty="0">
                <a:solidFill>
                  <a:srgbClr val="800000"/>
                </a:solidFill>
              </a:rPr>
              <a:t>Elle doit être appliquée de façon uniforme et constante.</a:t>
            </a:r>
          </a:p>
          <a:p>
            <a:pPr lvl="1" algn="just">
              <a:lnSpc>
                <a:spcPct val="80000"/>
              </a:lnSpc>
            </a:pPr>
            <a:r>
              <a:rPr lang="fr-CA" sz="2000" dirty="0">
                <a:solidFill>
                  <a:srgbClr val="800000"/>
                </a:solidFill>
              </a:rPr>
              <a:t>Elle doit être rédigée dans un langage clair.</a:t>
            </a:r>
          </a:p>
          <a:p>
            <a:pPr lvl="1" algn="just">
              <a:lnSpc>
                <a:spcPct val="80000"/>
              </a:lnSpc>
            </a:pPr>
            <a:endParaRPr lang="fr-CA" sz="1200" dirty="0"/>
          </a:p>
          <a:p>
            <a:pPr marL="457200" lvl="1" indent="0" algn="just">
              <a:lnSpc>
                <a:spcPct val="80000"/>
              </a:lnSpc>
              <a:buNone/>
            </a:pPr>
            <a:r>
              <a:rPr lang="fr-CA" sz="2000" dirty="0"/>
              <a:t>L’employé doit être avisé qu’un manquement peut entraîner une mesure disciplinaire</a:t>
            </a:r>
            <a:r>
              <a:rPr lang="fr-CA" sz="2000" dirty="0" smtClean="0"/>
              <a:t>.</a:t>
            </a:r>
            <a:endParaRPr lang="fr-CA" sz="2000" dirty="0"/>
          </a:p>
        </p:txBody>
      </p:sp>
      <p:pic>
        <p:nvPicPr>
          <p:cNvPr id="7" name="Image 6"/>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rot="1177263">
            <a:off x="9077718" y="280388"/>
            <a:ext cx="2605305" cy="1979224"/>
          </a:xfrm>
          <a:prstGeom prst="rect">
            <a:avLst/>
          </a:prstGeom>
          <a:effectLst>
            <a:softEdge rad="190500"/>
          </a:effectLst>
        </p:spPr>
      </p:pic>
      <p:pic>
        <p:nvPicPr>
          <p:cNvPr id="8" name="Image 7"/>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rot="1177263">
            <a:off x="9230118" y="432788"/>
            <a:ext cx="2605305" cy="1979224"/>
          </a:xfrm>
          <a:prstGeom prst="rect">
            <a:avLst/>
          </a:prstGeom>
          <a:effectLst>
            <a:softEdge rad="190500"/>
          </a:effectLst>
        </p:spPr>
      </p:pic>
      <p:pic>
        <p:nvPicPr>
          <p:cNvPr id="9" name="Image 8"/>
          <p:cNvPicPr>
            <a:picLocks noChangeAspect="1"/>
          </p:cNvPicPr>
          <p:nvPr>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a:xfrm rot="1177263">
            <a:off x="9382518" y="585188"/>
            <a:ext cx="2605305" cy="1979224"/>
          </a:xfrm>
          <a:prstGeom prst="rect">
            <a:avLst/>
          </a:prstGeom>
          <a:effectLst>
            <a:softEdge rad="190500"/>
          </a:effectLst>
        </p:spPr>
      </p:pic>
      <p:pic>
        <p:nvPicPr>
          <p:cNvPr id="10" name="Imag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01132" y="4495964"/>
            <a:ext cx="2329806" cy="1769930"/>
          </a:xfrm>
          <a:prstGeom prst="rect">
            <a:avLst/>
          </a:prstGeom>
          <a:effectLst>
            <a:softEdge rad="190500"/>
          </a:effectLst>
        </p:spPr>
      </p:pic>
    </p:spTree>
    <p:extLst>
      <p:ext uri="{BB962C8B-B14F-4D97-AF65-F5344CB8AC3E}">
        <p14:creationId xmlns:p14="http://schemas.microsoft.com/office/powerpoint/2010/main" val="1885197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22</a:t>
            </a:fld>
            <a:endParaRPr lang="fr-CA" dirty="0"/>
          </a:p>
        </p:txBody>
      </p:sp>
      <p:sp>
        <p:nvSpPr>
          <p:cNvPr id="3" name="Titre 1">
            <a:extLst>
              <a:ext uri="{FF2B5EF4-FFF2-40B4-BE49-F238E27FC236}">
                <a16:creationId xmlns="" xmlns:a16="http://schemas.microsoft.com/office/drawing/2014/main" id="{C20DE603-004E-4E5F-B6CE-309F3CFE41B5}"/>
              </a:ext>
            </a:extLst>
          </p:cNvPr>
          <p:cNvSpPr>
            <a:spLocks noGrp="1"/>
          </p:cNvSpPr>
          <p:nvPr>
            <p:ph type="title" idx="4294967295"/>
            <p:custDataLst>
              <p:tags r:id="rId1"/>
            </p:custDataLst>
          </p:nvPr>
        </p:nvSpPr>
        <p:spPr>
          <a:xfrm>
            <a:off x="370775" y="228504"/>
            <a:ext cx="8465466" cy="499904"/>
          </a:xfrm>
        </p:spPr>
        <p:txBody>
          <a:bodyPr vert="horz" lIns="91440" tIns="45720" rIns="91440" bIns="45720" rtlCol="0">
            <a:noAutofit/>
          </a:bodyPr>
          <a:lstStyle/>
          <a:p>
            <a:pPr>
              <a:lnSpc>
                <a:spcPct val="90000"/>
              </a:lnSpc>
            </a:pPr>
            <a:r>
              <a:rPr lang="fr-CA" sz="2800" dirty="0" smtClean="0"/>
              <a:t>L’adoption d’une politique  IV</a:t>
            </a:r>
            <a:endParaRPr lang="fr-CA" sz="2800" dirty="0"/>
          </a:p>
        </p:txBody>
      </p:sp>
      <p:sp>
        <p:nvSpPr>
          <p:cNvPr id="5" name="Espace réservé du contenu 2"/>
          <p:cNvSpPr>
            <a:spLocks noGrp="1"/>
          </p:cNvSpPr>
          <p:nvPr>
            <p:ph idx="4294967295"/>
            <p:custDataLst>
              <p:tags r:id="rId2"/>
            </p:custDataLst>
          </p:nvPr>
        </p:nvSpPr>
        <p:spPr>
          <a:xfrm>
            <a:off x="370775" y="1064594"/>
            <a:ext cx="8465466" cy="5353617"/>
          </a:xfrm>
        </p:spPr>
        <p:txBody>
          <a:bodyPr>
            <a:normAutofit fontScale="85000" lnSpcReduction="20000"/>
          </a:bodyPr>
          <a:lstStyle/>
          <a:p>
            <a:pPr>
              <a:buNone/>
            </a:pPr>
            <a:r>
              <a:rPr lang="fr-CA" sz="1900" dirty="0" smtClean="0">
                <a:solidFill>
                  <a:srgbClr val="C00000"/>
                </a:solidFill>
              </a:rPr>
              <a:t>Une politique contient les points suivants :</a:t>
            </a:r>
            <a:endParaRPr lang="fr-CA" sz="1900" dirty="0">
              <a:solidFill>
                <a:srgbClr val="C00000"/>
              </a:solidFill>
            </a:endParaRPr>
          </a:p>
          <a:p>
            <a:pPr algn="just">
              <a:lnSpc>
                <a:spcPct val="90000"/>
              </a:lnSpc>
              <a:buNone/>
            </a:pPr>
            <a:endParaRPr lang="fr-CA" sz="1900" dirty="0">
              <a:solidFill>
                <a:srgbClr val="C00000"/>
              </a:solidFill>
            </a:endParaRPr>
          </a:p>
          <a:p>
            <a:pPr marL="800100" lvl="1" indent="-342900" algn="just">
              <a:lnSpc>
                <a:spcPct val="110000"/>
              </a:lnSpc>
              <a:buFont typeface="+mj-lt"/>
              <a:buAutoNum type="arabicPeriod"/>
            </a:pPr>
            <a:r>
              <a:rPr lang="fr-CA" sz="1900" dirty="0">
                <a:solidFill>
                  <a:srgbClr val="C00000"/>
                </a:solidFill>
              </a:rPr>
              <a:t>Les</a:t>
            </a:r>
            <a:r>
              <a:rPr lang="fr-CA" sz="1900" dirty="0"/>
              <a:t> </a:t>
            </a:r>
            <a:r>
              <a:rPr lang="fr-CA" sz="1900" dirty="0">
                <a:solidFill>
                  <a:srgbClr val="C00000"/>
                </a:solidFill>
              </a:rPr>
              <a:t>objectifs</a:t>
            </a:r>
            <a:r>
              <a:rPr lang="fr-CA" sz="1900" dirty="0"/>
              <a:t> </a:t>
            </a:r>
            <a:r>
              <a:rPr lang="fr-CA" sz="1900" dirty="0">
                <a:solidFill>
                  <a:srgbClr val="C00000"/>
                </a:solidFill>
              </a:rPr>
              <a:t>poursuivis</a:t>
            </a:r>
            <a:r>
              <a:rPr lang="fr-CA" sz="1900" dirty="0"/>
              <a:t> </a:t>
            </a:r>
            <a:r>
              <a:rPr lang="fr-CA" sz="1900" dirty="0">
                <a:solidFill>
                  <a:srgbClr val="C00000"/>
                </a:solidFill>
              </a:rPr>
              <a:t>:</a:t>
            </a:r>
            <a:r>
              <a:rPr lang="fr-CA" sz="1900" dirty="0"/>
              <a:t> Le premier but d’une politique est de protéger la santé et la sécurité au travail.  Dans certains cas, si les employés ont un contact direct avec le public, l’objectif est également de protéger la population. Il est important de responsabiliser les employés face à leurs obligations</a:t>
            </a:r>
            <a:r>
              <a:rPr lang="fr-CA" sz="1900" dirty="0" smtClean="0"/>
              <a:t>.</a:t>
            </a:r>
          </a:p>
          <a:p>
            <a:pPr marL="800100" lvl="1" indent="-342900" algn="just">
              <a:lnSpc>
                <a:spcPct val="110000"/>
              </a:lnSpc>
              <a:buFont typeface="+mj-lt"/>
              <a:buAutoNum type="arabicPeriod"/>
            </a:pPr>
            <a:endParaRPr lang="fr-CA" sz="1900" dirty="0"/>
          </a:p>
          <a:p>
            <a:pPr marL="800100" lvl="1" indent="-342900" algn="just">
              <a:lnSpc>
                <a:spcPct val="110000"/>
              </a:lnSpc>
              <a:buFont typeface="+mj-lt"/>
              <a:buAutoNum type="arabicPeriod"/>
            </a:pPr>
            <a:r>
              <a:rPr lang="fr-CA" sz="1900" dirty="0">
                <a:solidFill>
                  <a:srgbClr val="C00000"/>
                </a:solidFill>
              </a:rPr>
              <a:t>Le</a:t>
            </a:r>
            <a:r>
              <a:rPr lang="fr-CA" sz="1900" dirty="0"/>
              <a:t> </a:t>
            </a:r>
            <a:r>
              <a:rPr lang="fr-CA" sz="1900" dirty="0">
                <a:solidFill>
                  <a:srgbClr val="C00000"/>
                </a:solidFill>
              </a:rPr>
              <a:t>champs</a:t>
            </a:r>
            <a:r>
              <a:rPr lang="fr-CA" sz="1900" dirty="0"/>
              <a:t> </a:t>
            </a:r>
            <a:r>
              <a:rPr lang="fr-CA" sz="1900" dirty="0">
                <a:solidFill>
                  <a:srgbClr val="C00000"/>
                </a:solidFill>
              </a:rPr>
              <a:t>d’application</a:t>
            </a:r>
            <a:r>
              <a:rPr lang="fr-CA" sz="1900" dirty="0"/>
              <a:t> </a:t>
            </a:r>
            <a:r>
              <a:rPr lang="fr-CA" sz="1900" dirty="0">
                <a:solidFill>
                  <a:srgbClr val="C00000"/>
                </a:solidFill>
              </a:rPr>
              <a:t>:</a:t>
            </a:r>
            <a:r>
              <a:rPr lang="fr-CA" sz="1900" dirty="0"/>
              <a:t> Il est important pour l’employeur d’établir des limites claires en ce qui concerne la consommation et la possession d’alcool et de drogues. Il faut notamment se demander : À qui la politique s’appliquera? Où elle sera mise en place?  Quand sera-t-elle effective?  </a:t>
            </a:r>
            <a:endParaRPr lang="fr-CA" sz="1900" dirty="0" smtClean="0"/>
          </a:p>
          <a:p>
            <a:pPr marL="800100" lvl="1" indent="-342900" algn="just">
              <a:lnSpc>
                <a:spcPct val="110000"/>
              </a:lnSpc>
              <a:buFont typeface="+mj-lt"/>
              <a:buAutoNum type="arabicPeriod"/>
            </a:pPr>
            <a:endParaRPr lang="fr-CA" sz="1900" dirty="0"/>
          </a:p>
          <a:p>
            <a:pPr marL="800100" lvl="1" indent="-342900" algn="just">
              <a:lnSpc>
                <a:spcPct val="110000"/>
              </a:lnSpc>
              <a:buFont typeface="+mj-lt"/>
              <a:buAutoNum type="arabicPeriod"/>
            </a:pPr>
            <a:r>
              <a:rPr lang="fr-CA" sz="1900" dirty="0">
                <a:solidFill>
                  <a:srgbClr val="C00000"/>
                </a:solidFill>
              </a:rPr>
              <a:t>Les</a:t>
            </a:r>
            <a:r>
              <a:rPr lang="fr-CA" sz="1900" dirty="0"/>
              <a:t> </a:t>
            </a:r>
            <a:r>
              <a:rPr lang="fr-CA" sz="1900" dirty="0">
                <a:solidFill>
                  <a:srgbClr val="C00000"/>
                </a:solidFill>
              </a:rPr>
              <a:t>principes</a:t>
            </a:r>
            <a:r>
              <a:rPr lang="fr-CA" sz="1900" dirty="0"/>
              <a:t> </a:t>
            </a:r>
            <a:r>
              <a:rPr lang="fr-CA" sz="1900" dirty="0">
                <a:solidFill>
                  <a:srgbClr val="C00000"/>
                </a:solidFill>
              </a:rPr>
              <a:t>et</a:t>
            </a:r>
            <a:r>
              <a:rPr lang="fr-CA" sz="1900" dirty="0"/>
              <a:t> </a:t>
            </a:r>
            <a:r>
              <a:rPr lang="fr-CA" sz="1900" dirty="0">
                <a:solidFill>
                  <a:srgbClr val="C00000"/>
                </a:solidFill>
              </a:rPr>
              <a:t>les</a:t>
            </a:r>
            <a:r>
              <a:rPr lang="fr-CA" sz="1900" dirty="0"/>
              <a:t> </a:t>
            </a:r>
            <a:r>
              <a:rPr lang="fr-CA" sz="1900" dirty="0">
                <a:solidFill>
                  <a:srgbClr val="C00000"/>
                </a:solidFill>
              </a:rPr>
              <a:t>interdictions</a:t>
            </a:r>
            <a:r>
              <a:rPr lang="fr-CA" sz="1900" dirty="0"/>
              <a:t> </a:t>
            </a:r>
            <a:r>
              <a:rPr lang="fr-CA" sz="1900" dirty="0">
                <a:solidFill>
                  <a:srgbClr val="C00000"/>
                </a:solidFill>
              </a:rPr>
              <a:t>:</a:t>
            </a:r>
            <a:r>
              <a:rPr lang="fr-CA" sz="1900" dirty="0"/>
              <a:t> La politique peut interdire de posséder, de vendre, de consommer ou de se présenter au travail sous l’effet de l’alcool ou de drogues</a:t>
            </a:r>
            <a:r>
              <a:rPr lang="fr-CA" sz="1900" dirty="0" smtClean="0"/>
              <a:t>.</a:t>
            </a:r>
          </a:p>
          <a:p>
            <a:pPr marL="800100" lvl="1" indent="-342900" algn="just">
              <a:lnSpc>
                <a:spcPct val="110000"/>
              </a:lnSpc>
              <a:buFont typeface="+mj-lt"/>
              <a:buAutoNum type="arabicPeriod"/>
            </a:pPr>
            <a:endParaRPr lang="fr-CA" sz="1900" dirty="0">
              <a:solidFill>
                <a:srgbClr val="C00000"/>
              </a:solidFill>
            </a:endParaRPr>
          </a:p>
          <a:p>
            <a:pPr marL="800100" lvl="1" indent="-342900" algn="just">
              <a:lnSpc>
                <a:spcPct val="110000"/>
              </a:lnSpc>
              <a:buFont typeface="+mj-lt"/>
              <a:buAutoNum type="arabicPeriod"/>
            </a:pPr>
            <a:r>
              <a:rPr lang="fr-CA" sz="1900" dirty="0">
                <a:solidFill>
                  <a:srgbClr val="C00000"/>
                </a:solidFill>
              </a:rPr>
              <a:t>Le test de dépistage : </a:t>
            </a:r>
            <a:r>
              <a:rPr lang="fr-CA" sz="1900" dirty="0"/>
              <a:t>La politique peut prévoir que des tests de dépistage pourront être exigés dans certaines circonstances.</a:t>
            </a:r>
          </a:p>
          <a:p>
            <a:pPr>
              <a:buNone/>
            </a:pPr>
            <a:endParaRPr lang="fr-CA" sz="1400" dirty="0"/>
          </a:p>
          <a:p>
            <a:pPr>
              <a:buNone/>
            </a:pPr>
            <a:r>
              <a:rPr lang="fr-CA" sz="1400" dirty="0"/>
              <a:t>	</a:t>
            </a:r>
          </a:p>
          <a:p>
            <a:pPr>
              <a:buNone/>
            </a:pPr>
            <a:endParaRPr lang="fr-CA" sz="1600" dirty="0"/>
          </a:p>
          <a:p>
            <a:pPr>
              <a:buNone/>
            </a:pPr>
            <a:endParaRPr lang="fr-CA" sz="1600" dirty="0"/>
          </a:p>
          <a:p>
            <a:pPr lvl="1">
              <a:buNone/>
            </a:pPr>
            <a:endParaRPr lang="fr-CA" dirty="0"/>
          </a:p>
        </p:txBody>
      </p:sp>
    </p:spTree>
    <p:extLst>
      <p:ext uri="{BB962C8B-B14F-4D97-AF65-F5344CB8AC3E}">
        <p14:creationId xmlns:p14="http://schemas.microsoft.com/office/powerpoint/2010/main" val="3328554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23</a:t>
            </a:fld>
            <a:endParaRPr lang="fr-CA" dirty="0"/>
          </a:p>
        </p:txBody>
      </p:sp>
      <p:sp>
        <p:nvSpPr>
          <p:cNvPr id="3" name="Titre 1">
            <a:extLst>
              <a:ext uri="{FF2B5EF4-FFF2-40B4-BE49-F238E27FC236}">
                <a16:creationId xmlns="" xmlns:a16="http://schemas.microsoft.com/office/drawing/2014/main" id="{C20DE603-004E-4E5F-B6CE-309F3CFE41B5}"/>
              </a:ext>
            </a:extLst>
          </p:cNvPr>
          <p:cNvSpPr>
            <a:spLocks noGrp="1"/>
          </p:cNvSpPr>
          <p:nvPr>
            <p:ph type="title" idx="4294967295"/>
            <p:custDataLst>
              <p:tags r:id="rId1"/>
            </p:custDataLst>
          </p:nvPr>
        </p:nvSpPr>
        <p:spPr>
          <a:xfrm>
            <a:off x="370775" y="228504"/>
            <a:ext cx="8465466" cy="499904"/>
          </a:xfrm>
        </p:spPr>
        <p:txBody>
          <a:bodyPr vert="horz" lIns="91440" tIns="45720" rIns="91440" bIns="45720" rtlCol="0">
            <a:noAutofit/>
          </a:bodyPr>
          <a:lstStyle/>
          <a:p>
            <a:pPr>
              <a:lnSpc>
                <a:spcPct val="90000"/>
              </a:lnSpc>
            </a:pPr>
            <a:r>
              <a:rPr lang="fr-CA" sz="2800" dirty="0" smtClean="0"/>
              <a:t>L’adoption d’une politique  V</a:t>
            </a:r>
            <a:endParaRPr lang="fr-CA" sz="2800" dirty="0"/>
          </a:p>
        </p:txBody>
      </p:sp>
      <p:sp>
        <p:nvSpPr>
          <p:cNvPr id="5" name="Espace réservé du contenu 2"/>
          <p:cNvSpPr>
            <a:spLocks noGrp="1"/>
          </p:cNvSpPr>
          <p:nvPr>
            <p:ph idx="4294967295"/>
            <p:custDataLst>
              <p:tags r:id="rId2"/>
            </p:custDataLst>
          </p:nvPr>
        </p:nvSpPr>
        <p:spPr>
          <a:xfrm>
            <a:off x="370775" y="1027241"/>
            <a:ext cx="8236525" cy="4856048"/>
          </a:xfrm>
        </p:spPr>
        <p:txBody>
          <a:bodyPr>
            <a:normAutofit/>
          </a:bodyPr>
          <a:lstStyle/>
          <a:p>
            <a:pPr>
              <a:buNone/>
            </a:pPr>
            <a:r>
              <a:rPr lang="fr-CA" sz="2000" dirty="0">
                <a:solidFill>
                  <a:srgbClr val="C00000"/>
                </a:solidFill>
              </a:rPr>
              <a:t>Le contenu de la politique (suite)</a:t>
            </a:r>
          </a:p>
          <a:p>
            <a:pPr algn="just">
              <a:buNone/>
            </a:pPr>
            <a:endParaRPr lang="fr-CA" sz="1200" dirty="0">
              <a:solidFill>
                <a:srgbClr val="C00000"/>
              </a:solidFill>
            </a:endParaRPr>
          </a:p>
          <a:p>
            <a:pPr algn="just">
              <a:buNone/>
            </a:pPr>
            <a:endParaRPr lang="fr-CA" sz="1200" dirty="0">
              <a:solidFill>
                <a:srgbClr val="C00000"/>
              </a:solidFill>
            </a:endParaRPr>
          </a:p>
          <a:p>
            <a:pPr marL="914400" lvl="1" indent="-457200" algn="just">
              <a:buFont typeface="+mj-lt"/>
              <a:buAutoNum type="arabicPeriod" startAt="5"/>
            </a:pPr>
            <a:r>
              <a:rPr lang="fr-CA" sz="1800" dirty="0">
                <a:solidFill>
                  <a:srgbClr val="C00000"/>
                </a:solidFill>
              </a:rPr>
              <a:t>L’aide</a:t>
            </a:r>
            <a:r>
              <a:rPr lang="fr-CA" sz="2000" dirty="0">
                <a:solidFill>
                  <a:srgbClr val="C00000"/>
                </a:solidFill>
              </a:rPr>
              <a:t> </a:t>
            </a:r>
            <a:r>
              <a:rPr lang="fr-CA" sz="1800" dirty="0">
                <a:solidFill>
                  <a:srgbClr val="C00000"/>
                </a:solidFill>
              </a:rPr>
              <a:t>aux</a:t>
            </a:r>
            <a:r>
              <a:rPr lang="fr-CA" sz="2000" dirty="0">
                <a:solidFill>
                  <a:srgbClr val="C00000"/>
                </a:solidFill>
              </a:rPr>
              <a:t> </a:t>
            </a:r>
            <a:r>
              <a:rPr lang="fr-CA" sz="1800" dirty="0">
                <a:solidFill>
                  <a:srgbClr val="C00000"/>
                </a:solidFill>
              </a:rPr>
              <a:t>employés</a:t>
            </a:r>
            <a:r>
              <a:rPr lang="fr-CA" sz="2000" dirty="0">
                <a:solidFill>
                  <a:srgbClr val="C00000"/>
                </a:solidFill>
              </a:rPr>
              <a:t> : </a:t>
            </a:r>
            <a:r>
              <a:rPr lang="fr-CA" sz="1800" dirty="0"/>
              <a:t>La politique encourage les employés qui présentent une dépendance à l’alcool, aux drogues ou aux médicaments à chercher de l’aide.  Elle peut orienter l’employé vers le Programme d’aide aux employés ou à des ressources externes.</a:t>
            </a:r>
          </a:p>
          <a:p>
            <a:pPr marL="457200" lvl="1" indent="0" algn="just">
              <a:buNone/>
            </a:pPr>
            <a:endParaRPr lang="fr-CA" sz="1800" dirty="0"/>
          </a:p>
          <a:p>
            <a:pPr marL="914400" lvl="1" indent="-457200" algn="just">
              <a:buFont typeface="+mj-lt"/>
              <a:buAutoNum type="arabicPeriod" startAt="5"/>
            </a:pPr>
            <a:r>
              <a:rPr lang="fr-CA" sz="1800" dirty="0">
                <a:solidFill>
                  <a:srgbClr val="C00000"/>
                </a:solidFill>
              </a:rPr>
              <a:t>Les conséquences d’une violation de la politique : </a:t>
            </a:r>
            <a:r>
              <a:rPr lang="fr-CA" sz="1800" dirty="0"/>
              <a:t>La politique doit indiquer la présence de mesures disciplinaires ou administratives en cas de violation.  Celles-ci peuvent aller jusqu’au congédiement.  </a:t>
            </a:r>
            <a:endParaRPr lang="fr-CA" sz="2000" dirty="0">
              <a:solidFill>
                <a:srgbClr val="C00000"/>
              </a:solidFill>
            </a:endParaRPr>
          </a:p>
          <a:p>
            <a:pPr>
              <a:buNone/>
            </a:pPr>
            <a:endParaRPr lang="fr-CA" sz="1400" dirty="0"/>
          </a:p>
          <a:p>
            <a:pPr>
              <a:buNone/>
            </a:pPr>
            <a:r>
              <a:rPr lang="fr-CA" sz="1400" dirty="0"/>
              <a:t>	</a:t>
            </a:r>
          </a:p>
          <a:p>
            <a:pPr>
              <a:buNone/>
            </a:pPr>
            <a:endParaRPr lang="fr-CA" sz="1600" dirty="0"/>
          </a:p>
          <a:p>
            <a:pPr>
              <a:buNone/>
            </a:pPr>
            <a:endParaRPr lang="fr-CA" sz="1600" dirty="0"/>
          </a:p>
          <a:p>
            <a:pPr lvl="1">
              <a:buNone/>
            </a:pPr>
            <a:endParaRPr lang="fr-CA" dirty="0"/>
          </a:p>
        </p:txBody>
      </p:sp>
    </p:spTree>
    <p:extLst>
      <p:ext uri="{BB962C8B-B14F-4D97-AF65-F5344CB8AC3E}">
        <p14:creationId xmlns:p14="http://schemas.microsoft.com/office/powerpoint/2010/main" val="196542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24</a:t>
            </a:fld>
            <a:endParaRPr lang="fr-CA" dirty="0"/>
          </a:p>
        </p:txBody>
      </p:sp>
      <p:sp>
        <p:nvSpPr>
          <p:cNvPr id="3" name="Titre 1">
            <a:extLst>
              <a:ext uri="{FF2B5EF4-FFF2-40B4-BE49-F238E27FC236}">
                <a16:creationId xmlns="" xmlns:a16="http://schemas.microsoft.com/office/drawing/2014/main" id="{C20DE603-004E-4E5F-B6CE-309F3CFE41B5}"/>
              </a:ext>
            </a:extLst>
          </p:cNvPr>
          <p:cNvSpPr>
            <a:spLocks noGrp="1"/>
          </p:cNvSpPr>
          <p:nvPr>
            <p:ph type="title" idx="4294967295"/>
            <p:custDataLst>
              <p:tags r:id="rId1"/>
            </p:custDataLst>
          </p:nvPr>
        </p:nvSpPr>
        <p:spPr>
          <a:xfrm>
            <a:off x="370775" y="228504"/>
            <a:ext cx="8465466" cy="499904"/>
          </a:xfrm>
        </p:spPr>
        <p:txBody>
          <a:bodyPr vert="horz" lIns="91440" tIns="45720" rIns="91440" bIns="45720" rtlCol="0">
            <a:noAutofit/>
          </a:bodyPr>
          <a:lstStyle/>
          <a:p>
            <a:pPr>
              <a:lnSpc>
                <a:spcPct val="90000"/>
              </a:lnSpc>
            </a:pPr>
            <a:r>
              <a:rPr lang="fr-CA" sz="2800" dirty="0" smtClean="0"/>
              <a:t>L’adoption d’une politique  VI</a:t>
            </a:r>
            <a:endParaRPr lang="fr-CA" sz="2800" dirty="0"/>
          </a:p>
        </p:txBody>
      </p:sp>
      <p:sp>
        <p:nvSpPr>
          <p:cNvPr id="6" name="Espace réservé du contenu 2"/>
          <p:cNvSpPr>
            <a:spLocks noGrp="1"/>
          </p:cNvSpPr>
          <p:nvPr>
            <p:ph idx="4294967295"/>
            <p:custDataLst>
              <p:tags r:id="rId2"/>
            </p:custDataLst>
          </p:nvPr>
        </p:nvSpPr>
        <p:spPr>
          <a:xfrm>
            <a:off x="370775" y="952532"/>
            <a:ext cx="8465466" cy="2829581"/>
          </a:xfrm>
        </p:spPr>
        <p:txBody>
          <a:bodyPr>
            <a:normAutofit/>
          </a:bodyPr>
          <a:lstStyle/>
          <a:p>
            <a:pPr>
              <a:buNone/>
            </a:pPr>
            <a:r>
              <a:rPr lang="fr-CA" sz="2000" dirty="0"/>
              <a:t>L’implication</a:t>
            </a:r>
            <a:r>
              <a:rPr lang="fr-CA" sz="2000" dirty="0">
                <a:solidFill>
                  <a:srgbClr val="C00000"/>
                </a:solidFill>
              </a:rPr>
              <a:t> </a:t>
            </a:r>
            <a:r>
              <a:rPr lang="fr-CA" sz="2000" dirty="0"/>
              <a:t>des</a:t>
            </a:r>
            <a:r>
              <a:rPr lang="fr-CA" sz="2000" dirty="0">
                <a:solidFill>
                  <a:srgbClr val="C00000"/>
                </a:solidFill>
              </a:rPr>
              <a:t> </a:t>
            </a:r>
            <a:r>
              <a:rPr lang="fr-CA" sz="2000" dirty="0"/>
              <a:t>gestionnaires</a:t>
            </a:r>
          </a:p>
          <a:p>
            <a:pPr algn="just">
              <a:buNone/>
            </a:pPr>
            <a:endParaRPr lang="fr-CA" sz="1600" dirty="0">
              <a:solidFill>
                <a:srgbClr val="C00000"/>
              </a:solidFill>
            </a:endParaRPr>
          </a:p>
          <a:p>
            <a:pPr lvl="1" algn="just">
              <a:lnSpc>
                <a:spcPct val="80000"/>
              </a:lnSpc>
            </a:pPr>
            <a:r>
              <a:rPr lang="fr-CA" sz="2000" dirty="0">
                <a:solidFill>
                  <a:srgbClr val="800000"/>
                </a:solidFill>
              </a:rPr>
              <a:t>Le rôle du gestionnaire est d’observer les employés qui entrent au travail sous l’effet d’une substance intoxicante ou qui semblent souffrir d’une dépendance. Ces observations pourront être utiles lorsqu’il sera temps d’imposer des mesures disciplinaires ou administratives. Il est important que les gestionnaires soient informés de la démarche à suivre lorsque ces situations se présentent afin d’intervenir efficacement</a:t>
            </a:r>
            <a:r>
              <a:rPr lang="fr-CA" sz="2000" dirty="0" smtClean="0">
                <a:solidFill>
                  <a:srgbClr val="800000"/>
                </a:solidFill>
              </a:rPr>
              <a:t>.</a:t>
            </a:r>
            <a:endParaRPr lang="fr-CA" sz="1400" dirty="0"/>
          </a:p>
          <a:p>
            <a:pPr>
              <a:buNone/>
            </a:pPr>
            <a:endParaRPr lang="fr-CA" sz="1600" dirty="0"/>
          </a:p>
          <a:p>
            <a:pPr>
              <a:buNone/>
            </a:pPr>
            <a:endParaRPr lang="fr-CA" sz="1600" dirty="0"/>
          </a:p>
          <a:p>
            <a:pPr lvl="1">
              <a:buNone/>
            </a:pPr>
            <a:endParaRPr lang="fr-CA" dirty="0"/>
          </a:p>
        </p:txBody>
      </p:sp>
      <p:pic>
        <p:nvPicPr>
          <p:cNvPr id="7" name="Image 6"/>
          <p:cNvPicPr>
            <a:picLocks noChangeAspect="1"/>
          </p:cNvPicPr>
          <p:nvPr>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2651211" y="3996901"/>
            <a:ext cx="3913621" cy="2191627"/>
          </a:xfrm>
          <a:prstGeom prst="rect">
            <a:avLst/>
          </a:prstGeom>
        </p:spPr>
      </p:pic>
    </p:spTree>
    <p:extLst>
      <p:ext uri="{BB962C8B-B14F-4D97-AF65-F5344CB8AC3E}">
        <p14:creationId xmlns:p14="http://schemas.microsoft.com/office/powerpoint/2010/main" val="1091766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25</a:t>
            </a:fld>
            <a:endParaRPr lang="fr-CA" dirty="0"/>
          </a:p>
        </p:txBody>
      </p:sp>
      <p:sp>
        <p:nvSpPr>
          <p:cNvPr id="3" name="Titre 1">
            <a:extLst>
              <a:ext uri="{FF2B5EF4-FFF2-40B4-BE49-F238E27FC236}">
                <a16:creationId xmlns="" xmlns:a16="http://schemas.microsoft.com/office/drawing/2014/main" id="{C20DE603-004E-4E5F-B6CE-309F3CFE41B5}"/>
              </a:ext>
            </a:extLst>
          </p:cNvPr>
          <p:cNvSpPr>
            <a:spLocks noGrp="1"/>
          </p:cNvSpPr>
          <p:nvPr>
            <p:ph type="title" idx="4294967295"/>
            <p:custDataLst>
              <p:tags r:id="rId1"/>
            </p:custDataLst>
          </p:nvPr>
        </p:nvSpPr>
        <p:spPr>
          <a:xfrm>
            <a:off x="370775" y="228504"/>
            <a:ext cx="8465466" cy="499904"/>
          </a:xfrm>
        </p:spPr>
        <p:txBody>
          <a:bodyPr vert="horz" lIns="91440" tIns="45720" rIns="91440" bIns="45720" rtlCol="0">
            <a:noAutofit/>
          </a:bodyPr>
          <a:lstStyle/>
          <a:p>
            <a:pPr>
              <a:lnSpc>
                <a:spcPct val="90000"/>
              </a:lnSpc>
            </a:pPr>
            <a:r>
              <a:rPr lang="fr-CA" sz="2800" dirty="0" smtClean="0"/>
              <a:t>Question</a:t>
            </a:r>
            <a:endParaRPr lang="fr-CA" sz="2800" dirty="0"/>
          </a:p>
        </p:txBody>
      </p:sp>
      <p:sp>
        <p:nvSpPr>
          <p:cNvPr id="5" name="Espace réservé du contenu 2"/>
          <p:cNvSpPr>
            <a:spLocks noGrp="1"/>
          </p:cNvSpPr>
          <p:nvPr>
            <p:ph idx="4294967295"/>
            <p:custDataLst>
              <p:tags r:id="rId2"/>
            </p:custDataLst>
          </p:nvPr>
        </p:nvSpPr>
        <p:spPr>
          <a:xfrm>
            <a:off x="370775" y="1189379"/>
            <a:ext cx="8465466" cy="4041001"/>
          </a:xfrm>
        </p:spPr>
        <p:txBody>
          <a:bodyPr>
            <a:normAutofit fontScale="55000" lnSpcReduction="20000"/>
          </a:bodyPr>
          <a:lstStyle/>
          <a:p>
            <a:pPr algn="just">
              <a:lnSpc>
                <a:spcPct val="120000"/>
              </a:lnSpc>
            </a:pPr>
            <a:r>
              <a:rPr lang="fr-CA" sz="3800" dirty="0">
                <a:solidFill>
                  <a:srgbClr val="800000"/>
                </a:solidFill>
              </a:rPr>
              <a:t>Selon vous, sans la présence d’une politique, pouvez-vous sanctionner un employé </a:t>
            </a:r>
            <a:r>
              <a:rPr lang="fr-CA" sz="3800" dirty="0" smtClean="0">
                <a:solidFill>
                  <a:srgbClr val="800000"/>
                </a:solidFill>
              </a:rPr>
              <a:t>dont les activités sont reliées </a:t>
            </a:r>
            <a:r>
              <a:rPr lang="fr-CA" sz="3800" dirty="0">
                <a:solidFill>
                  <a:srgbClr val="800000"/>
                </a:solidFill>
              </a:rPr>
              <a:t>à la possession, la consommation, la vente ou </a:t>
            </a:r>
            <a:r>
              <a:rPr lang="fr-CA" sz="3800" dirty="0" smtClean="0">
                <a:solidFill>
                  <a:srgbClr val="800000"/>
                </a:solidFill>
              </a:rPr>
              <a:t>même le </a:t>
            </a:r>
            <a:r>
              <a:rPr lang="fr-CA" sz="3800" dirty="0">
                <a:solidFill>
                  <a:srgbClr val="800000"/>
                </a:solidFill>
              </a:rPr>
              <a:t>trafic de substances toxiques au </a:t>
            </a:r>
            <a:r>
              <a:rPr lang="fr-CA" sz="3800" dirty="0" smtClean="0">
                <a:solidFill>
                  <a:srgbClr val="800000"/>
                </a:solidFill>
              </a:rPr>
              <a:t>travail ?</a:t>
            </a:r>
          </a:p>
          <a:p>
            <a:pPr algn="just">
              <a:lnSpc>
                <a:spcPct val="120000"/>
              </a:lnSpc>
            </a:pPr>
            <a:endParaRPr lang="fr-CA" sz="3800" dirty="0"/>
          </a:p>
          <a:p>
            <a:pPr algn="just">
              <a:lnSpc>
                <a:spcPct val="120000"/>
              </a:lnSpc>
            </a:pPr>
            <a:r>
              <a:rPr lang="fr-CA" sz="3800" dirty="0">
                <a:solidFill>
                  <a:srgbClr val="000090"/>
                </a:solidFill>
              </a:rPr>
              <a:t>Oui, en vertu des droits de </a:t>
            </a:r>
            <a:r>
              <a:rPr lang="fr-CA" sz="3800" dirty="0" smtClean="0">
                <a:solidFill>
                  <a:srgbClr val="000090"/>
                </a:solidFill>
              </a:rPr>
              <a:t>direction, mais il est quand m</a:t>
            </a:r>
            <a:r>
              <a:rPr lang="fr-CA" sz="3800" dirty="0" smtClean="0">
                <a:solidFill>
                  <a:srgbClr val="000090"/>
                </a:solidFill>
              </a:rPr>
              <a:t>ême préférable d’adopter une politique concernant l’</a:t>
            </a:r>
            <a:r>
              <a:rPr lang="fr-CA" sz="3800" dirty="0">
                <a:solidFill>
                  <a:srgbClr val="000090"/>
                </a:solidFill>
              </a:rPr>
              <a:t>u</a:t>
            </a:r>
            <a:r>
              <a:rPr lang="fr-CA" sz="3800" dirty="0" smtClean="0">
                <a:solidFill>
                  <a:srgbClr val="000090"/>
                </a:solidFill>
              </a:rPr>
              <a:t>sage ou le bannissement de la consommation, de la vente et de l’usage de toute drogue ou alcool ou toute autre substance pouvait affaiblir le contrôle d’un individu sur son comportement</a:t>
            </a:r>
            <a:r>
              <a:rPr lang="fr-CA" sz="3800" dirty="0" smtClean="0">
                <a:solidFill>
                  <a:srgbClr val="000090"/>
                </a:solidFill>
              </a:rPr>
              <a:t>.</a:t>
            </a:r>
            <a:endParaRPr lang="fr-CA" sz="3800" dirty="0">
              <a:solidFill>
                <a:srgbClr val="000090"/>
              </a:solidFill>
            </a:endParaRPr>
          </a:p>
          <a:p>
            <a:endParaRPr lang="fr-CA" dirty="0"/>
          </a:p>
        </p:txBody>
      </p:sp>
    </p:spTree>
    <p:extLst>
      <p:ext uri="{BB962C8B-B14F-4D97-AF65-F5344CB8AC3E}">
        <p14:creationId xmlns:p14="http://schemas.microsoft.com/office/powerpoint/2010/main" val="327521396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26</a:t>
            </a:fld>
            <a:endParaRPr lang="fr-CA" dirty="0"/>
          </a:p>
        </p:txBody>
      </p:sp>
      <p:pic>
        <p:nvPicPr>
          <p:cNvPr id="3" name="Picture 8" descr="RÃ©sultats de recherche d'images pour Â«Â image+alcotestÂ Â»"/>
          <p:cNvPicPr>
            <a:picLocks noChangeAspect="1" noChangeArrowheads="1"/>
          </p:cNvPicPr>
          <p:nvPr>
            <p:custDataLst>
              <p:tags r:id="rId1"/>
            </p:custDataLst>
          </p:nvPr>
        </p:nvPicPr>
        <p:blipFill rotWithShape="1">
          <a:blip r:embed="rId8" cstate="print">
            <a:alphaModFix/>
            <a:extLst>
              <a:ext uri="{28A0092B-C50C-407E-A947-70E740481C1C}">
                <a14:useLocalDpi xmlns:a14="http://schemas.microsoft.com/office/drawing/2010/main" val="0"/>
              </a:ext>
            </a:extLst>
          </a:blip>
          <a:srcRect t="38328" r="-5" b="16453"/>
          <a:stretch/>
        </p:blipFill>
        <p:spPr bwMode="auto">
          <a:xfrm>
            <a:off x="1" y="10"/>
            <a:ext cx="1708809" cy="1507622"/>
          </a:xfrm>
          <a:custGeom>
            <a:avLst/>
            <a:gdLst>
              <a:gd name="connsiteX0" fmla="*/ 0 w 1943283"/>
              <a:gd name="connsiteY0" fmla="*/ 0 h 1714500"/>
              <a:gd name="connsiteX1" fmla="*/ 1676558 w 1943283"/>
              <a:gd name="connsiteY1" fmla="*/ 0 h 1714500"/>
              <a:gd name="connsiteX2" fmla="*/ 1943283 w 1943283"/>
              <a:gd name="connsiteY2" fmla="*/ 1714500 h 1714500"/>
              <a:gd name="connsiteX3" fmla="*/ 0 w 1943283"/>
              <a:gd name="connsiteY3" fmla="*/ 1714500 h 1714500"/>
            </a:gdLst>
            <a:ahLst/>
            <a:cxnLst>
              <a:cxn ang="0">
                <a:pos x="connsiteX0" y="connsiteY0"/>
              </a:cxn>
              <a:cxn ang="0">
                <a:pos x="connsiteX1" y="connsiteY1"/>
              </a:cxn>
              <a:cxn ang="0">
                <a:pos x="connsiteX2" y="connsiteY2"/>
              </a:cxn>
              <a:cxn ang="0">
                <a:pos x="connsiteX3" y="connsiteY3"/>
              </a:cxn>
            </a:cxnLst>
            <a:rect l="l" t="t" r="r" b="b"/>
            <a:pathLst>
              <a:path w="1943283" h="1714500">
                <a:moveTo>
                  <a:pt x="0" y="0"/>
                </a:moveTo>
                <a:lnTo>
                  <a:pt x="1676558" y="0"/>
                </a:lnTo>
                <a:lnTo>
                  <a:pt x="1943283" y="1714500"/>
                </a:lnTo>
                <a:lnTo>
                  <a:pt x="0" y="1714500"/>
                </a:lnTo>
                <a:close/>
              </a:path>
            </a:pathLst>
          </a:cu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custDataLst>
              <p:tags r:id="rId2"/>
            </p:custDataLst>
          </p:nvPr>
        </p:nvPicPr>
        <p:blipFill rotWithShape="1">
          <a:blip r:embed="rId9">
            <a:alphaModFix/>
            <a:extLst/>
          </a:blip>
          <a:srcRect l="10490" r="15395" b="5"/>
          <a:stretch/>
        </p:blipFill>
        <p:spPr>
          <a:xfrm>
            <a:off x="1" y="1714500"/>
            <a:ext cx="1708809" cy="1325675"/>
          </a:xfrm>
          <a:custGeom>
            <a:avLst/>
            <a:gdLst>
              <a:gd name="connsiteX0" fmla="*/ 0 w 2210007"/>
              <a:gd name="connsiteY0" fmla="*/ 0 h 1714498"/>
              <a:gd name="connsiteX1" fmla="*/ 1943283 w 2210007"/>
              <a:gd name="connsiteY1" fmla="*/ 0 h 1714498"/>
              <a:gd name="connsiteX2" fmla="*/ 2210007 w 2210007"/>
              <a:gd name="connsiteY2" fmla="*/ 1714498 h 1714498"/>
              <a:gd name="connsiteX3" fmla="*/ 0 w 2210007"/>
              <a:gd name="connsiteY3" fmla="*/ 1714498 h 1714498"/>
            </a:gdLst>
            <a:ahLst/>
            <a:cxnLst>
              <a:cxn ang="0">
                <a:pos x="connsiteX0" y="connsiteY0"/>
              </a:cxn>
              <a:cxn ang="0">
                <a:pos x="connsiteX1" y="connsiteY1"/>
              </a:cxn>
              <a:cxn ang="0">
                <a:pos x="connsiteX2" y="connsiteY2"/>
              </a:cxn>
              <a:cxn ang="0">
                <a:pos x="connsiteX3" y="connsiteY3"/>
              </a:cxn>
            </a:cxnLst>
            <a:rect l="l" t="t" r="r" b="b"/>
            <a:pathLst>
              <a:path w="2210007" h="1714498">
                <a:moveTo>
                  <a:pt x="0" y="0"/>
                </a:moveTo>
                <a:lnTo>
                  <a:pt x="1943283" y="0"/>
                </a:lnTo>
                <a:lnTo>
                  <a:pt x="2210007" y="1714498"/>
                </a:lnTo>
                <a:lnTo>
                  <a:pt x="0" y="1714498"/>
                </a:lnTo>
                <a:close/>
              </a:path>
            </a:pathLst>
          </a:custGeom>
        </p:spPr>
      </p:pic>
      <p:pic>
        <p:nvPicPr>
          <p:cNvPr id="6" name="Image 5" descr="Une image contenant personne, tenant, ciel, dents&#10;&#10;Description générée avec un niveau de confiance très élevé"/>
          <p:cNvPicPr>
            <a:picLocks noChangeAspect="1"/>
          </p:cNvPicPr>
          <p:nvPr>
            <p:custDataLst>
              <p:tags r:id="rId3"/>
            </p:custDataLst>
          </p:nvPr>
        </p:nvPicPr>
        <p:blipFill rotWithShape="1">
          <a:blip r:embed="rId10">
            <a:alphaModFix/>
            <a:extLst/>
          </a:blip>
          <a:srcRect r="9339" b="-4"/>
          <a:stretch/>
        </p:blipFill>
        <p:spPr>
          <a:xfrm>
            <a:off x="1" y="4768463"/>
            <a:ext cx="1708809" cy="1173354"/>
          </a:xfrm>
          <a:custGeom>
            <a:avLst/>
            <a:gdLst>
              <a:gd name="connsiteX0" fmla="*/ 0 w 2474319"/>
              <a:gd name="connsiteY0" fmla="*/ 0 h 1698991"/>
              <a:gd name="connsiteX1" fmla="*/ 2210007 w 2474319"/>
              <a:gd name="connsiteY1" fmla="*/ 0 h 1698991"/>
              <a:gd name="connsiteX2" fmla="*/ 2474319 w 2474319"/>
              <a:gd name="connsiteY2" fmla="*/ 1698991 h 1698991"/>
              <a:gd name="connsiteX3" fmla="*/ 188387 w 2474319"/>
              <a:gd name="connsiteY3" fmla="*/ 1698991 h 1698991"/>
              <a:gd name="connsiteX4" fmla="*/ 0 w 2474319"/>
              <a:gd name="connsiteY4" fmla="*/ 574652 h 169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4319" h="1698991">
                <a:moveTo>
                  <a:pt x="0" y="0"/>
                </a:moveTo>
                <a:lnTo>
                  <a:pt x="2210007" y="0"/>
                </a:lnTo>
                <a:lnTo>
                  <a:pt x="2474319" y="1698991"/>
                </a:lnTo>
                <a:lnTo>
                  <a:pt x="188387" y="1698991"/>
                </a:lnTo>
                <a:lnTo>
                  <a:pt x="0" y="574652"/>
                </a:lnTo>
                <a:close/>
              </a:path>
            </a:pathLst>
          </a:custGeom>
        </p:spPr>
      </p:pic>
      <p:pic>
        <p:nvPicPr>
          <p:cNvPr id="7" name="Image 6" descr="Une image contenant personne, intérieur, femme, tasse&#10;&#10;Description générée avec un niveau de confiance très élevé"/>
          <p:cNvPicPr>
            <a:picLocks noChangeAspect="1"/>
          </p:cNvPicPr>
          <p:nvPr>
            <p:custDataLst>
              <p:tags r:id="rId4"/>
            </p:custDataLst>
          </p:nvPr>
        </p:nvPicPr>
        <p:blipFill rotWithShape="1">
          <a:blip r:embed="rId11">
            <a:alphaModFix/>
            <a:extLst/>
          </a:blip>
          <a:srcRect r="1397" b="-7"/>
          <a:stretch/>
        </p:blipFill>
        <p:spPr>
          <a:xfrm>
            <a:off x="53652" y="3376170"/>
            <a:ext cx="1655158" cy="1120542"/>
          </a:xfrm>
          <a:custGeom>
            <a:avLst/>
            <a:gdLst>
              <a:gd name="connsiteX0" fmla="*/ 0 w 2555404"/>
              <a:gd name="connsiteY0" fmla="*/ 0 h 1730008"/>
              <a:gd name="connsiteX1" fmla="*/ 2285932 w 2555404"/>
              <a:gd name="connsiteY1" fmla="*/ 0 h 1730008"/>
              <a:gd name="connsiteX2" fmla="*/ 2538174 w 2555404"/>
              <a:gd name="connsiteY2" fmla="*/ 1621404 h 1730008"/>
              <a:gd name="connsiteX3" fmla="*/ 2538508 w 2555404"/>
              <a:gd name="connsiteY3" fmla="*/ 1621404 h 1730008"/>
              <a:gd name="connsiteX4" fmla="*/ 2555404 w 2555404"/>
              <a:gd name="connsiteY4" fmla="*/ 1730008 h 1730008"/>
              <a:gd name="connsiteX5" fmla="*/ 289868 w 2555404"/>
              <a:gd name="connsiteY5" fmla="*/ 1730008 h 173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5404" h="1730008">
                <a:moveTo>
                  <a:pt x="0" y="0"/>
                </a:moveTo>
                <a:lnTo>
                  <a:pt x="2285932" y="0"/>
                </a:lnTo>
                <a:lnTo>
                  <a:pt x="2538174" y="1621404"/>
                </a:lnTo>
                <a:lnTo>
                  <a:pt x="2538508" y="1621404"/>
                </a:lnTo>
                <a:lnTo>
                  <a:pt x="2555404" y="1730008"/>
                </a:lnTo>
                <a:lnTo>
                  <a:pt x="289868" y="1730008"/>
                </a:lnTo>
                <a:close/>
              </a:path>
            </a:pathLst>
          </a:custGeom>
        </p:spPr>
      </p:pic>
      <p:sp>
        <p:nvSpPr>
          <p:cNvPr id="8" name="Titre 1">
            <a:extLst>
              <a:ext uri="{FF2B5EF4-FFF2-40B4-BE49-F238E27FC236}">
                <a16:creationId xmlns="" xmlns:a16="http://schemas.microsoft.com/office/drawing/2014/main" id="{C20DE603-004E-4E5F-B6CE-309F3CFE41B5}"/>
              </a:ext>
            </a:extLst>
          </p:cNvPr>
          <p:cNvSpPr>
            <a:spLocks noGrp="1"/>
          </p:cNvSpPr>
          <p:nvPr>
            <p:ph type="title" idx="4294967295"/>
            <p:custDataLst>
              <p:tags r:id="rId5"/>
            </p:custDataLst>
          </p:nvPr>
        </p:nvSpPr>
        <p:spPr>
          <a:xfrm>
            <a:off x="2083865" y="226780"/>
            <a:ext cx="6424439" cy="529643"/>
          </a:xfrm>
        </p:spPr>
        <p:txBody>
          <a:bodyPr>
            <a:normAutofit/>
          </a:bodyPr>
          <a:lstStyle/>
          <a:p>
            <a:r>
              <a:rPr lang="fr-CA" sz="2000" dirty="0"/>
              <a:t>Les tests de dépistage d’alcool ou de </a:t>
            </a:r>
            <a:r>
              <a:rPr lang="fr-CA" sz="2000" dirty="0" smtClean="0"/>
              <a:t>drogues  I  </a:t>
            </a:r>
            <a:endParaRPr lang="fr-CA" sz="2000" dirty="0"/>
          </a:p>
        </p:txBody>
      </p:sp>
      <p:sp>
        <p:nvSpPr>
          <p:cNvPr id="9" name="Espace réservé du contenu 2">
            <a:extLst>
              <a:ext uri="{FF2B5EF4-FFF2-40B4-BE49-F238E27FC236}">
                <a16:creationId xmlns="" xmlns:a16="http://schemas.microsoft.com/office/drawing/2014/main" id="{D11ECE3B-D297-4799-9F57-B3DD14CAF5E3}"/>
              </a:ext>
            </a:extLst>
          </p:cNvPr>
          <p:cNvSpPr>
            <a:spLocks noGrp="1"/>
          </p:cNvSpPr>
          <p:nvPr>
            <p:ph idx="4294967295"/>
            <p:custDataLst>
              <p:tags r:id="rId6"/>
            </p:custDataLst>
          </p:nvPr>
        </p:nvSpPr>
        <p:spPr>
          <a:xfrm>
            <a:off x="2083865" y="870063"/>
            <a:ext cx="6424439" cy="5530404"/>
          </a:xfrm>
        </p:spPr>
        <p:txBody>
          <a:bodyPr>
            <a:normAutofit fontScale="62500" lnSpcReduction="20000"/>
          </a:bodyPr>
          <a:lstStyle/>
          <a:p>
            <a:pPr lvl="0" algn="just"/>
            <a:r>
              <a:rPr lang="fr-CA" sz="3800" dirty="0">
                <a:solidFill>
                  <a:srgbClr val="000090"/>
                </a:solidFill>
              </a:rPr>
              <a:t>Il en existe quatre </a:t>
            </a:r>
            <a:r>
              <a:rPr lang="fr-CA" sz="3800" dirty="0" smtClean="0">
                <a:solidFill>
                  <a:srgbClr val="000090"/>
                </a:solidFill>
              </a:rPr>
              <a:t>types de tests</a:t>
            </a:r>
            <a:r>
              <a:rPr lang="fr-CA" sz="3800" dirty="0">
                <a:solidFill>
                  <a:srgbClr val="000090"/>
                </a:solidFill>
              </a:rPr>
              <a:t> : </a:t>
            </a:r>
            <a:endParaRPr lang="fr-CA" sz="3800" dirty="0" smtClean="0">
              <a:solidFill>
                <a:srgbClr val="000090"/>
              </a:solidFill>
            </a:endParaRPr>
          </a:p>
          <a:p>
            <a:pPr marL="971550" lvl="1" indent="-514350" algn="just">
              <a:buFont typeface="+mj-lt"/>
              <a:buAutoNum type="arabicPeriod"/>
            </a:pPr>
            <a:r>
              <a:rPr lang="fr-CA" sz="3300" dirty="0" smtClean="0">
                <a:solidFill>
                  <a:srgbClr val="800000"/>
                </a:solidFill>
              </a:rPr>
              <a:t>le </a:t>
            </a:r>
            <a:r>
              <a:rPr lang="fr-CA" sz="3300" dirty="0">
                <a:solidFill>
                  <a:srgbClr val="800000"/>
                </a:solidFill>
              </a:rPr>
              <a:t>test de dépistage par l’haleine qui est connu sous le nom de </a:t>
            </a:r>
            <a:r>
              <a:rPr lang="fr-CA" sz="3300" dirty="0" smtClean="0">
                <a:solidFill>
                  <a:srgbClr val="800000"/>
                </a:solidFill>
              </a:rPr>
              <a:t>l’alcootest</a:t>
            </a:r>
            <a:endParaRPr lang="fr-CA" sz="3300" dirty="0">
              <a:solidFill>
                <a:srgbClr val="800000"/>
              </a:solidFill>
            </a:endParaRPr>
          </a:p>
          <a:p>
            <a:pPr marL="971550" lvl="1" indent="-514350" algn="just">
              <a:buFont typeface="+mj-lt"/>
              <a:buAutoNum type="arabicPeriod"/>
            </a:pPr>
            <a:r>
              <a:rPr lang="fr-CA" sz="3300" dirty="0" smtClean="0">
                <a:solidFill>
                  <a:srgbClr val="800000"/>
                </a:solidFill>
              </a:rPr>
              <a:t>la </a:t>
            </a:r>
            <a:r>
              <a:rPr lang="fr-CA" sz="3300" dirty="0">
                <a:solidFill>
                  <a:srgbClr val="800000"/>
                </a:solidFill>
              </a:rPr>
              <a:t>prise de </a:t>
            </a:r>
            <a:r>
              <a:rPr lang="fr-CA" sz="3300" dirty="0" smtClean="0">
                <a:solidFill>
                  <a:srgbClr val="800000"/>
                </a:solidFill>
              </a:rPr>
              <a:t>sang</a:t>
            </a:r>
            <a:endParaRPr lang="fr-CA" sz="3300" dirty="0">
              <a:solidFill>
                <a:srgbClr val="800000"/>
              </a:solidFill>
            </a:endParaRPr>
          </a:p>
          <a:p>
            <a:pPr marL="971550" lvl="1" indent="-514350" algn="just">
              <a:buFont typeface="+mj-lt"/>
              <a:buAutoNum type="arabicPeriod"/>
            </a:pPr>
            <a:r>
              <a:rPr lang="fr-CA" sz="3300" dirty="0" smtClean="0">
                <a:solidFill>
                  <a:srgbClr val="800000"/>
                </a:solidFill>
              </a:rPr>
              <a:t>le </a:t>
            </a:r>
            <a:r>
              <a:rPr lang="fr-CA" sz="3300" dirty="0">
                <a:solidFill>
                  <a:srgbClr val="800000"/>
                </a:solidFill>
              </a:rPr>
              <a:t>test </a:t>
            </a:r>
            <a:r>
              <a:rPr lang="fr-CA" sz="3300" dirty="0" smtClean="0">
                <a:solidFill>
                  <a:srgbClr val="800000"/>
                </a:solidFill>
              </a:rPr>
              <a:t>d’urine</a:t>
            </a:r>
          </a:p>
          <a:p>
            <a:pPr marL="971550" lvl="1" indent="-514350" algn="just">
              <a:buFont typeface="+mj-lt"/>
              <a:buAutoNum type="arabicPeriod"/>
            </a:pPr>
            <a:r>
              <a:rPr lang="fr-CA" sz="3300" dirty="0" smtClean="0">
                <a:solidFill>
                  <a:srgbClr val="800000"/>
                </a:solidFill>
              </a:rPr>
              <a:t>le </a:t>
            </a:r>
            <a:r>
              <a:rPr lang="fr-CA" sz="3300" dirty="0">
                <a:solidFill>
                  <a:srgbClr val="800000"/>
                </a:solidFill>
              </a:rPr>
              <a:t>prélèvement de salive</a:t>
            </a:r>
            <a:r>
              <a:rPr lang="fr-CA" sz="3300" dirty="0" smtClean="0">
                <a:solidFill>
                  <a:srgbClr val="800000"/>
                </a:solidFill>
              </a:rPr>
              <a:t>.</a:t>
            </a:r>
          </a:p>
          <a:p>
            <a:pPr marL="971550" lvl="1" indent="-514350" algn="just">
              <a:buFont typeface="+mj-lt"/>
              <a:buAutoNum type="arabicPeriod"/>
            </a:pPr>
            <a:endParaRPr lang="en-US" sz="3300" dirty="0">
              <a:solidFill>
                <a:srgbClr val="800000"/>
              </a:solidFill>
            </a:endParaRPr>
          </a:p>
          <a:p>
            <a:pPr lvl="0" algn="just">
              <a:lnSpc>
                <a:spcPct val="110000"/>
              </a:lnSpc>
            </a:pPr>
            <a:r>
              <a:rPr lang="fr-CA" dirty="0"/>
              <a:t>Utiliser les tests de dépistage est très délicat, car </a:t>
            </a:r>
            <a:r>
              <a:rPr lang="fr-CA" dirty="0" smtClean="0"/>
              <a:t>cela </a:t>
            </a:r>
            <a:r>
              <a:rPr lang="fr-CA" dirty="0"/>
              <a:t>porte atteinte à certains droits fondamentaux tel le droit à l’intégrité physique en raison du prélèvement et celui du droit au respect de la vie privée de l’employé</a:t>
            </a:r>
            <a:r>
              <a:rPr lang="fr-CA" dirty="0" smtClean="0"/>
              <a:t>.</a:t>
            </a:r>
            <a:endParaRPr lang="en-US" dirty="0"/>
          </a:p>
          <a:p>
            <a:pPr lvl="0" algn="just">
              <a:lnSpc>
                <a:spcPct val="110000"/>
              </a:lnSpc>
            </a:pPr>
            <a:r>
              <a:rPr lang="fr-CA" dirty="0"/>
              <a:t>Étant donné que la dépendance à l’alcool, la drogue ou les médicaments est considérée comme un handicap </a:t>
            </a:r>
            <a:r>
              <a:rPr lang="fr-CA" dirty="0" smtClean="0"/>
              <a:t>selon </a:t>
            </a:r>
            <a:r>
              <a:rPr lang="fr-CA" dirty="0"/>
              <a:t>la Charte des droits et libertés de la </a:t>
            </a:r>
            <a:r>
              <a:rPr lang="fr-CA" dirty="0" smtClean="0"/>
              <a:t>personne, </a:t>
            </a:r>
            <a:r>
              <a:rPr lang="fr-CA" dirty="0"/>
              <a:t>les résultats pourraient mener à de la discrimination.</a:t>
            </a:r>
          </a:p>
          <a:p>
            <a:pPr lvl="0"/>
            <a:endParaRPr lang="fr-CA" dirty="0"/>
          </a:p>
          <a:p>
            <a:pPr lvl="0"/>
            <a:endParaRPr lang="fr-CA" dirty="0"/>
          </a:p>
          <a:p>
            <a:pPr lvl="0"/>
            <a:endParaRPr lang="fr-CA" dirty="0"/>
          </a:p>
          <a:p>
            <a:pPr lvl="0"/>
            <a:endParaRPr lang="fr-CA" dirty="0"/>
          </a:p>
          <a:p>
            <a:pPr lvl="0"/>
            <a:endParaRPr lang="fr-CA" dirty="0"/>
          </a:p>
          <a:p>
            <a:pPr lvl="0"/>
            <a:endParaRPr lang="fr-CA" dirty="0"/>
          </a:p>
          <a:p>
            <a:pPr lvl="0"/>
            <a:endParaRPr lang="fr-CA" dirty="0"/>
          </a:p>
          <a:p>
            <a:pPr lvl="0"/>
            <a:endParaRPr lang="en-US" dirty="0"/>
          </a:p>
          <a:p>
            <a:endParaRPr lang="fr-CA" dirty="0"/>
          </a:p>
        </p:txBody>
      </p:sp>
    </p:spTree>
    <p:extLst>
      <p:ext uri="{BB962C8B-B14F-4D97-AF65-F5344CB8AC3E}">
        <p14:creationId xmlns:p14="http://schemas.microsoft.com/office/powerpoint/2010/main" val="1240757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27</a:t>
            </a:fld>
            <a:endParaRPr lang="fr-CA" dirty="0"/>
          </a:p>
        </p:txBody>
      </p:sp>
      <p:sp>
        <p:nvSpPr>
          <p:cNvPr id="3" name="Titre 1">
            <a:extLst>
              <a:ext uri="{FF2B5EF4-FFF2-40B4-BE49-F238E27FC236}">
                <a16:creationId xmlns="" xmlns:a16="http://schemas.microsoft.com/office/drawing/2014/main" id="{C20DE603-004E-4E5F-B6CE-309F3CFE41B5}"/>
              </a:ext>
            </a:extLst>
          </p:cNvPr>
          <p:cNvSpPr>
            <a:spLocks noGrp="1"/>
          </p:cNvSpPr>
          <p:nvPr>
            <p:ph type="title" idx="4294967295"/>
            <p:custDataLst>
              <p:tags r:id="rId1"/>
            </p:custDataLst>
          </p:nvPr>
        </p:nvSpPr>
        <p:spPr>
          <a:xfrm>
            <a:off x="261457" y="226780"/>
            <a:ext cx="8574783" cy="529643"/>
          </a:xfrm>
        </p:spPr>
        <p:txBody>
          <a:bodyPr>
            <a:noAutofit/>
          </a:bodyPr>
          <a:lstStyle/>
          <a:p>
            <a:r>
              <a:rPr lang="fr-CA" sz="2800" dirty="0"/>
              <a:t>Les tests de dépistage d’alcool ou de </a:t>
            </a:r>
            <a:r>
              <a:rPr lang="fr-CA" sz="2800" dirty="0" smtClean="0"/>
              <a:t>drogues  II  </a:t>
            </a:r>
            <a:endParaRPr lang="fr-CA" sz="2800" dirty="0"/>
          </a:p>
        </p:txBody>
      </p:sp>
      <p:sp>
        <p:nvSpPr>
          <p:cNvPr id="5" name="Content Placeholder 2"/>
          <p:cNvSpPr>
            <a:spLocks noGrp="1"/>
          </p:cNvSpPr>
          <p:nvPr>
            <p:ph idx="4294967295"/>
            <p:custDataLst>
              <p:tags r:id="rId2"/>
            </p:custDataLst>
          </p:nvPr>
        </p:nvSpPr>
        <p:spPr>
          <a:xfrm>
            <a:off x="490578" y="1185995"/>
            <a:ext cx="7838703" cy="4994455"/>
          </a:xfrm>
        </p:spPr>
        <p:txBody>
          <a:bodyPr>
            <a:noAutofit/>
          </a:bodyPr>
          <a:lstStyle/>
          <a:p>
            <a:pPr marL="0" lvl="0" indent="0" algn="just">
              <a:buNone/>
            </a:pPr>
            <a:r>
              <a:rPr lang="fr-CA" sz="2000" dirty="0">
                <a:solidFill>
                  <a:srgbClr val="800000"/>
                </a:solidFill>
              </a:rPr>
              <a:t>Les tribunaux reconnaissent le droit à l’employeur de demander un test de dépistage lorsque </a:t>
            </a:r>
            <a:r>
              <a:rPr lang="fr-CA" sz="2000" dirty="0" smtClean="0">
                <a:solidFill>
                  <a:srgbClr val="800000"/>
                </a:solidFill>
              </a:rPr>
              <a:t>les trois </a:t>
            </a:r>
            <a:r>
              <a:rPr lang="fr-CA" sz="2000" dirty="0">
                <a:solidFill>
                  <a:srgbClr val="800000"/>
                </a:solidFill>
              </a:rPr>
              <a:t>critères </a:t>
            </a:r>
            <a:r>
              <a:rPr lang="fr-CA" sz="2000" dirty="0" smtClean="0">
                <a:solidFill>
                  <a:srgbClr val="800000"/>
                </a:solidFill>
              </a:rPr>
              <a:t>suivants sont respectés</a:t>
            </a:r>
            <a:r>
              <a:rPr lang="fr-CA" sz="2000" dirty="0">
                <a:solidFill>
                  <a:srgbClr val="800000"/>
                </a:solidFill>
              </a:rPr>
              <a:t> </a:t>
            </a:r>
            <a:r>
              <a:rPr lang="fr-CA" sz="2000" dirty="0" smtClean="0">
                <a:solidFill>
                  <a:srgbClr val="800000"/>
                </a:solidFill>
              </a:rPr>
              <a:t>:</a:t>
            </a:r>
            <a:endParaRPr lang="fr-CA" sz="2000" dirty="0" smtClean="0">
              <a:solidFill>
                <a:srgbClr val="800000"/>
              </a:solidFill>
            </a:endParaRPr>
          </a:p>
          <a:p>
            <a:pPr marL="0" lvl="0" indent="0" algn="just">
              <a:buNone/>
            </a:pPr>
            <a:endParaRPr lang="fr-CA" sz="2000" dirty="0"/>
          </a:p>
          <a:p>
            <a:pPr algn="just"/>
            <a:r>
              <a:rPr lang="fr-CA" sz="2000" dirty="0">
                <a:solidFill>
                  <a:srgbClr val="000090"/>
                </a:solidFill>
              </a:rPr>
              <a:t>Le premier est qu’il poursuit un objectif légitime, par exemple, assurer la sécurité des employés ou du public</a:t>
            </a:r>
            <a:r>
              <a:rPr lang="fr-CA" sz="2000" dirty="0" smtClean="0">
                <a:solidFill>
                  <a:srgbClr val="000090"/>
                </a:solidFill>
              </a:rPr>
              <a:t>.</a:t>
            </a:r>
          </a:p>
          <a:p>
            <a:pPr algn="just"/>
            <a:endParaRPr lang="fr-CA" sz="2000" dirty="0">
              <a:solidFill>
                <a:srgbClr val="000090"/>
              </a:solidFill>
            </a:endParaRPr>
          </a:p>
          <a:p>
            <a:pPr algn="just"/>
            <a:r>
              <a:rPr lang="fr-CA" sz="2000" dirty="0">
                <a:solidFill>
                  <a:srgbClr val="000090"/>
                </a:solidFill>
              </a:rPr>
              <a:t>Le deuxième est que la demande de passer le test de dépistage à l’employé est véritablement reliée à l’objectif. Dans l’exemple, ça serait de demander un test de dépistage avec l’objectif précis d’assurer la sécurité</a:t>
            </a:r>
            <a:r>
              <a:rPr lang="fr-CA" sz="2000" dirty="0" smtClean="0">
                <a:solidFill>
                  <a:srgbClr val="000090"/>
                </a:solidFill>
              </a:rPr>
              <a:t>.</a:t>
            </a:r>
          </a:p>
          <a:p>
            <a:pPr algn="just"/>
            <a:endParaRPr lang="fr-CA" sz="2000" dirty="0">
              <a:solidFill>
                <a:srgbClr val="000090"/>
              </a:solidFill>
            </a:endParaRPr>
          </a:p>
          <a:p>
            <a:pPr algn="just"/>
            <a:r>
              <a:rPr lang="fr-CA" sz="2000" dirty="0">
                <a:solidFill>
                  <a:srgbClr val="000090"/>
                </a:solidFill>
              </a:rPr>
              <a:t>Le troisième est de démontrer que l’atteinte aux droits fondamentaux est minimale</a:t>
            </a:r>
            <a:r>
              <a:rPr lang="fr-CA" sz="2000" dirty="0" smtClean="0">
                <a:solidFill>
                  <a:srgbClr val="000090"/>
                </a:solidFill>
              </a:rPr>
              <a:t>.</a:t>
            </a:r>
            <a:endParaRPr lang="en-US" sz="2000" dirty="0">
              <a:solidFill>
                <a:srgbClr val="000090"/>
              </a:solidFill>
            </a:endParaRPr>
          </a:p>
        </p:txBody>
      </p:sp>
    </p:spTree>
    <p:extLst>
      <p:ext uri="{BB962C8B-B14F-4D97-AF65-F5344CB8AC3E}">
        <p14:creationId xmlns:p14="http://schemas.microsoft.com/office/powerpoint/2010/main" val="3811265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28</a:t>
            </a:fld>
            <a:endParaRPr lang="fr-CA" dirty="0"/>
          </a:p>
        </p:txBody>
      </p:sp>
      <p:sp>
        <p:nvSpPr>
          <p:cNvPr id="3" name="Titre 1">
            <a:extLst>
              <a:ext uri="{FF2B5EF4-FFF2-40B4-BE49-F238E27FC236}">
                <a16:creationId xmlns="" xmlns:a16="http://schemas.microsoft.com/office/drawing/2014/main" id="{C20DE603-004E-4E5F-B6CE-309F3CFE41B5}"/>
              </a:ext>
            </a:extLst>
          </p:cNvPr>
          <p:cNvSpPr>
            <a:spLocks noGrp="1"/>
          </p:cNvSpPr>
          <p:nvPr>
            <p:ph type="title" idx="4294967295"/>
            <p:custDataLst>
              <p:tags r:id="rId1"/>
            </p:custDataLst>
          </p:nvPr>
        </p:nvSpPr>
        <p:spPr>
          <a:xfrm>
            <a:off x="261457" y="226780"/>
            <a:ext cx="8574783" cy="529643"/>
          </a:xfrm>
        </p:spPr>
        <p:txBody>
          <a:bodyPr>
            <a:noAutofit/>
          </a:bodyPr>
          <a:lstStyle/>
          <a:p>
            <a:r>
              <a:rPr lang="fr-CA" sz="2800" dirty="0"/>
              <a:t>Les tests de dépistage d’alcool ou de </a:t>
            </a:r>
            <a:r>
              <a:rPr lang="fr-CA" sz="2800" dirty="0" smtClean="0"/>
              <a:t>drogues  III  </a:t>
            </a:r>
            <a:endParaRPr lang="fr-CA" sz="2800" dirty="0"/>
          </a:p>
        </p:txBody>
      </p:sp>
      <p:pic>
        <p:nvPicPr>
          <p:cNvPr id="5" name="Image 4">
            <a:extLst>
              <a:ext uri="{FF2B5EF4-FFF2-40B4-BE49-F238E27FC236}">
                <a16:creationId xmlns="" xmlns:a16="http://schemas.microsoft.com/office/drawing/2014/main" id="{168935BC-6C5F-4DD9-8039-F05EC3E127A7}"/>
              </a:ext>
            </a:extLst>
          </p:cNvPr>
          <p:cNvPicPr>
            <a:picLocks noChangeAspect="1"/>
          </p:cNvPicPr>
          <p:nvPr>
            <p:custDataLst>
              <p:tags r:id="rId2"/>
            </p:custDataLst>
          </p:nvPr>
        </p:nvPicPr>
        <p:blipFill rotWithShape="1">
          <a:blip r:embed="rId5"/>
          <a:srcRect l="18493" t="12715" r="19055" b="12848"/>
          <a:stretch/>
        </p:blipFill>
        <p:spPr>
          <a:xfrm>
            <a:off x="4635620" y="5033480"/>
            <a:ext cx="3191307" cy="1691298"/>
          </a:xfrm>
          <a:prstGeom prst="rect">
            <a:avLst/>
          </a:prstGeom>
        </p:spPr>
      </p:pic>
      <p:sp>
        <p:nvSpPr>
          <p:cNvPr id="6" name="Content Placeholder 2"/>
          <p:cNvSpPr>
            <a:spLocks noGrp="1"/>
          </p:cNvSpPr>
          <p:nvPr>
            <p:ph idx="4294967295"/>
            <p:custDataLst>
              <p:tags r:id="rId3"/>
            </p:custDataLst>
          </p:nvPr>
        </p:nvSpPr>
        <p:spPr>
          <a:xfrm>
            <a:off x="387278" y="862148"/>
            <a:ext cx="8448963" cy="4618252"/>
          </a:xfrm>
        </p:spPr>
        <p:txBody>
          <a:bodyPr>
            <a:normAutofit fontScale="85000" lnSpcReduction="10000"/>
          </a:bodyPr>
          <a:lstStyle/>
          <a:p>
            <a:pPr algn="just">
              <a:lnSpc>
                <a:spcPct val="110000"/>
              </a:lnSpc>
              <a:buFont typeface="Wingdings" panose="05000000000000000000" pitchFamily="2" charset="2"/>
              <a:buChar char="Ø"/>
            </a:pPr>
            <a:r>
              <a:rPr lang="fr-CA" sz="1900" dirty="0">
                <a:solidFill>
                  <a:srgbClr val="800000"/>
                </a:solidFill>
              </a:rPr>
              <a:t>Selon l’analyse de la jurisprudence, les tribunaux accordent </a:t>
            </a:r>
            <a:r>
              <a:rPr lang="fr-CA" sz="1900" b="1" dirty="0">
                <a:solidFill>
                  <a:srgbClr val="800000"/>
                </a:solidFill>
              </a:rPr>
              <a:t>le droit aux employeurs </a:t>
            </a:r>
            <a:r>
              <a:rPr lang="fr-CA" sz="1900" dirty="0">
                <a:solidFill>
                  <a:srgbClr val="800000"/>
                </a:solidFill>
              </a:rPr>
              <a:t>de demander un test de dépistage dans des </a:t>
            </a:r>
            <a:r>
              <a:rPr lang="fr-CA" sz="1900" b="1" dirty="0">
                <a:solidFill>
                  <a:srgbClr val="800000"/>
                </a:solidFill>
              </a:rPr>
              <a:t>circonstances précises</a:t>
            </a:r>
            <a:r>
              <a:rPr lang="fr-CA" sz="1900" dirty="0">
                <a:solidFill>
                  <a:srgbClr val="800000"/>
                </a:solidFill>
              </a:rPr>
              <a:t>.</a:t>
            </a:r>
          </a:p>
          <a:p>
            <a:pPr lvl="1" algn="just">
              <a:lnSpc>
                <a:spcPct val="110000"/>
              </a:lnSpc>
            </a:pPr>
            <a:r>
              <a:rPr lang="fr-CA" sz="1900" dirty="0">
                <a:solidFill>
                  <a:srgbClr val="800000"/>
                </a:solidFill>
              </a:rPr>
              <a:t>Si ces derniers ont des motifs raisonnables de croire que l’employé est sous l’influence de l’alcool ou de drogues;</a:t>
            </a:r>
          </a:p>
          <a:p>
            <a:pPr lvl="1" algn="just">
              <a:lnSpc>
                <a:spcPct val="110000"/>
              </a:lnSpc>
            </a:pPr>
            <a:r>
              <a:rPr lang="fr-CA" sz="1900" dirty="0">
                <a:solidFill>
                  <a:srgbClr val="800000"/>
                </a:solidFill>
              </a:rPr>
              <a:t>lors d’un incident ou accident important;</a:t>
            </a:r>
          </a:p>
          <a:p>
            <a:pPr lvl="1" algn="just">
              <a:lnSpc>
                <a:spcPct val="110000"/>
              </a:lnSpc>
            </a:pPr>
            <a:r>
              <a:rPr lang="fr-CA" sz="1900" dirty="0">
                <a:solidFill>
                  <a:srgbClr val="800000"/>
                </a:solidFill>
              </a:rPr>
              <a:t>lors du processus de réhabilitation d’un employé.</a:t>
            </a:r>
          </a:p>
          <a:p>
            <a:pPr marL="342900" lvl="1" indent="-342900" algn="just">
              <a:lnSpc>
                <a:spcPct val="110000"/>
              </a:lnSpc>
              <a:buFont typeface="Wingdings" panose="05000000000000000000" pitchFamily="2" charset="2"/>
              <a:buChar char="Ø"/>
            </a:pPr>
            <a:r>
              <a:rPr lang="fr-CA" sz="1900" dirty="0">
                <a:solidFill>
                  <a:srgbClr val="800000"/>
                </a:solidFill>
              </a:rPr>
              <a:t>Lors de l’embauche ou durant l’exécution des tâches de travail, c’est également possible. On les appelle les </a:t>
            </a:r>
            <a:r>
              <a:rPr lang="fr-CA" sz="1900" dirty="0">
                <a:solidFill>
                  <a:srgbClr val="000090"/>
                </a:solidFill>
              </a:rPr>
              <a:t>tests </a:t>
            </a:r>
            <a:r>
              <a:rPr lang="fr-CA" sz="1900" i="1" dirty="0" err="1">
                <a:solidFill>
                  <a:srgbClr val="000090"/>
                </a:solidFill>
              </a:rPr>
              <a:t>préembauche</a:t>
            </a:r>
            <a:r>
              <a:rPr lang="fr-CA" sz="1900" dirty="0">
                <a:solidFill>
                  <a:srgbClr val="000090"/>
                </a:solidFill>
              </a:rPr>
              <a:t> ou </a:t>
            </a:r>
            <a:r>
              <a:rPr lang="fr-CA" sz="1900" i="1" dirty="0">
                <a:solidFill>
                  <a:srgbClr val="000090"/>
                </a:solidFill>
              </a:rPr>
              <a:t>aléatoire</a:t>
            </a:r>
            <a:r>
              <a:rPr lang="fr-CA" sz="1900" dirty="0">
                <a:solidFill>
                  <a:srgbClr val="800000"/>
                </a:solidFill>
              </a:rPr>
              <a:t>. Par contre, pour ceux-ci, les décisions des tribunaux sont variables et rien n’est définitif.</a:t>
            </a:r>
            <a:endParaRPr lang="en-US" sz="1900" dirty="0">
              <a:solidFill>
                <a:srgbClr val="800000"/>
              </a:solidFill>
            </a:endParaRPr>
          </a:p>
          <a:p>
            <a:pPr marL="0" indent="0" algn="just">
              <a:lnSpc>
                <a:spcPct val="110000"/>
              </a:lnSpc>
              <a:buNone/>
            </a:pPr>
            <a:endParaRPr lang="fr-CA" sz="1900" dirty="0">
              <a:solidFill>
                <a:srgbClr val="800000"/>
              </a:solidFill>
            </a:endParaRPr>
          </a:p>
          <a:p>
            <a:pPr lvl="0" algn="just">
              <a:lnSpc>
                <a:spcPct val="110000"/>
              </a:lnSpc>
              <a:buFont typeface="Wingdings" panose="05000000000000000000" pitchFamily="2" charset="2"/>
              <a:buChar char="Ø"/>
            </a:pPr>
            <a:r>
              <a:rPr lang="fr-CA" sz="1900" dirty="0">
                <a:solidFill>
                  <a:srgbClr val="800000"/>
                </a:solidFill>
              </a:rPr>
              <a:t>Les employeurs peuvent avoir </a:t>
            </a:r>
            <a:r>
              <a:rPr lang="fr-CA" sz="1900" b="1" dirty="0">
                <a:solidFill>
                  <a:srgbClr val="800000"/>
                </a:solidFill>
              </a:rPr>
              <a:t>des exigences plus élevées </a:t>
            </a:r>
            <a:r>
              <a:rPr lang="fr-CA" sz="1900" dirty="0">
                <a:solidFill>
                  <a:srgbClr val="800000"/>
                </a:solidFill>
              </a:rPr>
              <a:t>et avoir davantage recours aux tests de dépistage pour les </a:t>
            </a:r>
            <a:r>
              <a:rPr lang="fr-CA" sz="1900" b="1" dirty="0">
                <a:solidFill>
                  <a:srgbClr val="800000"/>
                </a:solidFill>
              </a:rPr>
              <a:t>postes critiques pour la sécurité</a:t>
            </a:r>
            <a:r>
              <a:rPr lang="fr-CA" sz="1900" dirty="0">
                <a:solidFill>
                  <a:srgbClr val="800000"/>
                </a:solidFill>
              </a:rPr>
              <a:t>.</a:t>
            </a:r>
          </a:p>
          <a:p>
            <a:pPr lvl="1" algn="just">
              <a:lnSpc>
                <a:spcPct val="110000"/>
              </a:lnSpc>
            </a:pPr>
            <a:r>
              <a:rPr lang="fr-CA" sz="1900" dirty="0">
                <a:solidFill>
                  <a:srgbClr val="800000"/>
                </a:solidFill>
              </a:rPr>
              <a:t>Ce sont les postes où les facultés affaiblies peuvent menacer la sécurité de l’employé, de ses collègues ou du public,</a:t>
            </a:r>
          </a:p>
          <a:p>
            <a:pPr lvl="1" algn="just">
              <a:lnSpc>
                <a:spcPct val="110000"/>
              </a:lnSpc>
            </a:pPr>
            <a:r>
              <a:rPr lang="fr-CA" sz="1900" dirty="0">
                <a:solidFill>
                  <a:srgbClr val="800000"/>
                </a:solidFill>
              </a:rPr>
              <a:t>ainsi que causer des dommages sérieux à l’environnement ou aux biens de l’employeur.</a:t>
            </a:r>
          </a:p>
          <a:p>
            <a:pPr lvl="1">
              <a:lnSpc>
                <a:spcPct val="90000"/>
              </a:lnSpc>
            </a:pPr>
            <a:endParaRPr lang="fr-CA" sz="1800" dirty="0"/>
          </a:p>
          <a:p>
            <a:pPr lvl="0">
              <a:lnSpc>
                <a:spcPct val="90000"/>
              </a:lnSpc>
              <a:buFont typeface="Wingdings" panose="05000000000000000000" pitchFamily="2" charset="2"/>
              <a:buChar char="Ø"/>
            </a:pPr>
            <a:endParaRPr lang="en-US" sz="1100" dirty="0"/>
          </a:p>
          <a:p>
            <a:pPr marL="0" indent="0">
              <a:lnSpc>
                <a:spcPct val="90000"/>
              </a:lnSpc>
              <a:buNone/>
            </a:pPr>
            <a:endParaRPr lang="en-US" sz="1100" dirty="0"/>
          </a:p>
        </p:txBody>
      </p:sp>
    </p:spTree>
    <p:extLst>
      <p:ext uri="{BB962C8B-B14F-4D97-AF65-F5344CB8AC3E}">
        <p14:creationId xmlns:p14="http://schemas.microsoft.com/office/powerpoint/2010/main" val="1086665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29</a:t>
            </a:fld>
            <a:endParaRPr lang="fr-CA" dirty="0"/>
          </a:p>
        </p:txBody>
      </p:sp>
      <p:sp>
        <p:nvSpPr>
          <p:cNvPr id="3" name="Titre 1">
            <a:extLst>
              <a:ext uri="{FF2B5EF4-FFF2-40B4-BE49-F238E27FC236}">
                <a16:creationId xmlns="" xmlns:a16="http://schemas.microsoft.com/office/drawing/2014/main" id="{C20DE603-004E-4E5F-B6CE-309F3CFE41B5}"/>
              </a:ext>
            </a:extLst>
          </p:cNvPr>
          <p:cNvSpPr>
            <a:spLocks noGrp="1"/>
          </p:cNvSpPr>
          <p:nvPr>
            <p:ph type="title" idx="4294967295"/>
            <p:custDataLst>
              <p:tags r:id="rId1"/>
            </p:custDataLst>
          </p:nvPr>
        </p:nvSpPr>
        <p:spPr>
          <a:xfrm>
            <a:off x="261457" y="226780"/>
            <a:ext cx="8574783" cy="529643"/>
          </a:xfrm>
        </p:spPr>
        <p:txBody>
          <a:bodyPr>
            <a:noAutofit/>
          </a:bodyPr>
          <a:lstStyle/>
          <a:p>
            <a:r>
              <a:rPr lang="fr-CA" sz="2800" dirty="0"/>
              <a:t>Les tests de dépistage d’alcool ou de </a:t>
            </a:r>
            <a:r>
              <a:rPr lang="fr-CA" sz="2800" dirty="0" smtClean="0"/>
              <a:t>drogues  IV  </a:t>
            </a:r>
            <a:endParaRPr lang="fr-CA" sz="2800" dirty="0"/>
          </a:p>
        </p:txBody>
      </p:sp>
      <p:sp>
        <p:nvSpPr>
          <p:cNvPr id="5" name="Content Placeholder 2"/>
          <p:cNvSpPr>
            <a:spLocks noGrp="1"/>
          </p:cNvSpPr>
          <p:nvPr>
            <p:ph idx="4294967295"/>
            <p:custDataLst>
              <p:tags r:id="rId2"/>
            </p:custDataLst>
          </p:nvPr>
        </p:nvSpPr>
        <p:spPr>
          <a:xfrm>
            <a:off x="261456" y="871283"/>
            <a:ext cx="8488023" cy="3688490"/>
          </a:xfrm>
        </p:spPr>
        <p:txBody>
          <a:bodyPr>
            <a:normAutofit/>
          </a:bodyPr>
          <a:lstStyle/>
          <a:p>
            <a:pPr marL="0" indent="0">
              <a:lnSpc>
                <a:spcPct val="90000"/>
              </a:lnSpc>
              <a:buNone/>
            </a:pPr>
            <a:endParaRPr lang="fr-CA" sz="1400" dirty="0"/>
          </a:p>
          <a:p>
            <a:pPr lvl="1" algn="just">
              <a:lnSpc>
                <a:spcPct val="90000"/>
              </a:lnSpc>
            </a:pPr>
            <a:r>
              <a:rPr lang="fr-CA" sz="1900" dirty="0">
                <a:solidFill>
                  <a:srgbClr val="800000"/>
                </a:solidFill>
              </a:rPr>
              <a:t>Un employeur </a:t>
            </a:r>
            <a:r>
              <a:rPr lang="fr-CA" sz="1900" b="1" dirty="0">
                <a:solidFill>
                  <a:srgbClr val="800000"/>
                </a:solidFill>
              </a:rPr>
              <a:t>ne peut pas </a:t>
            </a:r>
            <a:r>
              <a:rPr lang="fr-CA" sz="1900" dirty="0">
                <a:solidFill>
                  <a:srgbClr val="800000"/>
                </a:solidFill>
              </a:rPr>
              <a:t>obliger un employé à se soumettre à un test de dépistage.</a:t>
            </a:r>
          </a:p>
          <a:p>
            <a:pPr lvl="1" algn="just">
              <a:lnSpc>
                <a:spcPct val="90000"/>
              </a:lnSpc>
            </a:pPr>
            <a:r>
              <a:rPr lang="fr-CA" sz="1900" dirty="0">
                <a:solidFill>
                  <a:srgbClr val="800000"/>
                </a:solidFill>
              </a:rPr>
              <a:t>Cependant, </a:t>
            </a:r>
            <a:r>
              <a:rPr lang="fr-CA" sz="1900" b="1" dirty="0">
                <a:solidFill>
                  <a:srgbClr val="800000"/>
                </a:solidFill>
              </a:rPr>
              <a:t>si l’employé refuse</a:t>
            </a:r>
            <a:r>
              <a:rPr lang="fr-CA" sz="1900" dirty="0">
                <a:solidFill>
                  <a:srgbClr val="800000"/>
                </a:solidFill>
              </a:rPr>
              <a:t>, il peut être suspendu administrativement ou affecté à des tâches considérées comme non dangereuses.</a:t>
            </a:r>
          </a:p>
          <a:p>
            <a:pPr lvl="1" algn="just">
              <a:lnSpc>
                <a:spcPct val="90000"/>
              </a:lnSpc>
            </a:pPr>
            <a:r>
              <a:rPr lang="fr-CA" sz="1900" dirty="0">
                <a:solidFill>
                  <a:srgbClr val="800000"/>
                </a:solidFill>
              </a:rPr>
              <a:t>Si le refus est </a:t>
            </a:r>
            <a:r>
              <a:rPr lang="fr-CA" sz="1900" b="1" dirty="0">
                <a:solidFill>
                  <a:srgbClr val="800000"/>
                </a:solidFill>
              </a:rPr>
              <a:t>un geste d’insubordination </a:t>
            </a:r>
            <a:r>
              <a:rPr lang="fr-CA" sz="1900" dirty="0">
                <a:solidFill>
                  <a:srgbClr val="800000"/>
                </a:solidFill>
              </a:rPr>
              <a:t>consistant à se soustraire aux moyens de contrôle de l’employeur. À ce </a:t>
            </a:r>
            <a:r>
              <a:rPr lang="fr-CA" sz="1900" dirty="0" smtClean="0">
                <a:solidFill>
                  <a:srgbClr val="800000"/>
                </a:solidFill>
              </a:rPr>
              <a:t>moment, </a:t>
            </a:r>
            <a:r>
              <a:rPr lang="fr-CA" sz="1900" dirty="0">
                <a:solidFill>
                  <a:srgbClr val="800000"/>
                </a:solidFill>
              </a:rPr>
              <a:t>l’employé peut recevoir une mesure disciplinaire. Cela est d’autant plus vrai s’il y a une politique connue des employés en place.</a:t>
            </a:r>
          </a:p>
          <a:p>
            <a:pPr lvl="1" algn="just">
              <a:lnSpc>
                <a:spcPct val="90000"/>
              </a:lnSpc>
            </a:pPr>
            <a:r>
              <a:rPr lang="fr-CA" sz="1900" dirty="0">
                <a:solidFill>
                  <a:srgbClr val="800000"/>
                </a:solidFill>
              </a:rPr>
              <a:t>Le </a:t>
            </a:r>
            <a:r>
              <a:rPr lang="fr-CA" sz="1900" b="1" dirty="0">
                <a:solidFill>
                  <a:srgbClr val="800000"/>
                </a:solidFill>
              </a:rPr>
              <a:t>refus à répétition </a:t>
            </a:r>
            <a:r>
              <a:rPr lang="fr-CA" sz="1900" dirty="0">
                <a:solidFill>
                  <a:srgbClr val="800000"/>
                </a:solidFill>
              </a:rPr>
              <a:t>peut mener au </a:t>
            </a:r>
            <a:r>
              <a:rPr lang="fr-CA" sz="1900" b="1" dirty="0">
                <a:solidFill>
                  <a:srgbClr val="800000"/>
                </a:solidFill>
              </a:rPr>
              <a:t>congédiement</a:t>
            </a:r>
            <a:r>
              <a:rPr lang="fr-CA" sz="1900" dirty="0">
                <a:solidFill>
                  <a:srgbClr val="800000"/>
                </a:solidFill>
              </a:rPr>
              <a:t> de l’employé qui doit être informé des conséquences auparavant.</a:t>
            </a:r>
          </a:p>
          <a:p>
            <a:pPr lvl="0">
              <a:lnSpc>
                <a:spcPct val="90000"/>
              </a:lnSpc>
              <a:buFont typeface="Wingdings" panose="05000000000000000000" pitchFamily="2" charset="2"/>
              <a:buChar char="Ø"/>
            </a:pPr>
            <a:endParaRPr lang="en-US" sz="1400" dirty="0"/>
          </a:p>
          <a:p>
            <a:pPr marL="0" indent="0">
              <a:lnSpc>
                <a:spcPct val="90000"/>
              </a:lnSpc>
              <a:buNone/>
            </a:pPr>
            <a:endParaRPr lang="en-US" sz="1400" dirty="0"/>
          </a:p>
        </p:txBody>
      </p:sp>
      <p:pic>
        <p:nvPicPr>
          <p:cNvPr id="6" name="Image 5">
            <a:extLst>
              <a:ext uri="{FF2B5EF4-FFF2-40B4-BE49-F238E27FC236}">
                <a16:creationId xmlns="" xmlns:a16="http://schemas.microsoft.com/office/drawing/2014/main" id="{7AED0A50-990E-4030-A951-2B7246666DCA}"/>
              </a:ext>
            </a:extLst>
          </p:cNvPr>
          <p:cNvPicPr>
            <a:picLocks noChangeAspect="1"/>
          </p:cNvPicPr>
          <p:nvPr>
            <p:custDataLst>
              <p:tags r:id="rId3"/>
            </p:custDataLst>
          </p:nvPr>
        </p:nvPicPr>
        <p:blipFill rotWithShape="1">
          <a:blip r:embed="rId5"/>
          <a:srcRect l="26867" t="5044" r="30086" b="10897"/>
          <a:stretch/>
        </p:blipFill>
        <p:spPr>
          <a:xfrm>
            <a:off x="3327187" y="4559772"/>
            <a:ext cx="2424872" cy="1861332"/>
          </a:xfrm>
          <a:prstGeom prst="rect">
            <a:avLst/>
          </a:prstGeom>
        </p:spPr>
      </p:pic>
    </p:spTree>
    <p:extLst>
      <p:ext uri="{BB962C8B-B14F-4D97-AF65-F5344CB8AC3E}">
        <p14:creationId xmlns:p14="http://schemas.microsoft.com/office/powerpoint/2010/main" val="2352969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3</a:t>
            </a:fld>
            <a:endParaRPr lang="fr-CA" dirty="0"/>
          </a:p>
        </p:txBody>
      </p:sp>
      <p:pic>
        <p:nvPicPr>
          <p:cNvPr id="5" name="Image 4">
            <a:extLst>
              <a:ext uri="{FF2B5EF4-FFF2-40B4-BE49-F238E27FC236}">
                <a16:creationId xmlns="" xmlns:a16="http://schemas.microsoft.com/office/drawing/2014/main" id="{13050D7D-CDCA-4BDA-9BF3-DA29894CB48E}"/>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5843880" y="3367344"/>
            <a:ext cx="2677826" cy="2856348"/>
          </a:xfrm>
          <a:prstGeom prst="rect">
            <a:avLst/>
          </a:prstGeom>
        </p:spPr>
      </p:pic>
      <p:pic>
        <p:nvPicPr>
          <p:cNvPr id="6" name="Picture 8" descr="RÃ©sultats de recherche d'images pour Â«Â mÃ©dicament dessinÂ Â»">
            <a:extLst>
              <a:ext uri="{FF2B5EF4-FFF2-40B4-BE49-F238E27FC236}">
                <a16:creationId xmlns="" xmlns:a16="http://schemas.microsoft.com/office/drawing/2014/main" id="{35540E30-AAEB-4244-9E3F-3BA2ADABFAF9}"/>
              </a:ext>
            </a:extLst>
          </p:cNvPr>
          <p:cNvPicPr>
            <a:picLocks noChangeAspect="1" noChangeArrowheads="1"/>
          </p:cNvPicPr>
          <p:nvPr>
            <p:custDataLst>
              <p:tags r:id="rId2"/>
            </p:custDataLst>
          </p:nvPr>
        </p:nvPicPr>
        <p:blipFill rotWithShape="1">
          <a:blip r:embed="rId8" cstate="print">
            <a:extLst>
              <a:ext uri="{28A0092B-C50C-407E-A947-70E740481C1C}">
                <a14:useLocalDpi xmlns:a14="http://schemas.microsoft.com/office/drawing/2010/main" val="0"/>
              </a:ext>
            </a:extLst>
          </a:blip>
          <a:srcRect l="10760" t="11024" r="9986" b="11148"/>
          <a:stretch/>
        </p:blipFill>
        <p:spPr bwMode="auto">
          <a:xfrm rot="16683100">
            <a:off x="822854" y="3879058"/>
            <a:ext cx="2300008" cy="18915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Ã©sultats de recherche d'images pour Â«Â dessin alcoolÂ Â»">
            <a:extLst>
              <a:ext uri="{FF2B5EF4-FFF2-40B4-BE49-F238E27FC236}">
                <a16:creationId xmlns="" xmlns:a16="http://schemas.microsoft.com/office/drawing/2014/main" id="{8879329B-9E66-4986-B413-6A271DBBCBA7}"/>
              </a:ext>
            </a:extLst>
          </p:cNvPr>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3553582" y="3610804"/>
            <a:ext cx="1891559" cy="2369427"/>
          </a:xfrm>
          <a:prstGeom prst="rect">
            <a:avLst/>
          </a:prstGeom>
          <a:noFill/>
          <a:extLst>
            <a:ext uri="{909E8E84-426E-40dd-AFC4-6F175D3DCCD1}">
              <a14:hiddenFill xmlns:a14="http://schemas.microsoft.com/office/drawing/2010/main">
                <a:solidFill>
                  <a:srgbClr val="FFFFFF"/>
                </a:solidFill>
              </a14:hiddenFill>
            </a:ext>
          </a:extLst>
        </p:spPr>
      </p:pic>
      <p:sp>
        <p:nvSpPr>
          <p:cNvPr id="8" name="Titre 1">
            <a:extLst>
              <a:ext uri="{FF2B5EF4-FFF2-40B4-BE49-F238E27FC236}">
                <a16:creationId xmlns="" xmlns:a16="http://schemas.microsoft.com/office/drawing/2014/main" id="{C20DE603-004E-4E5F-B6CE-309F3CFE41B5}"/>
              </a:ext>
            </a:extLst>
          </p:cNvPr>
          <p:cNvSpPr txBox="1">
            <a:spLocks/>
          </p:cNvSpPr>
          <p:nvPr>
            <p:custDataLst>
              <p:tags r:id="rId4"/>
            </p:custDataLst>
          </p:nvPr>
        </p:nvSpPr>
        <p:spPr>
          <a:xfrm>
            <a:off x="420199" y="420235"/>
            <a:ext cx="8282592" cy="1129965"/>
          </a:xfrm>
          <a:prstGeom prst="rect">
            <a:avLst/>
          </a:prstGeom>
        </p:spPr>
        <p:txBody>
          <a:bodyPr vert="horz" lIns="91440" tIns="45720" rIns="91440" bIns="45720" rtlCol="0" anchor="b">
            <a:noAutofit/>
          </a:bodyPr>
          <a:lstStyle>
            <a:lvl1pPr algn="ctr" defTabSz="457200" rtl="0" eaLnBrk="1" latinLnBrk="0" hangingPunct="1">
              <a:spcBef>
                <a:spcPct val="0"/>
              </a:spcBef>
              <a:buNone/>
              <a:defRPr sz="3600" b="1" i="0" kern="1200">
                <a:solidFill>
                  <a:srgbClr val="000090"/>
                </a:solidFill>
                <a:latin typeface="Arial"/>
                <a:ea typeface="+mj-ea"/>
                <a:cs typeface="Arial"/>
              </a:defRPr>
            </a:lvl1pPr>
          </a:lstStyle>
          <a:p>
            <a:pPr>
              <a:lnSpc>
                <a:spcPct val="90000"/>
              </a:lnSpc>
            </a:pPr>
            <a:r>
              <a:rPr lang="fr-CA" sz="3200" dirty="0" smtClean="0"/>
              <a:t>Les effets de l’alcool, des drogues et de certains médicaments au travail</a:t>
            </a:r>
            <a:endParaRPr lang="fr-CA" sz="3200" dirty="0"/>
          </a:p>
        </p:txBody>
      </p:sp>
      <p:sp>
        <p:nvSpPr>
          <p:cNvPr id="9" name="Espace réservé du contenu 2">
            <a:extLst>
              <a:ext uri="{FF2B5EF4-FFF2-40B4-BE49-F238E27FC236}">
                <a16:creationId xmlns="" xmlns:a16="http://schemas.microsoft.com/office/drawing/2014/main" id="{E061FA94-5A7F-4639-BEEC-4080B97BA9B0}"/>
              </a:ext>
            </a:extLst>
          </p:cNvPr>
          <p:cNvSpPr txBox="1">
            <a:spLocks/>
          </p:cNvSpPr>
          <p:nvPr>
            <p:custDataLst>
              <p:tags r:id="rId5"/>
            </p:custDataLst>
          </p:nvPr>
        </p:nvSpPr>
        <p:spPr>
          <a:xfrm>
            <a:off x="1522055" y="1866347"/>
            <a:ext cx="6088217" cy="97459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b="1"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b="1"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b="1"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b="1"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b="1"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r-CA" sz="2400" dirty="0" smtClean="0">
                <a:solidFill>
                  <a:srgbClr val="800000"/>
                </a:solidFill>
              </a:rPr>
              <a:t>Survol des différentes substances</a:t>
            </a:r>
          </a:p>
          <a:p>
            <a:pPr marL="0" indent="0" algn="ctr">
              <a:buNone/>
            </a:pPr>
            <a:r>
              <a:rPr lang="fr-CA" sz="2400" dirty="0" smtClean="0">
                <a:solidFill>
                  <a:srgbClr val="800000"/>
                </a:solidFill>
              </a:rPr>
              <a:t>Types de consommation</a:t>
            </a:r>
          </a:p>
        </p:txBody>
      </p:sp>
    </p:spTree>
    <p:extLst>
      <p:ext uri="{BB962C8B-B14F-4D97-AF65-F5344CB8AC3E}">
        <p14:creationId xmlns:p14="http://schemas.microsoft.com/office/powerpoint/2010/main" val="2333455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30</a:t>
            </a:fld>
            <a:endParaRPr lang="fr-CA" dirty="0"/>
          </a:p>
        </p:txBody>
      </p:sp>
      <p:sp>
        <p:nvSpPr>
          <p:cNvPr id="3" name="Titre 1">
            <a:extLst>
              <a:ext uri="{FF2B5EF4-FFF2-40B4-BE49-F238E27FC236}">
                <a16:creationId xmlns="" xmlns:a16="http://schemas.microsoft.com/office/drawing/2014/main" id="{C20DE603-004E-4E5F-B6CE-309F3CFE41B5}"/>
              </a:ext>
            </a:extLst>
          </p:cNvPr>
          <p:cNvSpPr>
            <a:spLocks noGrp="1"/>
          </p:cNvSpPr>
          <p:nvPr>
            <p:ph type="title" idx="4294967295"/>
            <p:custDataLst>
              <p:tags r:id="rId1"/>
            </p:custDataLst>
          </p:nvPr>
        </p:nvSpPr>
        <p:spPr>
          <a:xfrm>
            <a:off x="261457" y="226780"/>
            <a:ext cx="8574783" cy="529643"/>
          </a:xfrm>
        </p:spPr>
        <p:txBody>
          <a:bodyPr>
            <a:noAutofit/>
          </a:bodyPr>
          <a:lstStyle/>
          <a:p>
            <a:r>
              <a:rPr lang="fr-CA" dirty="0" smtClean="0"/>
              <a:t>La gestion disciplinaire  I  </a:t>
            </a:r>
            <a:endParaRPr lang="fr-CA" dirty="0"/>
          </a:p>
        </p:txBody>
      </p:sp>
      <p:sp>
        <p:nvSpPr>
          <p:cNvPr id="5" name="Espace réservé du contenu 2">
            <a:extLst>
              <a:ext uri="{FF2B5EF4-FFF2-40B4-BE49-F238E27FC236}">
                <a16:creationId xmlns="" xmlns:a16="http://schemas.microsoft.com/office/drawing/2014/main" id="{E061FA94-5A7F-4639-BEEC-4080B97BA9B0}"/>
              </a:ext>
            </a:extLst>
          </p:cNvPr>
          <p:cNvSpPr txBox="1">
            <a:spLocks/>
          </p:cNvSpPr>
          <p:nvPr>
            <p:custDataLst>
              <p:tags r:id="rId2"/>
            </p:custDataLst>
          </p:nvPr>
        </p:nvSpPr>
        <p:spPr>
          <a:xfrm>
            <a:off x="261457" y="1235968"/>
            <a:ext cx="8574783" cy="305976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fr-CA" sz="2400" b="1" dirty="0">
                <a:solidFill>
                  <a:srgbClr val="800000"/>
                </a:solidFill>
                <a:latin typeface="Arial"/>
                <a:cs typeface="Arial"/>
              </a:rPr>
              <a:t>La </a:t>
            </a:r>
            <a:r>
              <a:rPr lang="fr-CA" sz="2400" b="1" dirty="0" smtClean="0">
                <a:solidFill>
                  <a:srgbClr val="800000"/>
                </a:solidFill>
                <a:latin typeface="Arial"/>
                <a:cs typeface="Arial"/>
              </a:rPr>
              <a:t>preuve</a:t>
            </a:r>
          </a:p>
          <a:p>
            <a:pPr marL="0" indent="0">
              <a:buNone/>
            </a:pPr>
            <a:endParaRPr lang="fr-CA" sz="2400" b="1" dirty="0">
              <a:solidFill>
                <a:srgbClr val="800000"/>
              </a:solidFill>
              <a:latin typeface="Arial"/>
              <a:cs typeface="Arial"/>
            </a:endParaRPr>
          </a:p>
          <a:p>
            <a:r>
              <a:rPr lang="fr-CA" sz="2400" b="1" dirty="0">
                <a:solidFill>
                  <a:srgbClr val="800000"/>
                </a:solidFill>
                <a:latin typeface="Arial"/>
                <a:cs typeface="Arial"/>
              </a:rPr>
              <a:t>Travailler sous l’effet de l’alcool et de </a:t>
            </a:r>
            <a:r>
              <a:rPr lang="fr-CA" sz="2400" b="1" dirty="0" smtClean="0">
                <a:solidFill>
                  <a:srgbClr val="800000"/>
                </a:solidFill>
                <a:latin typeface="Arial"/>
                <a:cs typeface="Arial"/>
              </a:rPr>
              <a:t>drogues</a:t>
            </a:r>
          </a:p>
          <a:p>
            <a:endParaRPr lang="fr-CA" sz="2400" b="1" dirty="0">
              <a:solidFill>
                <a:srgbClr val="800000"/>
              </a:solidFill>
              <a:latin typeface="Arial"/>
              <a:cs typeface="Arial"/>
            </a:endParaRPr>
          </a:p>
          <a:p>
            <a:r>
              <a:rPr lang="fr-CA" sz="2400" b="1" dirty="0">
                <a:solidFill>
                  <a:srgbClr val="800000"/>
                </a:solidFill>
                <a:latin typeface="Arial"/>
                <a:cs typeface="Arial"/>
              </a:rPr>
              <a:t>Consommer de l’alcool ou des drogues durant une pause ou durant la période de </a:t>
            </a:r>
            <a:r>
              <a:rPr lang="fr-CA" sz="2400" b="1" dirty="0" smtClean="0">
                <a:solidFill>
                  <a:srgbClr val="800000"/>
                </a:solidFill>
                <a:latin typeface="Arial"/>
                <a:cs typeface="Arial"/>
              </a:rPr>
              <a:t>repas</a:t>
            </a:r>
            <a:endParaRPr lang="fr-CA" sz="2400" b="1" dirty="0">
              <a:solidFill>
                <a:srgbClr val="800000"/>
              </a:solidFill>
              <a:latin typeface="Arial"/>
              <a:cs typeface="Arial"/>
            </a:endParaRPr>
          </a:p>
        </p:txBody>
      </p:sp>
    </p:spTree>
    <p:extLst>
      <p:ext uri="{BB962C8B-B14F-4D97-AF65-F5344CB8AC3E}">
        <p14:creationId xmlns:p14="http://schemas.microsoft.com/office/powerpoint/2010/main" val="3852233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31</a:t>
            </a:fld>
            <a:endParaRPr lang="fr-CA" dirty="0"/>
          </a:p>
        </p:txBody>
      </p:sp>
      <p:sp>
        <p:nvSpPr>
          <p:cNvPr id="3" name="Titre 1"/>
          <p:cNvSpPr>
            <a:spLocks noGrp="1"/>
          </p:cNvSpPr>
          <p:nvPr>
            <p:ph type="title" idx="4294967295"/>
            <p:custDataLst>
              <p:tags r:id="rId1"/>
            </p:custDataLst>
          </p:nvPr>
        </p:nvSpPr>
        <p:spPr>
          <a:xfrm>
            <a:off x="385495" y="285781"/>
            <a:ext cx="8326633" cy="498657"/>
          </a:xfrm>
        </p:spPr>
        <p:txBody>
          <a:bodyPr anchor="ctr">
            <a:normAutofit fontScale="90000"/>
          </a:bodyPr>
          <a:lstStyle/>
          <a:p>
            <a:r>
              <a:rPr lang="fr-CA" dirty="0"/>
              <a:t>La </a:t>
            </a:r>
            <a:r>
              <a:rPr lang="fr-CA" dirty="0" smtClean="0"/>
              <a:t>gestion disciplinaire II</a:t>
            </a:r>
            <a:endParaRPr lang="fr-CA" dirty="0"/>
          </a:p>
        </p:txBody>
      </p:sp>
      <p:sp>
        <p:nvSpPr>
          <p:cNvPr id="5" name="Espace réservé du contenu 2"/>
          <p:cNvSpPr>
            <a:spLocks noGrp="1"/>
          </p:cNvSpPr>
          <p:nvPr>
            <p:ph idx="4294967295"/>
            <p:custDataLst>
              <p:tags r:id="rId2"/>
            </p:custDataLst>
          </p:nvPr>
        </p:nvSpPr>
        <p:spPr>
          <a:xfrm>
            <a:off x="385494" y="1027241"/>
            <a:ext cx="8326633" cy="5238928"/>
          </a:xfrm>
        </p:spPr>
        <p:txBody>
          <a:bodyPr anchor="t">
            <a:noAutofit/>
          </a:bodyPr>
          <a:lstStyle/>
          <a:p>
            <a:pPr algn="just">
              <a:lnSpc>
                <a:spcPct val="90000"/>
              </a:lnSpc>
            </a:pPr>
            <a:r>
              <a:rPr lang="fr-CA" sz="2800" dirty="0" smtClean="0">
                <a:solidFill>
                  <a:srgbClr val="800000"/>
                </a:solidFill>
              </a:rPr>
              <a:t>La preuve</a:t>
            </a:r>
          </a:p>
          <a:p>
            <a:pPr algn="just">
              <a:lnSpc>
                <a:spcPct val="90000"/>
              </a:lnSpc>
            </a:pPr>
            <a:endParaRPr lang="fr-CA" sz="2000" dirty="0">
              <a:solidFill>
                <a:srgbClr val="002060"/>
              </a:solidFill>
            </a:endParaRPr>
          </a:p>
          <a:p>
            <a:pPr algn="just">
              <a:lnSpc>
                <a:spcPct val="90000"/>
              </a:lnSpc>
            </a:pPr>
            <a:r>
              <a:rPr lang="fr-CA" sz="2000" dirty="0" smtClean="0">
                <a:solidFill>
                  <a:srgbClr val="000090"/>
                </a:solidFill>
              </a:rPr>
              <a:t>Dans </a:t>
            </a:r>
            <a:r>
              <a:rPr lang="fr-CA" sz="2000" dirty="0">
                <a:solidFill>
                  <a:srgbClr val="000090"/>
                </a:solidFill>
              </a:rPr>
              <a:t>la majorité des cas, la consommation d’alcool ou de drogues ne permet pas à un employé de respecter ses obligations. Alors, un employeur est justifié d’imposer une mesure disciplinaire à l’employé afin de l’amener à modifier son comportement.</a:t>
            </a:r>
          </a:p>
          <a:p>
            <a:pPr algn="just">
              <a:lnSpc>
                <a:spcPct val="90000"/>
              </a:lnSpc>
            </a:pPr>
            <a:r>
              <a:rPr lang="fr-CA" sz="2000" dirty="0">
                <a:solidFill>
                  <a:srgbClr val="000090"/>
                </a:solidFill>
              </a:rPr>
              <a:t>Avant de sanctionner un comportement, l’employeur doit pouvoir justifier son intervention.</a:t>
            </a:r>
          </a:p>
          <a:p>
            <a:pPr algn="just">
              <a:lnSpc>
                <a:spcPct val="90000"/>
              </a:lnSpc>
            </a:pPr>
            <a:r>
              <a:rPr lang="fr-CA" sz="2000" dirty="0">
                <a:solidFill>
                  <a:srgbClr val="000090"/>
                </a:solidFill>
              </a:rPr>
              <a:t>Concernant la consommation d’alcool ou de drogues, l’employeur a le fardeau de prouver la faute reprochée.</a:t>
            </a:r>
          </a:p>
          <a:p>
            <a:pPr algn="just">
              <a:lnSpc>
                <a:spcPct val="90000"/>
              </a:lnSpc>
            </a:pPr>
            <a:r>
              <a:rPr lang="fr-CA" sz="2000" dirty="0">
                <a:solidFill>
                  <a:srgbClr val="000090"/>
                </a:solidFill>
              </a:rPr>
              <a:t>Le fardeau de preuve peut être lourd à démontrer :</a:t>
            </a:r>
          </a:p>
          <a:p>
            <a:pPr lvl="1" algn="just">
              <a:lnSpc>
                <a:spcPct val="90000"/>
              </a:lnSpc>
              <a:buFont typeface="Wingdings" pitchFamily="2" charset="2"/>
              <a:buChar char="v"/>
            </a:pPr>
            <a:r>
              <a:rPr lang="fr-CA" sz="2000" dirty="0">
                <a:solidFill>
                  <a:srgbClr val="000090"/>
                </a:solidFill>
              </a:rPr>
              <a:t>Le fait de sentir l’alcool et démontrer des signes extérieurs d’ivresse ne prouve pas nécessairement qu’un employé est en état d'ébriété. Ce dernier peut tout simplement être sous l’effet de substances intoxicantes.</a:t>
            </a:r>
          </a:p>
        </p:txBody>
      </p:sp>
    </p:spTree>
    <p:extLst>
      <p:ext uri="{BB962C8B-B14F-4D97-AF65-F5344CB8AC3E}">
        <p14:creationId xmlns:p14="http://schemas.microsoft.com/office/powerpoint/2010/main" val="1235090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32</a:t>
            </a:fld>
            <a:endParaRPr lang="fr-CA" dirty="0"/>
          </a:p>
        </p:txBody>
      </p:sp>
      <p:sp>
        <p:nvSpPr>
          <p:cNvPr id="3" name="Espace réservé du contenu 2"/>
          <p:cNvSpPr>
            <a:spLocks noGrp="1"/>
          </p:cNvSpPr>
          <p:nvPr>
            <p:ph idx="4294967295"/>
            <p:custDataLst>
              <p:tags r:id="rId1"/>
            </p:custDataLst>
          </p:nvPr>
        </p:nvSpPr>
        <p:spPr>
          <a:xfrm>
            <a:off x="239573" y="1091221"/>
            <a:ext cx="6054076" cy="5156271"/>
          </a:xfrm>
        </p:spPr>
        <p:txBody>
          <a:bodyPr>
            <a:noAutofit/>
          </a:bodyPr>
          <a:lstStyle/>
          <a:p>
            <a:pPr>
              <a:buNone/>
            </a:pPr>
            <a:r>
              <a:rPr lang="fr-CA" sz="2400" dirty="0">
                <a:solidFill>
                  <a:srgbClr val="C00000"/>
                </a:solidFill>
              </a:rPr>
              <a:t>La fouille des employés</a:t>
            </a:r>
          </a:p>
          <a:p>
            <a:pPr algn="just">
              <a:buNone/>
            </a:pPr>
            <a:endParaRPr lang="fr-CA" sz="1800" dirty="0">
              <a:solidFill>
                <a:srgbClr val="C00000"/>
              </a:solidFill>
            </a:endParaRPr>
          </a:p>
          <a:p>
            <a:pPr algn="just"/>
            <a:r>
              <a:rPr lang="fr-CA" sz="1800" dirty="0">
                <a:solidFill>
                  <a:srgbClr val="000090"/>
                </a:solidFill>
              </a:rPr>
              <a:t>L’employeur peut fouiller un employé qu’il soupçonne être en possession d’alcool ou de drogues. Il doit agir avec prudence, puisque ceci constitue une atteinte à la vie privée protégée par le Code civil du Québec et la Charte des droits et libertés de la personne.</a:t>
            </a:r>
          </a:p>
          <a:p>
            <a:pPr algn="just"/>
            <a:r>
              <a:rPr lang="fr-CA" sz="1800" dirty="0">
                <a:solidFill>
                  <a:srgbClr val="000090"/>
                </a:solidFill>
              </a:rPr>
              <a:t>L’employeur ne peut pas forcer un employé à se soumettre à une fouille puisqu’il ne détient pas les pouvoirs d’un agent de la paix. S’il a des doutes raisonnables, il peut demander à </a:t>
            </a:r>
            <a:r>
              <a:rPr lang="fr-CA" sz="1800" dirty="0" smtClean="0">
                <a:solidFill>
                  <a:srgbClr val="000090"/>
                </a:solidFill>
              </a:rPr>
              <a:t>l’employé </a:t>
            </a:r>
            <a:r>
              <a:rPr lang="fr-CA" sz="1800" dirty="0">
                <a:solidFill>
                  <a:srgbClr val="000090"/>
                </a:solidFill>
              </a:rPr>
              <a:t>de rester sur place afin qu’un policier procède à la fouille. Si celui-ci refuse, son geste sera considéré comme de l’insubordination et ce manquement pourra être sanctionné par l’imposition de mesures disciplinaires. </a:t>
            </a:r>
          </a:p>
        </p:txBody>
      </p:sp>
      <p:pic>
        <p:nvPicPr>
          <p:cNvPr id="5" name="Image 4"/>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6467135" y="2165297"/>
            <a:ext cx="2457666" cy="2345224"/>
          </a:xfrm>
          <a:prstGeom prst="rect">
            <a:avLst/>
          </a:prstGeom>
        </p:spPr>
      </p:pic>
      <p:sp>
        <p:nvSpPr>
          <p:cNvPr id="6" name="Titre 1"/>
          <p:cNvSpPr>
            <a:spLocks noGrp="1"/>
          </p:cNvSpPr>
          <p:nvPr>
            <p:ph type="title" idx="4294967295"/>
            <p:custDataLst>
              <p:tags r:id="rId3"/>
            </p:custDataLst>
          </p:nvPr>
        </p:nvSpPr>
        <p:spPr>
          <a:xfrm>
            <a:off x="385495" y="285781"/>
            <a:ext cx="8326633" cy="498657"/>
          </a:xfrm>
        </p:spPr>
        <p:txBody>
          <a:bodyPr anchor="ctr">
            <a:normAutofit fontScale="90000"/>
          </a:bodyPr>
          <a:lstStyle/>
          <a:p>
            <a:r>
              <a:rPr lang="fr-CA" dirty="0"/>
              <a:t>La </a:t>
            </a:r>
            <a:r>
              <a:rPr lang="fr-CA" dirty="0" smtClean="0"/>
              <a:t>gestion disciplinaire III</a:t>
            </a:r>
            <a:endParaRPr lang="fr-CA" dirty="0"/>
          </a:p>
        </p:txBody>
      </p:sp>
    </p:spTree>
    <p:extLst>
      <p:ext uri="{BB962C8B-B14F-4D97-AF65-F5344CB8AC3E}">
        <p14:creationId xmlns:p14="http://schemas.microsoft.com/office/powerpoint/2010/main" val="445104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33</a:t>
            </a:fld>
            <a:endParaRPr lang="fr-CA" dirty="0"/>
          </a:p>
        </p:txBody>
      </p:sp>
      <p:sp>
        <p:nvSpPr>
          <p:cNvPr id="3" name="Titre 1"/>
          <p:cNvSpPr>
            <a:spLocks noGrp="1"/>
          </p:cNvSpPr>
          <p:nvPr>
            <p:ph type="title" idx="4294967295"/>
            <p:custDataLst>
              <p:tags r:id="rId1"/>
            </p:custDataLst>
          </p:nvPr>
        </p:nvSpPr>
        <p:spPr>
          <a:xfrm>
            <a:off x="451391" y="249343"/>
            <a:ext cx="8384850" cy="600465"/>
          </a:xfrm>
        </p:spPr>
        <p:txBody>
          <a:bodyPr>
            <a:noAutofit/>
          </a:bodyPr>
          <a:lstStyle/>
          <a:p>
            <a:pPr algn="ctr"/>
            <a:r>
              <a:rPr lang="fr-CA" sz="2800" dirty="0"/>
              <a:t>Travailler sous l’effet de l’alcool et de </a:t>
            </a:r>
            <a:r>
              <a:rPr lang="fr-CA" sz="2800" dirty="0" smtClean="0"/>
              <a:t>drogues  I</a:t>
            </a:r>
            <a:endParaRPr lang="fr-CA" sz="2800" dirty="0"/>
          </a:p>
        </p:txBody>
      </p:sp>
      <p:sp>
        <p:nvSpPr>
          <p:cNvPr id="5" name="Espace réservé du contenu 2"/>
          <p:cNvSpPr>
            <a:spLocks noGrp="1"/>
          </p:cNvSpPr>
          <p:nvPr>
            <p:ph idx="4294967295"/>
            <p:custDataLst>
              <p:tags r:id="rId2"/>
            </p:custDataLst>
          </p:nvPr>
        </p:nvSpPr>
        <p:spPr>
          <a:xfrm>
            <a:off x="378526" y="1081882"/>
            <a:ext cx="8596668" cy="4833257"/>
          </a:xfrm>
        </p:spPr>
        <p:txBody>
          <a:bodyPr>
            <a:noAutofit/>
          </a:bodyPr>
          <a:lstStyle/>
          <a:p>
            <a:pPr>
              <a:buNone/>
            </a:pPr>
            <a:r>
              <a:rPr lang="fr-CA" sz="2400" dirty="0" smtClean="0">
                <a:solidFill>
                  <a:srgbClr val="C00000"/>
                </a:solidFill>
              </a:rPr>
              <a:t>L’imposition </a:t>
            </a:r>
            <a:r>
              <a:rPr lang="fr-CA" sz="2400" dirty="0">
                <a:solidFill>
                  <a:srgbClr val="C00000"/>
                </a:solidFill>
              </a:rPr>
              <a:t>d’une suspension administrative</a:t>
            </a:r>
          </a:p>
          <a:p>
            <a:pPr algn="just">
              <a:buNone/>
            </a:pPr>
            <a:endParaRPr lang="fr-CA" sz="2400" dirty="0">
              <a:solidFill>
                <a:srgbClr val="C00000"/>
              </a:solidFill>
            </a:endParaRPr>
          </a:p>
          <a:p>
            <a:pPr algn="just"/>
            <a:r>
              <a:rPr lang="fr-CA" sz="2000" dirty="0">
                <a:solidFill>
                  <a:srgbClr val="000090"/>
                </a:solidFill>
              </a:rPr>
              <a:t>Il est important que le gestionnaire qui constate ou qui croit qu’un employé est sous l’effet de l’alcool, de drogues ou de médicaments intervienne rapidement et adéquatement. Les effets d’une telle situation peuvent affecter les capacités d’un employé à fournir une prestation de travail sécuritaire</a:t>
            </a:r>
            <a:r>
              <a:rPr lang="fr-CA" sz="2000" dirty="0" smtClean="0">
                <a:solidFill>
                  <a:srgbClr val="000090"/>
                </a:solidFill>
              </a:rPr>
              <a:t>.</a:t>
            </a:r>
          </a:p>
          <a:p>
            <a:pPr algn="just"/>
            <a:endParaRPr lang="fr-CA" sz="2000" dirty="0">
              <a:solidFill>
                <a:srgbClr val="000090"/>
              </a:solidFill>
            </a:endParaRPr>
          </a:p>
          <a:p>
            <a:pPr algn="just"/>
            <a:r>
              <a:rPr lang="fr-CA" sz="2000" dirty="0">
                <a:solidFill>
                  <a:srgbClr val="000090"/>
                </a:solidFill>
              </a:rPr>
              <a:t>Si l’employeur juge qu’il n’est pas apte à exercer ses tâches, la suspension administrative sans solde pour le reste du quart de travail est justifiée. La mesure disciplinaire qui suivra la suspension administrative visera à amener l’employé à modifier son comportement.</a:t>
            </a:r>
          </a:p>
        </p:txBody>
      </p:sp>
    </p:spTree>
    <p:extLst>
      <p:ext uri="{BB962C8B-B14F-4D97-AF65-F5344CB8AC3E}">
        <p14:creationId xmlns:p14="http://schemas.microsoft.com/office/powerpoint/2010/main" val="209542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34</a:t>
            </a:fld>
            <a:endParaRPr lang="fr-CA" dirty="0"/>
          </a:p>
        </p:txBody>
      </p:sp>
      <p:sp>
        <p:nvSpPr>
          <p:cNvPr id="3" name="Espace réservé du contenu 2"/>
          <p:cNvSpPr>
            <a:spLocks noGrp="1"/>
          </p:cNvSpPr>
          <p:nvPr>
            <p:ph idx="4294967295"/>
            <p:custDataLst>
              <p:tags r:id="rId1"/>
            </p:custDataLst>
          </p:nvPr>
        </p:nvSpPr>
        <p:spPr>
          <a:xfrm>
            <a:off x="494901" y="1007174"/>
            <a:ext cx="8341340" cy="5156271"/>
          </a:xfrm>
        </p:spPr>
        <p:txBody>
          <a:bodyPr>
            <a:noAutofit/>
          </a:bodyPr>
          <a:lstStyle/>
          <a:p>
            <a:pPr>
              <a:buNone/>
            </a:pPr>
            <a:r>
              <a:rPr lang="fr-CA" sz="2400" dirty="0" smtClean="0">
                <a:solidFill>
                  <a:srgbClr val="C00000"/>
                </a:solidFill>
              </a:rPr>
              <a:t>L’imposition </a:t>
            </a:r>
            <a:r>
              <a:rPr lang="fr-CA" sz="2400" dirty="0">
                <a:solidFill>
                  <a:srgbClr val="C00000"/>
                </a:solidFill>
              </a:rPr>
              <a:t>d’une mesure disciplinaire</a:t>
            </a:r>
          </a:p>
          <a:p>
            <a:pPr algn="just">
              <a:buNone/>
            </a:pPr>
            <a:endParaRPr lang="fr-CA" sz="1600" dirty="0">
              <a:solidFill>
                <a:srgbClr val="C00000"/>
              </a:solidFill>
            </a:endParaRPr>
          </a:p>
          <a:p>
            <a:pPr algn="just"/>
            <a:r>
              <a:rPr lang="fr-CA" sz="2400" dirty="0">
                <a:solidFill>
                  <a:srgbClr val="000090"/>
                </a:solidFill>
              </a:rPr>
              <a:t>L’employé peut déposer un grief à la suite des mesures disciplinaires imposées pour avoir consommé ou avoir travaillé sous l’effet de l’alcool ou de drogues.</a:t>
            </a:r>
          </a:p>
          <a:p>
            <a:pPr algn="just"/>
            <a:r>
              <a:rPr lang="fr-CA" sz="2400" dirty="0">
                <a:solidFill>
                  <a:srgbClr val="000090"/>
                </a:solidFill>
              </a:rPr>
              <a:t>Les arbitres prennent en considération les facteurs suivants dans l’analyse de la sévérité de la sanction imposée : </a:t>
            </a:r>
          </a:p>
          <a:p>
            <a:pPr lvl="1" algn="just">
              <a:buFont typeface="Wingdings" pitchFamily="2" charset="2"/>
              <a:buChar char="v"/>
            </a:pPr>
            <a:r>
              <a:rPr lang="fr-CA" sz="2000" dirty="0">
                <a:solidFill>
                  <a:srgbClr val="800000"/>
                </a:solidFill>
              </a:rPr>
              <a:t>La nature des fonctions exercées;</a:t>
            </a:r>
          </a:p>
          <a:p>
            <a:pPr lvl="1" algn="just">
              <a:buFont typeface="Wingdings" pitchFamily="2" charset="2"/>
              <a:buChar char="v"/>
            </a:pPr>
            <a:r>
              <a:rPr lang="fr-CA" sz="2000" dirty="0">
                <a:solidFill>
                  <a:srgbClr val="800000"/>
                </a:solidFill>
              </a:rPr>
              <a:t>La présence d’une politique;</a:t>
            </a:r>
          </a:p>
          <a:p>
            <a:pPr lvl="1" algn="just">
              <a:buFont typeface="Wingdings" pitchFamily="2" charset="2"/>
              <a:buChar char="v"/>
            </a:pPr>
            <a:r>
              <a:rPr lang="fr-CA" sz="2000" dirty="0">
                <a:solidFill>
                  <a:srgbClr val="800000"/>
                </a:solidFill>
              </a:rPr>
              <a:t>Le laxisme de l’employeur;</a:t>
            </a:r>
          </a:p>
          <a:p>
            <a:pPr lvl="1" algn="just">
              <a:buFont typeface="Wingdings" pitchFamily="2" charset="2"/>
              <a:buChar char="v"/>
            </a:pPr>
            <a:r>
              <a:rPr lang="fr-CA" sz="2000" dirty="0">
                <a:solidFill>
                  <a:srgbClr val="800000"/>
                </a:solidFill>
              </a:rPr>
              <a:t>Le manque d’uniformité dans les sanctions.</a:t>
            </a:r>
          </a:p>
        </p:txBody>
      </p:sp>
      <p:sp>
        <p:nvSpPr>
          <p:cNvPr id="5" name="Titre 1"/>
          <p:cNvSpPr>
            <a:spLocks noGrp="1"/>
          </p:cNvSpPr>
          <p:nvPr>
            <p:ph type="title" idx="4294967295"/>
            <p:custDataLst>
              <p:tags r:id="rId2"/>
            </p:custDataLst>
          </p:nvPr>
        </p:nvSpPr>
        <p:spPr>
          <a:xfrm>
            <a:off x="451391" y="249343"/>
            <a:ext cx="8384850" cy="600465"/>
          </a:xfrm>
        </p:spPr>
        <p:txBody>
          <a:bodyPr>
            <a:noAutofit/>
          </a:bodyPr>
          <a:lstStyle/>
          <a:p>
            <a:pPr algn="ctr"/>
            <a:r>
              <a:rPr lang="fr-CA" sz="2800" dirty="0"/>
              <a:t>Travailler sous l’effet de l’alcool et de </a:t>
            </a:r>
            <a:r>
              <a:rPr lang="fr-CA" sz="2800" dirty="0" smtClean="0"/>
              <a:t>drogues  II</a:t>
            </a:r>
            <a:endParaRPr lang="fr-CA" sz="2800" dirty="0"/>
          </a:p>
        </p:txBody>
      </p:sp>
    </p:spTree>
    <p:extLst>
      <p:ext uri="{BB962C8B-B14F-4D97-AF65-F5344CB8AC3E}">
        <p14:creationId xmlns:p14="http://schemas.microsoft.com/office/powerpoint/2010/main" val="70988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35</a:t>
            </a:fld>
            <a:endParaRPr lang="fr-CA" dirty="0"/>
          </a:p>
        </p:txBody>
      </p:sp>
      <p:sp>
        <p:nvSpPr>
          <p:cNvPr id="3" name="Titre 1"/>
          <p:cNvSpPr>
            <a:spLocks noGrp="1"/>
          </p:cNvSpPr>
          <p:nvPr>
            <p:ph type="title" idx="4294967295"/>
            <p:custDataLst>
              <p:tags r:id="rId1"/>
            </p:custDataLst>
          </p:nvPr>
        </p:nvSpPr>
        <p:spPr>
          <a:xfrm>
            <a:off x="376686" y="281894"/>
            <a:ext cx="8459555" cy="688178"/>
          </a:xfrm>
        </p:spPr>
        <p:txBody>
          <a:bodyPr>
            <a:normAutofit fontScale="90000"/>
          </a:bodyPr>
          <a:lstStyle/>
          <a:p>
            <a:r>
              <a:rPr lang="fr-CA" sz="2400" dirty="0"/>
              <a:t>Consommer de l’alcool ou des </a:t>
            </a:r>
            <a:r>
              <a:rPr lang="fr-CA" sz="2400" dirty="0" smtClean="0"/>
              <a:t>drogues</a:t>
            </a:r>
            <a:br>
              <a:rPr lang="fr-CA" sz="2400" dirty="0" smtClean="0"/>
            </a:br>
            <a:r>
              <a:rPr lang="fr-CA" sz="2400" dirty="0" smtClean="0"/>
              <a:t>durant </a:t>
            </a:r>
            <a:r>
              <a:rPr lang="fr-CA" sz="2400" dirty="0"/>
              <a:t>une pause ou durant la période de repas</a:t>
            </a:r>
          </a:p>
        </p:txBody>
      </p:sp>
      <p:sp>
        <p:nvSpPr>
          <p:cNvPr id="5" name="Espace réservé du contenu 2"/>
          <p:cNvSpPr>
            <a:spLocks noGrp="1"/>
          </p:cNvSpPr>
          <p:nvPr>
            <p:ph idx="4294967295"/>
            <p:custDataLst>
              <p:tags r:id="rId2"/>
            </p:custDataLst>
          </p:nvPr>
        </p:nvSpPr>
        <p:spPr>
          <a:xfrm>
            <a:off x="376686" y="2094835"/>
            <a:ext cx="7803190" cy="4265629"/>
          </a:xfrm>
        </p:spPr>
        <p:txBody>
          <a:bodyPr>
            <a:normAutofit fontScale="55000" lnSpcReduction="20000"/>
          </a:bodyPr>
          <a:lstStyle/>
          <a:p>
            <a:pPr algn="just">
              <a:lnSpc>
                <a:spcPct val="110000"/>
              </a:lnSpc>
              <a:buFont typeface="Wingdings" pitchFamily="2" charset="2"/>
              <a:buChar char="Ø"/>
            </a:pPr>
            <a:r>
              <a:rPr lang="fr-CA" dirty="0">
                <a:solidFill>
                  <a:srgbClr val="000090"/>
                </a:solidFill>
              </a:rPr>
              <a:t>Un employé est réputé au travail durant le temps consacré aux pauses accordées par </a:t>
            </a:r>
            <a:r>
              <a:rPr lang="fr-CA" dirty="0" smtClean="0">
                <a:solidFill>
                  <a:srgbClr val="000090"/>
                </a:solidFill>
              </a:rPr>
              <a:t>l’employeur.</a:t>
            </a:r>
          </a:p>
          <a:p>
            <a:pPr algn="just">
              <a:lnSpc>
                <a:spcPct val="110000"/>
              </a:lnSpc>
              <a:buFont typeface="Wingdings" pitchFamily="2" charset="2"/>
              <a:buChar char="Ø"/>
            </a:pPr>
            <a:r>
              <a:rPr lang="fr-CA" dirty="0" smtClean="0">
                <a:solidFill>
                  <a:srgbClr val="000090"/>
                </a:solidFill>
              </a:rPr>
              <a:t>Est</a:t>
            </a:r>
            <a:r>
              <a:rPr lang="fr-CA" dirty="0">
                <a:solidFill>
                  <a:srgbClr val="000090"/>
                </a:solidFill>
              </a:rPr>
              <a:t>-il donc justifié qu’un employeur interdise la consommation d’alcool et de drogues</a:t>
            </a:r>
            <a:r>
              <a:rPr lang="fr-CA" dirty="0" smtClean="0">
                <a:solidFill>
                  <a:srgbClr val="000090"/>
                </a:solidFill>
              </a:rPr>
              <a:t>?</a:t>
            </a:r>
          </a:p>
          <a:p>
            <a:pPr algn="just">
              <a:lnSpc>
                <a:spcPct val="110000"/>
              </a:lnSpc>
              <a:buFont typeface="Wingdings" pitchFamily="2" charset="2"/>
              <a:buChar char="Ø"/>
            </a:pPr>
            <a:r>
              <a:rPr lang="fr-CA" dirty="0" smtClean="0">
                <a:solidFill>
                  <a:srgbClr val="000090"/>
                </a:solidFill>
              </a:rPr>
              <a:t>Est</a:t>
            </a:r>
            <a:r>
              <a:rPr lang="fr-CA" dirty="0">
                <a:solidFill>
                  <a:srgbClr val="000090"/>
                </a:solidFill>
              </a:rPr>
              <a:t>-il acceptable que l'employeur intervienne de façon disciplinaire lorsqu’un employé consomme ces substances durant cette période?</a:t>
            </a:r>
          </a:p>
          <a:p>
            <a:pPr algn="just">
              <a:lnSpc>
                <a:spcPct val="110000"/>
              </a:lnSpc>
              <a:buFont typeface="Wingdings" pitchFamily="2" charset="2"/>
              <a:buChar char="Ø"/>
            </a:pPr>
            <a:r>
              <a:rPr lang="fr-CA" dirty="0">
                <a:solidFill>
                  <a:srgbClr val="000090"/>
                </a:solidFill>
              </a:rPr>
              <a:t>Concernant la période de repas non rémunérée, il s’agit d’une autre chose, car l’employé est libre de faire ce qu’il veut et ses activités relèvent de sa vie privée. Par contre, lorsque la nature des fonctions exercées est justifiée, l’employeur peut interdire la consommation d’alcool durant la période de repas. De cette façon, l’employeur s’assure que ses employés possèdent toutes leurs facultés pour accomplir leurs fonctions de façon efficace et sécuritaire lors de leur retour au travail.</a:t>
            </a:r>
          </a:p>
        </p:txBody>
      </p:sp>
      <p:sp>
        <p:nvSpPr>
          <p:cNvPr id="6" name="ZoneTexte 5"/>
          <p:cNvSpPr txBox="1"/>
          <p:nvPr>
            <p:custDataLst>
              <p:tags r:id="rId3"/>
            </p:custDataLst>
          </p:nvPr>
        </p:nvSpPr>
        <p:spPr>
          <a:xfrm>
            <a:off x="376686" y="1196935"/>
            <a:ext cx="8036634" cy="707886"/>
          </a:xfrm>
          <a:prstGeom prst="rect">
            <a:avLst/>
          </a:prstGeom>
          <a:noFill/>
        </p:spPr>
        <p:txBody>
          <a:bodyPr wrap="square" rtlCol="0">
            <a:spAutoFit/>
          </a:bodyPr>
          <a:lstStyle/>
          <a:p>
            <a:r>
              <a:rPr lang="fr-CA" sz="2000" b="1" dirty="0" smtClean="0">
                <a:solidFill>
                  <a:srgbClr val="C00000"/>
                </a:solidFill>
                <a:latin typeface="Arial"/>
                <a:cs typeface="Arial"/>
              </a:rPr>
              <a:t>Un employé a-t-il </a:t>
            </a:r>
            <a:r>
              <a:rPr lang="fr-CA" sz="2000" b="1" dirty="0">
                <a:solidFill>
                  <a:srgbClr val="C00000"/>
                </a:solidFill>
                <a:latin typeface="Arial"/>
                <a:cs typeface="Arial"/>
              </a:rPr>
              <a:t>le droit de consommer de l’alcool ou des drogues durant une pause ou durant la période de repas ?</a:t>
            </a:r>
          </a:p>
        </p:txBody>
      </p:sp>
    </p:spTree>
    <p:extLst>
      <p:ext uri="{BB962C8B-B14F-4D97-AF65-F5344CB8AC3E}">
        <p14:creationId xmlns:p14="http://schemas.microsoft.com/office/powerpoint/2010/main" val="25589158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36</a:t>
            </a:fld>
            <a:endParaRPr lang="fr-CA" dirty="0"/>
          </a:p>
        </p:txBody>
      </p:sp>
      <p:sp>
        <p:nvSpPr>
          <p:cNvPr id="3" name="Titre 1"/>
          <p:cNvSpPr>
            <a:spLocks noGrp="1"/>
          </p:cNvSpPr>
          <p:nvPr>
            <p:ph type="title" idx="4294967295"/>
            <p:custDataLst>
              <p:tags r:id="rId1"/>
            </p:custDataLst>
          </p:nvPr>
        </p:nvSpPr>
        <p:spPr>
          <a:xfrm>
            <a:off x="376686" y="281894"/>
            <a:ext cx="8459555" cy="810718"/>
          </a:xfrm>
        </p:spPr>
        <p:txBody>
          <a:bodyPr>
            <a:normAutofit/>
          </a:bodyPr>
          <a:lstStyle/>
          <a:p>
            <a:r>
              <a:rPr lang="fr-CA" dirty="0" smtClean="0"/>
              <a:t>La gestion administrative</a:t>
            </a:r>
            <a:endParaRPr lang="fr-CA" dirty="0"/>
          </a:p>
        </p:txBody>
      </p:sp>
      <p:sp>
        <p:nvSpPr>
          <p:cNvPr id="5" name="Espace réservé du contenu 2">
            <a:extLst>
              <a:ext uri="{FF2B5EF4-FFF2-40B4-BE49-F238E27FC236}">
                <a16:creationId xmlns="" xmlns:a16="http://schemas.microsoft.com/office/drawing/2014/main" id="{E061FA94-5A7F-4639-BEEC-4080B97BA9B0}"/>
              </a:ext>
            </a:extLst>
          </p:cNvPr>
          <p:cNvSpPr>
            <a:spLocks noGrp="1"/>
          </p:cNvSpPr>
          <p:nvPr>
            <p:ph idx="4294967295"/>
            <p:custDataLst>
              <p:tags r:id="rId2"/>
            </p:custDataLst>
          </p:nvPr>
        </p:nvSpPr>
        <p:spPr>
          <a:xfrm>
            <a:off x="376686" y="1606231"/>
            <a:ext cx="8459555" cy="3529291"/>
          </a:xfrm>
        </p:spPr>
        <p:txBody>
          <a:bodyPr>
            <a:normAutofit/>
          </a:bodyPr>
          <a:lstStyle/>
          <a:p>
            <a:r>
              <a:rPr lang="fr-CA" dirty="0">
                <a:solidFill>
                  <a:srgbClr val="800000"/>
                </a:solidFill>
              </a:rPr>
              <a:t>Discrimination et </a:t>
            </a:r>
            <a:r>
              <a:rPr lang="fr-CA" dirty="0" smtClean="0">
                <a:solidFill>
                  <a:srgbClr val="800000"/>
                </a:solidFill>
              </a:rPr>
              <a:t>accommodement</a:t>
            </a:r>
          </a:p>
          <a:p>
            <a:endParaRPr lang="fr-CA" dirty="0">
              <a:solidFill>
                <a:srgbClr val="800000"/>
              </a:solidFill>
            </a:endParaRPr>
          </a:p>
          <a:p>
            <a:r>
              <a:rPr lang="fr-CA" dirty="0">
                <a:solidFill>
                  <a:srgbClr val="800000"/>
                </a:solidFill>
              </a:rPr>
              <a:t>La </a:t>
            </a:r>
            <a:r>
              <a:rPr lang="fr-CA" dirty="0" smtClean="0">
                <a:solidFill>
                  <a:srgbClr val="800000"/>
                </a:solidFill>
              </a:rPr>
              <a:t>dépendance</a:t>
            </a:r>
          </a:p>
          <a:p>
            <a:endParaRPr lang="fr-CA" dirty="0">
              <a:solidFill>
                <a:srgbClr val="800000"/>
              </a:solidFill>
            </a:endParaRPr>
          </a:p>
          <a:p>
            <a:r>
              <a:rPr lang="fr-CA" dirty="0">
                <a:solidFill>
                  <a:srgbClr val="800000"/>
                </a:solidFill>
              </a:rPr>
              <a:t>Mesures </a:t>
            </a:r>
            <a:r>
              <a:rPr lang="fr-CA" dirty="0" smtClean="0">
                <a:solidFill>
                  <a:srgbClr val="800000"/>
                </a:solidFill>
              </a:rPr>
              <a:t>d’accommodement</a:t>
            </a:r>
            <a:endParaRPr lang="fr-CA" dirty="0">
              <a:solidFill>
                <a:srgbClr val="800000"/>
              </a:solidFill>
            </a:endParaRPr>
          </a:p>
        </p:txBody>
      </p:sp>
    </p:spTree>
    <p:extLst>
      <p:ext uri="{BB962C8B-B14F-4D97-AF65-F5344CB8AC3E}">
        <p14:creationId xmlns:p14="http://schemas.microsoft.com/office/powerpoint/2010/main" val="3455811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37</a:t>
            </a:fld>
            <a:endParaRPr lang="fr-CA" dirty="0"/>
          </a:p>
        </p:txBody>
      </p:sp>
      <p:sp>
        <p:nvSpPr>
          <p:cNvPr id="3" name="Titre 1"/>
          <p:cNvSpPr>
            <a:spLocks noGrp="1"/>
          </p:cNvSpPr>
          <p:nvPr>
            <p:ph type="title" idx="4294967295"/>
            <p:custDataLst>
              <p:tags r:id="rId1"/>
            </p:custDataLst>
          </p:nvPr>
        </p:nvSpPr>
        <p:spPr>
          <a:xfrm>
            <a:off x="376686" y="281894"/>
            <a:ext cx="8459555" cy="661300"/>
          </a:xfrm>
        </p:spPr>
        <p:txBody>
          <a:bodyPr>
            <a:normAutofit/>
          </a:bodyPr>
          <a:lstStyle/>
          <a:p>
            <a:r>
              <a:rPr lang="fr-CA" dirty="0" smtClean="0"/>
              <a:t>Discrimination et accommodement</a:t>
            </a:r>
            <a:endParaRPr lang="fr-CA" dirty="0"/>
          </a:p>
        </p:txBody>
      </p:sp>
      <p:pic>
        <p:nvPicPr>
          <p:cNvPr id="5" name="Image 4">
            <a:extLst>
              <a:ext uri="{FF2B5EF4-FFF2-40B4-BE49-F238E27FC236}">
                <a16:creationId xmlns="" xmlns:a16="http://schemas.microsoft.com/office/drawing/2014/main" id="{84F3C5A2-FBBB-456E-853F-76B41311DFEF}"/>
              </a:ext>
            </a:extLst>
          </p:cNvPr>
          <p:cNvPicPr>
            <a:picLocks noChangeAspect="1"/>
          </p:cNvPicPr>
          <p:nvPr>
            <p:custDataLst>
              <p:tags r:id="rId2"/>
            </p:custDataLst>
          </p:nvPr>
        </p:nvPicPr>
        <p:blipFill rotWithShape="1">
          <a:blip r:embed="rId5" cstate="print"/>
          <a:srcRect l="6983" t="21379" r="10832" b="10126"/>
          <a:stretch/>
        </p:blipFill>
        <p:spPr>
          <a:xfrm>
            <a:off x="2699506" y="4249043"/>
            <a:ext cx="3856774" cy="2137529"/>
          </a:xfrm>
          <a:prstGeom prst="rect">
            <a:avLst/>
          </a:prstGeom>
        </p:spPr>
      </p:pic>
      <p:sp>
        <p:nvSpPr>
          <p:cNvPr id="6" name="Espace réservé du contenu 3">
            <a:extLst>
              <a:ext uri="{FF2B5EF4-FFF2-40B4-BE49-F238E27FC236}">
                <a16:creationId xmlns="" xmlns:a16="http://schemas.microsoft.com/office/drawing/2014/main" id="{3C1A3799-9933-4D3B-9C68-4F6BEA39458E}"/>
              </a:ext>
            </a:extLst>
          </p:cNvPr>
          <p:cNvSpPr>
            <a:spLocks noGrp="1"/>
          </p:cNvSpPr>
          <p:nvPr>
            <p:ph idx="4294967295"/>
            <p:custDataLst>
              <p:tags r:id="rId3"/>
            </p:custDataLst>
          </p:nvPr>
        </p:nvSpPr>
        <p:spPr>
          <a:xfrm>
            <a:off x="376686" y="1092613"/>
            <a:ext cx="8459555" cy="3156430"/>
          </a:xfrm>
        </p:spPr>
        <p:txBody>
          <a:bodyPr anchor="t">
            <a:noAutofit/>
          </a:bodyPr>
          <a:lstStyle/>
          <a:p>
            <a:pPr algn="just">
              <a:lnSpc>
                <a:spcPct val="90000"/>
              </a:lnSpc>
            </a:pPr>
            <a:r>
              <a:rPr lang="fr-CA" sz="2000" dirty="0">
                <a:solidFill>
                  <a:srgbClr val="800000"/>
                </a:solidFill>
              </a:rPr>
              <a:t>Tant que l’employeur n’est pas au courant de la dépendance d’un employé, il traitera ces manquements par une approche disciplinaire. Toutefois, dès qu’il en connait l’existence, il se doit d’adopter une approche administrative</a:t>
            </a:r>
            <a:r>
              <a:rPr lang="fr-CA" sz="2000" dirty="0" smtClean="0">
                <a:solidFill>
                  <a:srgbClr val="800000"/>
                </a:solidFill>
              </a:rPr>
              <a:t>.</a:t>
            </a:r>
          </a:p>
          <a:p>
            <a:pPr algn="just">
              <a:lnSpc>
                <a:spcPct val="90000"/>
              </a:lnSpc>
            </a:pPr>
            <a:endParaRPr lang="fr-CA" sz="2000" dirty="0">
              <a:solidFill>
                <a:srgbClr val="800000"/>
              </a:solidFill>
            </a:endParaRPr>
          </a:p>
          <a:p>
            <a:pPr algn="just">
              <a:lnSpc>
                <a:spcPct val="90000"/>
              </a:lnSpc>
            </a:pPr>
            <a:r>
              <a:rPr lang="fr-CA" sz="2000" dirty="0">
                <a:solidFill>
                  <a:srgbClr val="800000"/>
                </a:solidFill>
              </a:rPr>
              <a:t>La dépendance est reconnue comme un handicap selon l’article 10 de la Charte des droits et libertés de la personne</a:t>
            </a:r>
            <a:r>
              <a:rPr lang="fr-CA" sz="2000" dirty="0" smtClean="0">
                <a:solidFill>
                  <a:srgbClr val="800000"/>
                </a:solidFill>
              </a:rPr>
              <a:t>.</a:t>
            </a:r>
          </a:p>
          <a:p>
            <a:pPr algn="just">
              <a:lnSpc>
                <a:spcPct val="90000"/>
              </a:lnSpc>
            </a:pPr>
            <a:endParaRPr lang="fr-CA" sz="2000" dirty="0">
              <a:solidFill>
                <a:srgbClr val="800000"/>
              </a:solidFill>
            </a:endParaRPr>
          </a:p>
          <a:p>
            <a:pPr algn="just">
              <a:lnSpc>
                <a:spcPct val="90000"/>
              </a:lnSpc>
            </a:pPr>
            <a:r>
              <a:rPr lang="fr-CA" sz="2000" dirty="0">
                <a:solidFill>
                  <a:srgbClr val="800000"/>
                </a:solidFill>
              </a:rPr>
              <a:t>Si aucun accommodement n’est fait, l’employé peut prétendre faire l’objet de discrimination.</a:t>
            </a:r>
          </a:p>
        </p:txBody>
      </p:sp>
    </p:spTree>
    <p:extLst>
      <p:ext uri="{BB962C8B-B14F-4D97-AF65-F5344CB8AC3E}">
        <p14:creationId xmlns:p14="http://schemas.microsoft.com/office/powerpoint/2010/main" val="4422110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38</a:t>
            </a:fld>
            <a:endParaRPr lang="fr-CA" dirty="0"/>
          </a:p>
        </p:txBody>
      </p:sp>
      <p:sp>
        <p:nvSpPr>
          <p:cNvPr id="3" name="Titre 1"/>
          <p:cNvSpPr>
            <a:spLocks noGrp="1"/>
          </p:cNvSpPr>
          <p:nvPr>
            <p:ph type="title" idx="4294967295"/>
            <p:custDataLst>
              <p:tags r:id="rId1"/>
            </p:custDataLst>
          </p:nvPr>
        </p:nvSpPr>
        <p:spPr>
          <a:xfrm>
            <a:off x="376686" y="281894"/>
            <a:ext cx="8459555" cy="661300"/>
          </a:xfrm>
        </p:spPr>
        <p:txBody>
          <a:bodyPr>
            <a:normAutofit/>
          </a:bodyPr>
          <a:lstStyle/>
          <a:p>
            <a:r>
              <a:rPr lang="fr-CA" dirty="0" smtClean="0"/>
              <a:t>La dépendance</a:t>
            </a:r>
            <a:endParaRPr lang="fr-CA" dirty="0"/>
          </a:p>
        </p:txBody>
      </p:sp>
      <p:pic>
        <p:nvPicPr>
          <p:cNvPr id="5" name="Picture 2" descr="Etat d'Ã©briÃ©tÃ© d'un salariÃ© sur le lieu de travail">
            <a:extLst>
              <a:ext uri="{FF2B5EF4-FFF2-40B4-BE49-F238E27FC236}">
                <a16:creationId xmlns="" xmlns:a16="http://schemas.microsoft.com/office/drawing/2014/main" id="{4D29C64C-4024-491F-8026-DA7D995C9CBA}"/>
              </a:ext>
            </a:extLst>
          </p:cNvPr>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5054766" y="1373120"/>
            <a:ext cx="3585667" cy="3735070"/>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3">
            <a:extLst>
              <a:ext uri="{FF2B5EF4-FFF2-40B4-BE49-F238E27FC236}">
                <a16:creationId xmlns="" xmlns:a16="http://schemas.microsoft.com/office/drawing/2014/main" id="{E777B9E1-7391-4627-B2CF-BBE312BD62CE}"/>
              </a:ext>
            </a:extLst>
          </p:cNvPr>
          <p:cNvSpPr txBox="1">
            <a:spLocks/>
          </p:cNvSpPr>
          <p:nvPr>
            <p:custDataLst>
              <p:tags r:id="rId3"/>
            </p:custDataLst>
          </p:nvPr>
        </p:nvSpPr>
        <p:spPr>
          <a:xfrm>
            <a:off x="376685" y="1178307"/>
            <a:ext cx="4077425" cy="455556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fr-CA" sz="2000" b="1" dirty="0">
                <a:latin typeface="Arial"/>
                <a:cs typeface="Arial"/>
              </a:rPr>
              <a:t>Un travailleur qui se présente au travail en état d’ébriété ou surpris à prendre de la drogue ne souffre pas nécessairement d’une dépendance</a:t>
            </a:r>
            <a:r>
              <a:rPr lang="fr-CA" sz="2000" b="1" dirty="0" smtClean="0">
                <a:latin typeface="Arial"/>
                <a:cs typeface="Arial"/>
              </a:rPr>
              <a:t>.</a:t>
            </a:r>
          </a:p>
          <a:p>
            <a:pPr algn="just"/>
            <a:endParaRPr lang="fr-CA" sz="2000" b="1" dirty="0">
              <a:latin typeface="Arial"/>
              <a:cs typeface="Arial"/>
            </a:endParaRPr>
          </a:p>
          <a:p>
            <a:pPr algn="just"/>
            <a:r>
              <a:rPr lang="fr-CA" sz="2000" b="1" dirty="0">
                <a:latin typeface="Arial"/>
                <a:cs typeface="Arial"/>
              </a:rPr>
              <a:t>Un certificat médical attestant la dite dépendance peut être demandé par l’employeur.</a:t>
            </a:r>
          </a:p>
        </p:txBody>
      </p:sp>
    </p:spTree>
    <p:extLst>
      <p:ext uri="{BB962C8B-B14F-4D97-AF65-F5344CB8AC3E}">
        <p14:creationId xmlns:p14="http://schemas.microsoft.com/office/powerpoint/2010/main" val="42601587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39</a:t>
            </a:fld>
            <a:endParaRPr lang="fr-CA" dirty="0"/>
          </a:p>
        </p:txBody>
      </p:sp>
      <p:sp>
        <p:nvSpPr>
          <p:cNvPr id="3" name="Titre 1"/>
          <p:cNvSpPr>
            <a:spLocks noGrp="1"/>
          </p:cNvSpPr>
          <p:nvPr>
            <p:ph type="title" idx="4294967295"/>
            <p:custDataLst>
              <p:tags r:id="rId1"/>
            </p:custDataLst>
          </p:nvPr>
        </p:nvSpPr>
        <p:spPr>
          <a:xfrm>
            <a:off x="376686" y="281894"/>
            <a:ext cx="8459555" cy="661300"/>
          </a:xfrm>
        </p:spPr>
        <p:txBody>
          <a:bodyPr>
            <a:normAutofit/>
          </a:bodyPr>
          <a:lstStyle/>
          <a:p>
            <a:r>
              <a:rPr lang="fr-CA" dirty="0" smtClean="0"/>
              <a:t>Mesures d’accommodement</a:t>
            </a:r>
            <a:endParaRPr lang="fr-CA" dirty="0"/>
          </a:p>
        </p:txBody>
      </p:sp>
      <p:sp>
        <p:nvSpPr>
          <p:cNvPr id="7" name="Espace réservé du contenu 3">
            <a:extLst>
              <a:ext uri="{FF2B5EF4-FFF2-40B4-BE49-F238E27FC236}">
                <a16:creationId xmlns="" xmlns:a16="http://schemas.microsoft.com/office/drawing/2014/main" id="{7F7194EE-742B-42DF-BA07-37C570C2C089}"/>
              </a:ext>
            </a:extLst>
          </p:cNvPr>
          <p:cNvSpPr txBox="1">
            <a:spLocks/>
          </p:cNvSpPr>
          <p:nvPr>
            <p:custDataLst>
              <p:tags r:id="rId2"/>
            </p:custDataLst>
          </p:nvPr>
        </p:nvSpPr>
        <p:spPr>
          <a:xfrm>
            <a:off x="376686" y="1252204"/>
            <a:ext cx="8459555" cy="455053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pPr>
            <a:r>
              <a:rPr lang="fr-CA" sz="2400" b="1" noProof="1">
                <a:solidFill>
                  <a:srgbClr val="800000"/>
                </a:solidFill>
                <a:latin typeface="Arial"/>
                <a:cs typeface="Arial"/>
              </a:rPr>
              <a:t>Programme d’aide aux employés ou autres ressources externes;</a:t>
            </a:r>
          </a:p>
          <a:p>
            <a:pPr>
              <a:lnSpc>
                <a:spcPct val="90000"/>
              </a:lnSpc>
            </a:pPr>
            <a:r>
              <a:rPr lang="fr-CA" sz="2400" b="1" noProof="1">
                <a:solidFill>
                  <a:srgbClr val="800000"/>
                </a:solidFill>
                <a:latin typeface="Arial"/>
                <a:cs typeface="Arial"/>
              </a:rPr>
              <a:t>Possibilité offerte à l’employé de prendre un congé sans traitement ou d’obtenir des prestations d’assurance-salaire pour une cure de désintoxication;</a:t>
            </a:r>
          </a:p>
          <a:p>
            <a:pPr>
              <a:lnSpc>
                <a:spcPct val="90000"/>
              </a:lnSpc>
            </a:pPr>
            <a:r>
              <a:rPr lang="fr-CA" sz="2400" b="1" noProof="1">
                <a:solidFill>
                  <a:srgbClr val="800000"/>
                </a:solidFill>
                <a:latin typeface="Arial"/>
                <a:cs typeface="Arial"/>
              </a:rPr>
              <a:t>Suivi administratif de l’employé à la suite d’une cure de désintoxication;</a:t>
            </a:r>
          </a:p>
          <a:p>
            <a:pPr>
              <a:lnSpc>
                <a:spcPct val="90000"/>
              </a:lnSpc>
            </a:pPr>
            <a:r>
              <a:rPr lang="fr-CA" sz="2400" b="1" noProof="1">
                <a:solidFill>
                  <a:srgbClr val="800000"/>
                </a:solidFill>
                <a:latin typeface="Arial"/>
                <a:cs typeface="Arial"/>
              </a:rPr>
              <a:t>Signature d’une entente de dernière chance ou une entente de réintégration conditionnelle de l’employé.</a:t>
            </a:r>
          </a:p>
        </p:txBody>
      </p:sp>
    </p:spTree>
    <p:extLst>
      <p:ext uri="{BB962C8B-B14F-4D97-AF65-F5344CB8AC3E}">
        <p14:creationId xmlns:p14="http://schemas.microsoft.com/office/powerpoint/2010/main" val="3927669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4</a:t>
            </a:fld>
            <a:endParaRPr lang="fr-CA" dirty="0"/>
          </a:p>
        </p:txBody>
      </p:sp>
      <p:sp>
        <p:nvSpPr>
          <p:cNvPr id="5" name="Titre 1">
            <a:extLst>
              <a:ext uri="{FF2B5EF4-FFF2-40B4-BE49-F238E27FC236}">
                <a16:creationId xmlns="" xmlns:a16="http://schemas.microsoft.com/office/drawing/2014/main" id="{C20DE603-004E-4E5F-B6CE-309F3CFE41B5}"/>
              </a:ext>
            </a:extLst>
          </p:cNvPr>
          <p:cNvSpPr>
            <a:spLocks noGrp="1"/>
          </p:cNvSpPr>
          <p:nvPr>
            <p:ph type="title" idx="4294967295"/>
            <p:custDataLst>
              <p:tags r:id="rId1"/>
            </p:custDataLst>
          </p:nvPr>
        </p:nvSpPr>
        <p:spPr>
          <a:xfrm>
            <a:off x="448212" y="261479"/>
            <a:ext cx="8319943" cy="550975"/>
          </a:xfrm>
        </p:spPr>
        <p:txBody>
          <a:bodyPr vert="horz" lIns="91440" tIns="45720" rIns="91440" bIns="45720" rtlCol="0" anchor="b">
            <a:noAutofit/>
          </a:bodyPr>
          <a:lstStyle/>
          <a:p>
            <a:pPr>
              <a:lnSpc>
                <a:spcPct val="90000"/>
              </a:lnSpc>
            </a:pPr>
            <a:r>
              <a:rPr lang="fr-CA" dirty="0" smtClean="0"/>
              <a:t>Survol des différentes substances  I</a:t>
            </a:r>
            <a:endParaRPr lang="fr-CA" dirty="0"/>
          </a:p>
        </p:txBody>
      </p:sp>
      <p:sp>
        <p:nvSpPr>
          <p:cNvPr id="6" name="Espace réservé du contenu 2">
            <a:extLst>
              <a:ext uri="{FF2B5EF4-FFF2-40B4-BE49-F238E27FC236}">
                <a16:creationId xmlns="" xmlns:a16="http://schemas.microsoft.com/office/drawing/2014/main" id="{B53201B7-8A8E-4EDC-A524-6AF058A62528}"/>
              </a:ext>
            </a:extLst>
          </p:cNvPr>
          <p:cNvSpPr>
            <a:spLocks noGrp="1"/>
          </p:cNvSpPr>
          <p:nvPr>
            <p:ph idx="4294967295"/>
            <p:custDataLst>
              <p:tags r:id="rId2"/>
            </p:custDataLst>
          </p:nvPr>
        </p:nvSpPr>
        <p:spPr>
          <a:xfrm>
            <a:off x="372823" y="1176658"/>
            <a:ext cx="4417448" cy="2381331"/>
          </a:xfrm>
        </p:spPr>
        <p:txBody>
          <a:bodyPr>
            <a:normAutofit/>
          </a:bodyPr>
          <a:lstStyle/>
          <a:p>
            <a:pPr marL="0" indent="0">
              <a:buNone/>
            </a:pPr>
            <a:r>
              <a:rPr lang="fr-CA" sz="2000" dirty="0">
                <a:solidFill>
                  <a:srgbClr val="C00000"/>
                </a:solidFill>
              </a:rPr>
              <a:t>Alcool</a:t>
            </a:r>
          </a:p>
          <a:p>
            <a:r>
              <a:rPr lang="fr-CA" sz="2000" dirty="0"/>
              <a:t>Famille des dépresseurs et affecte le cerveau à plusieurs niveaux</a:t>
            </a:r>
          </a:p>
          <a:p>
            <a:r>
              <a:rPr lang="fr-CA" sz="2000" dirty="0"/>
              <a:t>Sentiment de plaisir, de détente et réduit </a:t>
            </a:r>
            <a:r>
              <a:rPr lang="fr-CA" sz="2000" dirty="0" smtClean="0"/>
              <a:t>l’anxiété</a:t>
            </a:r>
            <a:endParaRPr lang="fr-CA" sz="2000" dirty="0"/>
          </a:p>
        </p:txBody>
      </p:sp>
      <p:sp>
        <p:nvSpPr>
          <p:cNvPr id="7" name="Espace réservé du contenu 2">
            <a:extLst>
              <a:ext uri="{FF2B5EF4-FFF2-40B4-BE49-F238E27FC236}">
                <a16:creationId xmlns="" xmlns:a16="http://schemas.microsoft.com/office/drawing/2014/main" id="{62F19462-FACC-4DAC-85B6-BD16F22D1130}"/>
              </a:ext>
            </a:extLst>
          </p:cNvPr>
          <p:cNvSpPr txBox="1">
            <a:spLocks/>
          </p:cNvSpPr>
          <p:nvPr>
            <p:custDataLst>
              <p:tags r:id="rId3"/>
            </p:custDataLst>
          </p:nvPr>
        </p:nvSpPr>
        <p:spPr>
          <a:xfrm>
            <a:off x="5401649" y="1176658"/>
            <a:ext cx="3543924" cy="415118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fr-CA" sz="2000" b="1" dirty="0">
                <a:solidFill>
                  <a:srgbClr val="C00000"/>
                </a:solidFill>
                <a:latin typeface="Arial"/>
                <a:cs typeface="Arial"/>
              </a:rPr>
              <a:t>Alcoolémie</a:t>
            </a:r>
          </a:p>
          <a:p>
            <a:r>
              <a:rPr lang="fr-CA" sz="2000" b="1" dirty="0">
                <a:latin typeface="Arial"/>
                <a:cs typeface="Arial"/>
              </a:rPr>
              <a:t>Quantité</a:t>
            </a:r>
          </a:p>
          <a:p>
            <a:r>
              <a:rPr lang="fr-CA" sz="2000" b="1" dirty="0">
                <a:latin typeface="Arial"/>
                <a:cs typeface="Arial"/>
              </a:rPr>
              <a:t>Période de consommation</a:t>
            </a:r>
          </a:p>
          <a:p>
            <a:r>
              <a:rPr lang="fr-CA" sz="2000" b="1" dirty="0">
                <a:latin typeface="Arial"/>
                <a:cs typeface="Arial"/>
              </a:rPr>
              <a:t>Poids du consommateur et son pourcentage de graisse</a:t>
            </a:r>
          </a:p>
          <a:p>
            <a:r>
              <a:rPr lang="fr-CA" sz="2000" b="1" dirty="0">
                <a:latin typeface="Arial"/>
                <a:cs typeface="Arial"/>
              </a:rPr>
              <a:t>Le pourcentage d’alcool par consommation</a:t>
            </a:r>
          </a:p>
          <a:p>
            <a:r>
              <a:rPr lang="fr-CA" sz="2000" b="1" dirty="0">
                <a:latin typeface="Arial"/>
                <a:cs typeface="Arial"/>
              </a:rPr>
              <a:t>La vitesse d’absorption et d’élimination de l’alcool</a:t>
            </a:r>
          </a:p>
          <a:p>
            <a:r>
              <a:rPr lang="fr-CA" sz="2000" b="1" dirty="0">
                <a:latin typeface="Arial"/>
                <a:cs typeface="Arial"/>
              </a:rPr>
              <a:t>Facteurs génétiques</a:t>
            </a:r>
          </a:p>
        </p:txBody>
      </p:sp>
      <p:pic>
        <p:nvPicPr>
          <p:cNvPr id="8" name="Picture 2" descr="RÃ©sultats de recherche d'images pour Â«Â alcoolÂ Â»">
            <a:extLst>
              <a:ext uri="{FF2B5EF4-FFF2-40B4-BE49-F238E27FC236}">
                <a16:creationId xmlns="" xmlns:a16="http://schemas.microsoft.com/office/drawing/2014/main" id="{6C835534-89C2-4625-9E05-331803306036}"/>
              </a:ext>
            </a:extLst>
          </p:cNvPr>
          <p:cNvPicPr>
            <a:picLocks noChangeAspect="1" noChangeArrowheads="1"/>
          </p:cNvPicPr>
          <p:nvPr>
            <p:custDataLst>
              <p:tags r:id="rId4"/>
            </p:custDataLst>
          </p:nvPr>
        </p:nvPicPr>
        <p:blipFill rotWithShape="1">
          <a:blip r:embed="rId6" cstate="print">
            <a:extLst>
              <a:ext uri="{28A0092B-C50C-407E-A947-70E740481C1C}">
                <a14:useLocalDpi xmlns:a14="http://schemas.microsoft.com/office/drawing/2010/main" val="0"/>
              </a:ext>
            </a:extLst>
          </a:blip>
          <a:srcRect t="6969" b="13428"/>
          <a:stretch/>
        </p:blipFill>
        <p:spPr bwMode="auto">
          <a:xfrm>
            <a:off x="372823" y="3646401"/>
            <a:ext cx="4706918" cy="26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623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40</a:t>
            </a:fld>
            <a:endParaRPr lang="fr-CA" dirty="0"/>
          </a:p>
        </p:txBody>
      </p:sp>
      <p:pic>
        <p:nvPicPr>
          <p:cNvPr id="3" name="Image 2" descr="Une image contenant personne, complet, homme, habits&#10;&#10;Description générée avec un niveau de confiance très élevé"/>
          <p:cNvPicPr>
            <a:picLocks noChangeAspect="1"/>
          </p:cNvPicPr>
          <p:nvPr/>
        </p:nvPicPr>
        <p:blipFill rotWithShape="1">
          <a:blip r:embed="rId4"/>
          <a:srcRect l="19293" r="13841" b="4"/>
          <a:stretch/>
        </p:blipFill>
        <p:spPr>
          <a:xfrm>
            <a:off x="341175" y="1059106"/>
            <a:ext cx="2674921" cy="2660163"/>
          </a:xfrm>
          <a:prstGeom prst="rect">
            <a:avLst/>
          </a:prstGeom>
        </p:spPr>
      </p:pic>
      <p:pic>
        <p:nvPicPr>
          <p:cNvPr id="5" name="Image 4" descr="Une image contenant bâtiment, texte&#10;&#10;Description générée avec un niveau de confiance très élevé"/>
          <p:cNvPicPr>
            <a:picLocks noChangeAspect="1"/>
          </p:cNvPicPr>
          <p:nvPr/>
        </p:nvPicPr>
        <p:blipFill rotWithShape="1">
          <a:blip r:embed="rId5"/>
          <a:srcRect t="2184" r="-6" b="-6"/>
          <a:stretch/>
        </p:blipFill>
        <p:spPr>
          <a:xfrm>
            <a:off x="341176" y="4194047"/>
            <a:ext cx="2742328" cy="1810644"/>
          </a:xfrm>
          <a:prstGeom prst="rect">
            <a:avLst/>
          </a:prstGeom>
        </p:spPr>
      </p:pic>
      <p:sp>
        <p:nvSpPr>
          <p:cNvPr id="7" name="Espace réservé du contenu 2">
            <a:extLst>
              <a:ext uri="{FF2B5EF4-FFF2-40B4-BE49-F238E27FC236}">
                <a16:creationId xmlns="" xmlns:a16="http://schemas.microsoft.com/office/drawing/2014/main" id="{D11ECE3B-D297-4799-9F57-B3DD14CAF5E3}"/>
              </a:ext>
            </a:extLst>
          </p:cNvPr>
          <p:cNvSpPr>
            <a:spLocks noGrp="1"/>
          </p:cNvSpPr>
          <p:nvPr>
            <p:ph idx="4294967295"/>
            <p:custDataLst>
              <p:tags r:id="rId1"/>
            </p:custDataLst>
          </p:nvPr>
        </p:nvSpPr>
        <p:spPr>
          <a:xfrm>
            <a:off x="3380269" y="1176658"/>
            <a:ext cx="5350535" cy="5093303"/>
          </a:xfrm>
        </p:spPr>
        <p:txBody>
          <a:bodyPr>
            <a:noAutofit/>
          </a:bodyPr>
          <a:lstStyle/>
          <a:p>
            <a:pPr marL="0" indent="0" algn="just">
              <a:buNone/>
            </a:pPr>
            <a:r>
              <a:rPr lang="fr-CA" sz="2000" dirty="0">
                <a:solidFill>
                  <a:srgbClr val="800000"/>
                </a:solidFill>
              </a:rPr>
              <a:t>Lors d’une faute justifiant </a:t>
            </a:r>
            <a:r>
              <a:rPr lang="fr-CA" sz="2000" b="1" dirty="0">
                <a:solidFill>
                  <a:srgbClr val="800000"/>
                </a:solidFill>
              </a:rPr>
              <a:t>une mesure disciplinaire ou un congédiement, </a:t>
            </a:r>
            <a:r>
              <a:rPr lang="fr-CA" sz="2000" dirty="0">
                <a:solidFill>
                  <a:srgbClr val="800000"/>
                </a:solidFill>
              </a:rPr>
              <a:t>dans certains cas, un employé peut invoquer le fait qu’il souffre d’une dépendance pour atténuer la sanction. </a:t>
            </a:r>
          </a:p>
          <a:p>
            <a:pPr marL="0" indent="0" algn="just">
              <a:buNone/>
            </a:pPr>
            <a:endParaRPr lang="fr-CA" sz="2000" dirty="0">
              <a:solidFill>
                <a:srgbClr val="800000"/>
              </a:solidFill>
            </a:endParaRPr>
          </a:p>
          <a:p>
            <a:pPr marL="0" indent="0" algn="just">
              <a:buNone/>
            </a:pPr>
            <a:r>
              <a:rPr lang="fr-CA" sz="2000" dirty="0">
                <a:solidFill>
                  <a:srgbClr val="800000"/>
                </a:solidFill>
              </a:rPr>
              <a:t>Si la dépendance est </a:t>
            </a:r>
            <a:r>
              <a:rPr lang="fr-CA" sz="2000" dirty="0" smtClean="0">
                <a:solidFill>
                  <a:srgbClr val="800000"/>
                </a:solidFill>
              </a:rPr>
              <a:t>invoquée avant </a:t>
            </a:r>
            <a:r>
              <a:rPr lang="fr-CA" sz="2000" dirty="0">
                <a:solidFill>
                  <a:srgbClr val="800000"/>
                </a:solidFill>
              </a:rPr>
              <a:t>que l’employeur donne la mesure disciplinaire, ce dernier doit évaluer en quoi cette dernière a joué un rôle dans la </a:t>
            </a:r>
            <a:r>
              <a:rPr lang="fr-CA" sz="2000" dirty="0" smtClean="0">
                <a:solidFill>
                  <a:srgbClr val="800000"/>
                </a:solidFill>
              </a:rPr>
              <a:t>faute.</a:t>
            </a:r>
          </a:p>
          <a:p>
            <a:pPr marL="0" indent="0" algn="just">
              <a:buNone/>
            </a:pPr>
            <a:endParaRPr lang="fr-CA" sz="2000" dirty="0">
              <a:solidFill>
                <a:srgbClr val="800000"/>
              </a:solidFill>
            </a:endParaRPr>
          </a:p>
          <a:p>
            <a:pPr marL="0" indent="0" algn="just">
              <a:buNone/>
            </a:pPr>
            <a:r>
              <a:rPr lang="fr-CA" sz="2000" dirty="0" smtClean="0">
                <a:solidFill>
                  <a:srgbClr val="800000"/>
                </a:solidFill>
              </a:rPr>
              <a:t>Si </a:t>
            </a:r>
            <a:r>
              <a:rPr lang="fr-CA" sz="2000" dirty="0">
                <a:solidFill>
                  <a:srgbClr val="800000"/>
                </a:solidFill>
              </a:rPr>
              <a:t>l’employé </a:t>
            </a:r>
            <a:r>
              <a:rPr lang="fr-CA" sz="2000" dirty="0" smtClean="0">
                <a:solidFill>
                  <a:srgbClr val="800000"/>
                </a:solidFill>
              </a:rPr>
              <a:t>l’invoque </a:t>
            </a:r>
            <a:r>
              <a:rPr lang="fr-CA" sz="2000" dirty="0">
                <a:solidFill>
                  <a:srgbClr val="800000"/>
                </a:solidFill>
              </a:rPr>
              <a:t>après, celle-ci sera évaluée comme les autres facteurs atténuants reliés à la faute.</a:t>
            </a:r>
          </a:p>
          <a:p>
            <a:pPr marL="0" indent="0">
              <a:buNone/>
            </a:pPr>
            <a:endParaRPr lang="fr-CA" sz="2000" dirty="0">
              <a:solidFill>
                <a:srgbClr val="800000"/>
              </a:solidFill>
            </a:endParaRPr>
          </a:p>
          <a:p>
            <a:pPr marL="0" indent="0">
              <a:buNone/>
            </a:pPr>
            <a:endParaRPr lang="fr-CA" sz="2000" dirty="0">
              <a:solidFill>
                <a:srgbClr val="800000"/>
              </a:solidFill>
            </a:endParaRPr>
          </a:p>
        </p:txBody>
      </p:sp>
      <p:sp>
        <p:nvSpPr>
          <p:cNvPr id="8" name="Titre 1"/>
          <p:cNvSpPr>
            <a:spLocks noGrp="1"/>
          </p:cNvSpPr>
          <p:nvPr>
            <p:ph type="title" idx="4294967295"/>
            <p:custDataLst>
              <p:tags r:id="rId2"/>
            </p:custDataLst>
          </p:nvPr>
        </p:nvSpPr>
        <p:spPr>
          <a:xfrm>
            <a:off x="376686" y="281894"/>
            <a:ext cx="8459555" cy="661300"/>
          </a:xfrm>
        </p:spPr>
        <p:txBody>
          <a:bodyPr>
            <a:normAutofit fontScale="90000"/>
          </a:bodyPr>
          <a:lstStyle/>
          <a:p>
            <a:r>
              <a:rPr lang="fr-CA" sz="2400" dirty="0"/>
              <a:t>L’alcool, la drogue ou le jeu comme moyens de </a:t>
            </a:r>
            <a:r>
              <a:rPr lang="fr-CA" sz="2400" dirty="0" smtClean="0"/>
              <a:t>défense  I</a:t>
            </a:r>
            <a:endParaRPr lang="fr-CA" sz="2400" dirty="0"/>
          </a:p>
        </p:txBody>
      </p:sp>
    </p:spTree>
    <p:extLst>
      <p:ext uri="{BB962C8B-B14F-4D97-AF65-F5344CB8AC3E}">
        <p14:creationId xmlns:p14="http://schemas.microsoft.com/office/powerpoint/2010/main" val="20660773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41</a:t>
            </a:fld>
            <a:endParaRPr lang="fr-CA" dirty="0"/>
          </a:p>
        </p:txBody>
      </p:sp>
      <p:sp>
        <p:nvSpPr>
          <p:cNvPr id="3" name="Titre 1"/>
          <p:cNvSpPr>
            <a:spLocks noGrp="1"/>
          </p:cNvSpPr>
          <p:nvPr>
            <p:ph type="title" idx="4294967295"/>
            <p:custDataLst>
              <p:tags r:id="rId1"/>
            </p:custDataLst>
          </p:nvPr>
        </p:nvSpPr>
        <p:spPr>
          <a:xfrm>
            <a:off x="376686" y="281894"/>
            <a:ext cx="8459555" cy="408156"/>
          </a:xfrm>
        </p:spPr>
        <p:txBody>
          <a:bodyPr>
            <a:normAutofit fontScale="90000"/>
          </a:bodyPr>
          <a:lstStyle/>
          <a:p>
            <a:r>
              <a:rPr lang="fr-CA" sz="2400" dirty="0"/>
              <a:t>L’alcool, la drogue ou le jeu comme moyens de </a:t>
            </a:r>
            <a:r>
              <a:rPr lang="fr-CA" sz="2400" dirty="0" smtClean="0"/>
              <a:t>défense  II</a:t>
            </a:r>
            <a:endParaRPr lang="fr-CA" sz="2400" dirty="0"/>
          </a:p>
        </p:txBody>
      </p:sp>
      <p:pic>
        <p:nvPicPr>
          <p:cNvPr id="5" name="Image 4"/>
          <p:cNvPicPr>
            <a:picLocks noChangeAspect="1"/>
          </p:cNvPicPr>
          <p:nvPr/>
        </p:nvPicPr>
        <p:blipFill rotWithShape="1">
          <a:blip r:embed="rId3"/>
          <a:srcRect l="17039" r="2889" b="1"/>
          <a:stretch/>
        </p:blipFill>
        <p:spPr>
          <a:xfrm>
            <a:off x="5999403" y="943194"/>
            <a:ext cx="2626741" cy="2173288"/>
          </a:xfrm>
          <a:prstGeom prst="rect">
            <a:avLst/>
          </a:prstGeom>
        </p:spPr>
      </p:pic>
      <p:pic>
        <p:nvPicPr>
          <p:cNvPr id="6" name="Image 5" descr="Une image contenant intérieur, table&#10;&#10;Description générée avec un niveau de confiance très élevé"/>
          <p:cNvPicPr>
            <a:picLocks noChangeAspect="1"/>
          </p:cNvPicPr>
          <p:nvPr/>
        </p:nvPicPr>
        <p:blipFill rotWithShape="1">
          <a:blip r:embed="rId4"/>
          <a:srcRect l="14689" r="4936"/>
          <a:stretch/>
        </p:blipFill>
        <p:spPr>
          <a:xfrm>
            <a:off x="5999402" y="3153838"/>
            <a:ext cx="2626741" cy="2173287"/>
          </a:xfrm>
          <a:prstGeom prst="rect">
            <a:avLst/>
          </a:prstGeom>
        </p:spPr>
      </p:pic>
      <p:sp>
        <p:nvSpPr>
          <p:cNvPr id="7" name="Espace réservé du contenu 2"/>
          <p:cNvSpPr>
            <a:spLocks noGrp="1"/>
          </p:cNvSpPr>
          <p:nvPr>
            <p:ph idx="4294967295"/>
          </p:nvPr>
        </p:nvSpPr>
        <p:spPr>
          <a:xfrm>
            <a:off x="376686" y="860063"/>
            <a:ext cx="5218614" cy="5430396"/>
          </a:xfrm>
        </p:spPr>
        <p:txBody>
          <a:bodyPr>
            <a:normAutofit fontScale="70000" lnSpcReduction="20000"/>
          </a:bodyPr>
          <a:lstStyle/>
          <a:p>
            <a:pPr algn="just"/>
            <a:r>
              <a:rPr lang="fr-CA" dirty="0">
                <a:solidFill>
                  <a:srgbClr val="800000"/>
                </a:solidFill>
              </a:rPr>
              <a:t>Pour que la dépendance soit reconnue comme facteur atténuant, il est important que </a:t>
            </a:r>
            <a:r>
              <a:rPr lang="fr-CA" b="1" dirty="0">
                <a:solidFill>
                  <a:srgbClr val="800000"/>
                </a:solidFill>
              </a:rPr>
              <a:t>l’employeur sache que l’employé en a une</a:t>
            </a:r>
            <a:r>
              <a:rPr lang="fr-CA" dirty="0">
                <a:solidFill>
                  <a:srgbClr val="800000"/>
                </a:solidFill>
              </a:rPr>
              <a:t>.</a:t>
            </a:r>
          </a:p>
          <a:p>
            <a:pPr algn="just"/>
            <a:r>
              <a:rPr lang="fr-CA" dirty="0">
                <a:solidFill>
                  <a:srgbClr val="800000"/>
                </a:solidFill>
              </a:rPr>
              <a:t>Cette dernière doit être </a:t>
            </a:r>
            <a:r>
              <a:rPr lang="fr-CA" b="1" dirty="0" smtClean="0">
                <a:solidFill>
                  <a:srgbClr val="800000"/>
                </a:solidFill>
              </a:rPr>
              <a:t>attestée par un certificat médical</a:t>
            </a:r>
            <a:r>
              <a:rPr lang="fr-CA" dirty="0" smtClean="0">
                <a:solidFill>
                  <a:srgbClr val="800000"/>
                </a:solidFill>
              </a:rPr>
              <a:t>. </a:t>
            </a:r>
            <a:endParaRPr lang="fr-CA" dirty="0">
              <a:solidFill>
                <a:srgbClr val="800000"/>
              </a:solidFill>
            </a:endParaRPr>
          </a:p>
          <a:p>
            <a:pPr algn="just"/>
            <a:r>
              <a:rPr lang="fr-CA" dirty="0">
                <a:solidFill>
                  <a:srgbClr val="800000"/>
                </a:solidFill>
              </a:rPr>
              <a:t>L’employé doit également démontrer </a:t>
            </a:r>
            <a:r>
              <a:rPr lang="fr-CA" b="1" dirty="0">
                <a:solidFill>
                  <a:srgbClr val="800000"/>
                </a:solidFill>
              </a:rPr>
              <a:t>que la faute n’a pas été commise de manière préméditée ou consciente. </a:t>
            </a:r>
          </a:p>
          <a:p>
            <a:pPr algn="just"/>
            <a:r>
              <a:rPr lang="fr-CA" dirty="0">
                <a:solidFill>
                  <a:srgbClr val="800000"/>
                </a:solidFill>
              </a:rPr>
              <a:t>L’employé doit débuter un processus de réhabilitation et doit être </a:t>
            </a:r>
            <a:r>
              <a:rPr lang="fr-CA" b="1" dirty="0">
                <a:solidFill>
                  <a:srgbClr val="800000"/>
                </a:solidFill>
              </a:rPr>
              <a:t>complètement réhabilité </a:t>
            </a:r>
            <a:r>
              <a:rPr lang="fr-CA" dirty="0">
                <a:solidFill>
                  <a:srgbClr val="800000"/>
                </a:solidFill>
              </a:rPr>
              <a:t>s’il désire réintégrer son poste. Cela s’applique particulièrement dans le cas où l’employeur voulait le congédier</a:t>
            </a:r>
            <a:r>
              <a:rPr lang="fr-CA" dirty="0" smtClean="0">
                <a:solidFill>
                  <a:srgbClr val="800000"/>
                </a:solidFill>
              </a:rPr>
              <a:t>.</a:t>
            </a:r>
            <a:endParaRPr lang="fr-CA" dirty="0">
              <a:solidFill>
                <a:srgbClr val="800000"/>
              </a:solidFill>
            </a:endParaRPr>
          </a:p>
        </p:txBody>
      </p:sp>
    </p:spTree>
    <p:extLst>
      <p:ext uri="{BB962C8B-B14F-4D97-AF65-F5344CB8AC3E}">
        <p14:creationId xmlns:p14="http://schemas.microsoft.com/office/powerpoint/2010/main" val="38916182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42</a:t>
            </a:fld>
            <a:endParaRPr lang="fr-CA" dirty="0"/>
          </a:p>
        </p:txBody>
      </p:sp>
      <p:sp>
        <p:nvSpPr>
          <p:cNvPr id="3" name="Titre 1"/>
          <p:cNvSpPr>
            <a:spLocks noGrp="1"/>
          </p:cNvSpPr>
          <p:nvPr>
            <p:ph type="title" idx="4294967295"/>
            <p:custDataLst>
              <p:tags r:id="rId1"/>
            </p:custDataLst>
          </p:nvPr>
        </p:nvSpPr>
        <p:spPr>
          <a:xfrm>
            <a:off x="376686" y="281894"/>
            <a:ext cx="8459555" cy="558576"/>
          </a:xfrm>
        </p:spPr>
        <p:txBody>
          <a:bodyPr>
            <a:normAutofit fontScale="90000"/>
          </a:bodyPr>
          <a:lstStyle/>
          <a:p>
            <a:r>
              <a:rPr lang="fr-CA" sz="2400" dirty="0"/>
              <a:t>L’alcool, la drogue ou le jeu comme moyens de </a:t>
            </a:r>
            <a:r>
              <a:rPr lang="fr-CA" sz="2400" dirty="0" smtClean="0"/>
              <a:t>défense  III</a:t>
            </a:r>
            <a:endParaRPr lang="fr-CA" sz="2400" dirty="0"/>
          </a:p>
        </p:txBody>
      </p:sp>
      <p:sp>
        <p:nvSpPr>
          <p:cNvPr id="5" name="Espace réservé du contenu 2"/>
          <p:cNvSpPr>
            <a:spLocks noGrp="1"/>
          </p:cNvSpPr>
          <p:nvPr>
            <p:ph idx="4294967295"/>
          </p:nvPr>
        </p:nvSpPr>
        <p:spPr>
          <a:xfrm>
            <a:off x="376685" y="1135771"/>
            <a:ext cx="8459555" cy="4971643"/>
          </a:xfrm>
        </p:spPr>
        <p:txBody>
          <a:bodyPr>
            <a:noAutofit/>
          </a:bodyPr>
          <a:lstStyle/>
          <a:p>
            <a:pPr algn="just">
              <a:lnSpc>
                <a:spcPct val="90000"/>
              </a:lnSpc>
              <a:buFont typeface="Wingdings" charset="2"/>
              <a:buChar char="Ø"/>
            </a:pPr>
            <a:r>
              <a:rPr lang="fr-CA" sz="2000" dirty="0">
                <a:solidFill>
                  <a:srgbClr val="800000"/>
                </a:solidFill>
              </a:rPr>
              <a:t>Dans le cas où un employeur suspend un employé au lieu de le congédier, en plus de devoir démontrer qu’il est réhabilité, celui-ci ne doit pas présenter trop de risque de récidive. Si tel n’est pas le cas, l’employeur peut décider que le congédiement s’applique</a:t>
            </a:r>
            <a:r>
              <a:rPr lang="fr-CA" sz="2000" dirty="0" smtClean="0">
                <a:solidFill>
                  <a:srgbClr val="800000"/>
                </a:solidFill>
              </a:rPr>
              <a:t>.</a:t>
            </a:r>
          </a:p>
          <a:p>
            <a:pPr algn="just">
              <a:lnSpc>
                <a:spcPct val="90000"/>
              </a:lnSpc>
              <a:buFont typeface="Wingdings" charset="2"/>
              <a:buChar char="Ø"/>
            </a:pPr>
            <a:endParaRPr lang="fr-CA" sz="2000" dirty="0">
              <a:solidFill>
                <a:srgbClr val="800000"/>
              </a:solidFill>
            </a:endParaRPr>
          </a:p>
          <a:p>
            <a:pPr algn="just">
              <a:lnSpc>
                <a:spcPct val="90000"/>
              </a:lnSpc>
              <a:buFont typeface="Wingdings" charset="2"/>
              <a:buChar char="Ø"/>
            </a:pPr>
            <a:r>
              <a:rPr lang="fr-CA" sz="2000" dirty="0">
                <a:solidFill>
                  <a:srgbClr val="800000"/>
                </a:solidFill>
              </a:rPr>
              <a:t>Plus la faute est grave, plus il est important qu’il soit démontré que le risque de récidive est faible.</a:t>
            </a:r>
          </a:p>
          <a:p>
            <a:pPr algn="just">
              <a:lnSpc>
                <a:spcPct val="90000"/>
              </a:lnSpc>
              <a:buFont typeface="Wingdings" charset="2"/>
              <a:buChar char="Ø"/>
            </a:pPr>
            <a:endParaRPr lang="fr-CA" sz="2000" dirty="0">
              <a:solidFill>
                <a:srgbClr val="800000"/>
              </a:solidFill>
            </a:endParaRPr>
          </a:p>
          <a:p>
            <a:pPr algn="just">
              <a:lnSpc>
                <a:spcPct val="90000"/>
              </a:lnSpc>
              <a:buFont typeface="Wingdings" charset="2"/>
              <a:buChar char="Ø"/>
            </a:pPr>
            <a:r>
              <a:rPr lang="fr-CA" sz="2000" b="1" dirty="0" smtClean="0">
                <a:solidFill>
                  <a:srgbClr val="800000"/>
                </a:solidFill>
              </a:rPr>
              <a:t>Question : </a:t>
            </a:r>
            <a:r>
              <a:rPr lang="fr-CA" sz="2000" dirty="0">
                <a:solidFill>
                  <a:srgbClr val="800000"/>
                </a:solidFill>
              </a:rPr>
              <a:t>U</a:t>
            </a:r>
            <a:r>
              <a:rPr lang="fr-CA" sz="2000" dirty="0" smtClean="0">
                <a:solidFill>
                  <a:srgbClr val="800000"/>
                </a:solidFill>
              </a:rPr>
              <a:t>n </a:t>
            </a:r>
            <a:r>
              <a:rPr lang="fr-CA" sz="2000" dirty="0">
                <a:solidFill>
                  <a:srgbClr val="800000"/>
                </a:solidFill>
              </a:rPr>
              <a:t>employé </a:t>
            </a:r>
            <a:r>
              <a:rPr lang="fr-CA" sz="2000" dirty="0" smtClean="0">
                <a:solidFill>
                  <a:srgbClr val="800000"/>
                </a:solidFill>
              </a:rPr>
              <a:t>peut-il </a:t>
            </a:r>
            <a:r>
              <a:rPr lang="fr-CA" sz="2000" dirty="0">
                <a:solidFill>
                  <a:srgbClr val="800000"/>
                </a:solidFill>
              </a:rPr>
              <a:t>être suspendu au lieu d’être congédié et réintégrer son poste si, par exemple, il est infirmier et qu’il </a:t>
            </a:r>
            <a:r>
              <a:rPr lang="fr-CA" sz="2000" dirty="0" smtClean="0">
                <a:solidFill>
                  <a:srgbClr val="800000"/>
                </a:solidFill>
              </a:rPr>
              <a:t>a </a:t>
            </a:r>
            <a:r>
              <a:rPr lang="fr-CA" sz="2000" dirty="0">
                <a:solidFill>
                  <a:srgbClr val="800000"/>
                </a:solidFill>
              </a:rPr>
              <a:t>volé des narcotiques pour sa consommation </a:t>
            </a:r>
            <a:r>
              <a:rPr lang="fr-CA" sz="2000" dirty="0" smtClean="0">
                <a:solidFill>
                  <a:srgbClr val="800000"/>
                </a:solidFill>
              </a:rPr>
              <a:t>personnelle ?</a:t>
            </a:r>
          </a:p>
          <a:p>
            <a:pPr algn="just">
              <a:lnSpc>
                <a:spcPct val="90000"/>
              </a:lnSpc>
              <a:buFont typeface="Wingdings" charset="2"/>
              <a:buChar char="Ø"/>
            </a:pPr>
            <a:endParaRPr lang="fr-CA" sz="2000" dirty="0" smtClean="0">
              <a:solidFill>
                <a:srgbClr val="800000"/>
              </a:solidFill>
            </a:endParaRPr>
          </a:p>
          <a:p>
            <a:pPr algn="just">
              <a:lnSpc>
                <a:spcPct val="90000"/>
              </a:lnSpc>
              <a:buFont typeface="Wingdings" charset="2"/>
              <a:buChar char="Ø"/>
            </a:pPr>
            <a:r>
              <a:rPr lang="fr-CA" sz="2000" dirty="0" smtClean="0">
                <a:solidFill>
                  <a:srgbClr val="800000"/>
                </a:solidFill>
              </a:rPr>
              <a:t>Si </a:t>
            </a:r>
            <a:r>
              <a:rPr lang="fr-CA" sz="2000" dirty="0">
                <a:solidFill>
                  <a:srgbClr val="800000"/>
                </a:solidFill>
              </a:rPr>
              <a:t>on ajoute comme information que l’employeur savait que cet employé  avait débuté une cure de </a:t>
            </a:r>
            <a:r>
              <a:rPr lang="fr-CA" sz="2000" dirty="0" smtClean="0">
                <a:solidFill>
                  <a:srgbClr val="800000"/>
                </a:solidFill>
              </a:rPr>
              <a:t>désintoxication, quelle serait votre réponse ?</a:t>
            </a:r>
            <a:endParaRPr lang="fr-CA" sz="2000" dirty="0">
              <a:solidFill>
                <a:srgbClr val="800000"/>
              </a:solidFill>
            </a:endParaRPr>
          </a:p>
          <a:p>
            <a:pPr>
              <a:lnSpc>
                <a:spcPct val="90000"/>
              </a:lnSpc>
            </a:pPr>
            <a:endParaRPr lang="fr-CA" sz="2000" dirty="0">
              <a:solidFill>
                <a:srgbClr val="800000"/>
              </a:solidFill>
            </a:endParaRPr>
          </a:p>
        </p:txBody>
      </p:sp>
    </p:spTree>
    <p:extLst>
      <p:ext uri="{BB962C8B-B14F-4D97-AF65-F5344CB8AC3E}">
        <p14:creationId xmlns:p14="http://schemas.microsoft.com/office/powerpoint/2010/main" val="34799106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43</a:t>
            </a:fld>
            <a:endParaRPr lang="fr-CA" dirty="0"/>
          </a:p>
        </p:txBody>
      </p:sp>
      <p:sp>
        <p:nvSpPr>
          <p:cNvPr id="3" name="Titre 1"/>
          <p:cNvSpPr>
            <a:spLocks noGrp="1"/>
          </p:cNvSpPr>
          <p:nvPr>
            <p:ph type="title" idx="4294967295"/>
            <p:custDataLst>
              <p:tags r:id="rId1"/>
            </p:custDataLst>
          </p:nvPr>
        </p:nvSpPr>
        <p:spPr>
          <a:xfrm>
            <a:off x="376686" y="281894"/>
            <a:ext cx="8459555" cy="558576"/>
          </a:xfrm>
        </p:spPr>
        <p:txBody>
          <a:bodyPr>
            <a:normAutofit fontScale="90000"/>
          </a:bodyPr>
          <a:lstStyle/>
          <a:p>
            <a:r>
              <a:rPr lang="fr-CA" sz="2400" dirty="0"/>
              <a:t>L’alcool, la drogue ou le jeu comme moyens de </a:t>
            </a:r>
            <a:r>
              <a:rPr lang="fr-CA" sz="2400" dirty="0" smtClean="0"/>
              <a:t>défense  IV</a:t>
            </a:r>
            <a:endParaRPr lang="fr-CA" sz="2400" dirty="0"/>
          </a:p>
        </p:txBody>
      </p:sp>
      <p:sp>
        <p:nvSpPr>
          <p:cNvPr id="5" name="Espace réservé du contenu 2"/>
          <p:cNvSpPr>
            <a:spLocks noGrp="1"/>
          </p:cNvSpPr>
          <p:nvPr>
            <p:ph idx="4294967295"/>
          </p:nvPr>
        </p:nvSpPr>
        <p:spPr>
          <a:xfrm>
            <a:off x="376686" y="1279382"/>
            <a:ext cx="8363456" cy="4034255"/>
          </a:xfrm>
        </p:spPr>
        <p:txBody>
          <a:bodyPr>
            <a:noAutofit/>
          </a:bodyPr>
          <a:lstStyle/>
          <a:p>
            <a:pPr marL="0" indent="0" algn="just">
              <a:lnSpc>
                <a:spcPct val="90000"/>
              </a:lnSpc>
              <a:buNone/>
            </a:pPr>
            <a:r>
              <a:rPr lang="fr-CA" sz="2400" b="1" dirty="0" smtClean="0">
                <a:solidFill>
                  <a:srgbClr val="800000"/>
                </a:solidFill>
              </a:rPr>
              <a:t>Réponse :</a:t>
            </a:r>
          </a:p>
          <a:p>
            <a:pPr marL="0" indent="0" algn="just">
              <a:lnSpc>
                <a:spcPct val="90000"/>
              </a:lnSpc>
              <a:buNone/>
            </a:pPr>
            <a:endParaRPr lang="fr-CA" sz="2400" dirty="0">
              <a:solidFill>
                <a:srgbClr val="800000"/>
              </a:solidFill>
            </a:endParaRPr>
          </a:p>
          <a:p>
            <a:pPr marL="0" indent="0" algn="just">
              <a:lnSpc>
                <a:spcPct val="90000"/>
              </a:lnSpc>
              <a:buNone/>
            </a:pPr>
            <a:r>
              <a:rPr lang="fr-CA" sz="2400" dirty="0" smtClean="0">
                <a:solidFill>
                  <a:srgbClr val="800000"/>
                </a:solidFill>
              </a:rPr>
              <a:t>Oui</a:t>
            </a:r>
            <a:r>
              <a:rPr lang="fr-CA" sz="2400" dirty="0">
                <a:solidFill>
                  <a:srgbClr val="800000"/>
                </a:solidFill>
              </a:rPr>
              <a:t>, l’employé pourrait être réintégré dans son poste après sa suspension. Dans ce cas, l’employeur était au courant de la dépendance de celui-ci et qu’il avait entrepris une cure de </a:t>
            </a:r>
            <a:r>
              <a:rPr lang="fr-CA" sz="2400" dirty="0" smtClean="0">
                <a:solidFill>
                  <a:srgbClr val="800000"/>
                </a:solidFill>
              </a:rPr>
              <a:t>désintoxication.</a:t>
            </a:r>
          </a:p>
          <a:p>
            <a:pPr marL="0" indent="0" algn="just">
              <a:lnSpc>
                <a:spcPct val="90000"/>
              </a:lnSpc>
              <a:buNone/>
            </a:pPr>
            <a:endParaRPr lang="fr-CA" sz="2400" dirty="0">
              <a:solidFill>
                <a:srgbClr val="800000"/>
              </a:solidFill>
            </a:endParaRPr>
          </a:p>
          <a:p>
            <a:pPr marL="0" indent="0" algn="just">
              <a:lnSpc>
                <a:spcPct val="90000"/>
              </a:lnSpc>
              <a:buNone/>
            </a:pPr>
            <a:r>
              <a:rPr lang="fr-CA" sz="2400" dirty="0" smtClean="0">
                <a:solidFill>
                  <a:srgbClr val="800000"/>
                </a:solidFill>
              </a:rPr>
              <a:t>Avant </a:t>
            </a:r>
            <a:r>
              <a:rPr lang="fr-CA" sz="2400" dirty="0">
                <a:solidFill>
                  <a:srgbClr val="800000"/>
                </a:solidFill>
              </a:rPr>
              <a:t>de réintégrer son poste, l’employé devra démontrer qu’il est complètement réhabilité, et ce, pour assurer le minimum de chance de récidive.</a:t>
            </a:r>
          </a:p>
        </p:txBody>
      </p:sp>
    </p:spTree>
    <p:extLst>
      <p:ext uri="{BB962C8B-B14F-4D97-AF65-F5344CB8AC3E}">
        <p14:creationId xmlns:p14="http://schemas.microsoft.com/office/powerpoint/2010/main" val="40914585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44</a:t>
            </a:fld>
            <a:endParaRPr lang="fr-CA" dirty="0"/>
          </a:p>
        </p:txBody>
      </p:sp>
      <p:sp>
        <p:nvSpPr>
          <p:cNvPr id="3" name="Titre 1"/>
          <p:cNvSpPr>
            <a:spLocks noGrp="1"/>
          </p:cNvSpPr>
          <p:nvPr>
            <p:ph type="title" idx="4294967295"/>
            <p:custDataLst>
              <p:tags r:id="rId1"/>
            </p:custDataLst>
          </p:nvPr>
        </p:nvSpPr>
        <p:spPr>
          <a:xfrm>
            <a:off x="376686" y="281894"/>
            <a:ext cx="8459555" cy="398156"/>
          </a:xfrm>
        </p:spPr>
        <p:txBody>
          <a:bodyPr>
            <a:normAutofit fontScale="90000"/>
          </a:bodyPr>
          <a:lstStyle/>
          <a:p>
            <a:r>
              <a:rPr lang="fr-CA" sz="2400" dirty="0" smtClean="0"/>
              <a:t>Alcool et </a:t>
            </a:r>
            <a:r>
              <a:rPr lang="fr-CA" sz="2400" dirty="0"/>
              <a:t>la </a:t>
            </a:r>
            <a:r>
              <a:rPr lang="fr-CA" sz="2400" dirty="0" smtClean="0"/>
              <a:t>drogue </a:t>
            </a:r>
            <a:r>
              <a:rPr lang="mr-IN" sz="2400" dirty="0" smtClean="0"/>
              <a:t>–</a:t>
            </a:r>
            <a:r>
              <a:rPr lang="fr-CA" sz="2400" dirty="0" smtClean="0"/>
              <a:t> Leur influence sur un dossier CNESST  I</a:t>
            </a:r>
            <a:endParaRPr lang="fr-CA" sz="2400" dirty="0"/>
          </a:p>
        </p:txBody>
      </p:sp>
      <p:pic>
        <p:nvPicPr>
          <p:cNvPr id="5" name="Image 4"/>
          <p:cNvPicPr>
            <a:picLocks noChangeAspect="1"/>
          </p:cNvPicPr>
          <p:nvPr/>
        </p:nvPicPr>
        <p:blipFill rotWithShape="1">
          <a:blip r:embed="rId4"/>
          <a:srcRect l="8325" r="8983" b="1"/>
          <a:stretch/>
        </p:blipFill>
        <p:spPr>
          <a:xfrm>
            <a:off x="212549" y="977918"/>
            <a:ext cx="3181354" cy="2885394"/>
          </a:xfrm>
          <a:custGeom>
            <a:avLst/>
            <a:gdLst>
              <a:gd name="connsiteX0" fmla="*/ 630049 w 4671437"/>
              <a:gd name="connsiteY0" fmla="*/ 0 h 4236855"/>
              <a:gd name="connsiteX1" fmla="*/ 4671437 w 4671437"/>
              <a:gd name="connsiteY1" fmla="*/ 0 h 4236855"/>
              <a:gd name="connsiteX2" fmla="*/ 4671437 w 4671437"/>
              <a:gd name="connsiteY2" fmla="*/ 1 h 4236855"/>
              <a:gd name="connsiteX3" fmla="*/ 3814017 w 4671437"/>
              <a:gd name="connsiteY3" fmla="*/ 1 h 4236855"/>
              <a:gd name="connsiteX4" fmla="*/ 3181159 w 4671437"/>
              <a:gd name="connsiteY4" fmla="*/ 4236855 h 4236855"/>
              <a:gd name="connsiteX5" fmla="*/ 0 w 4671437"/>
              <a:gd name="connsiteY5" fmla="*/ 4236855 h 423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1437" h="4236855">
                <a:moveTo>
                  <a:pt x="630049" y="0"/>
                </a:moveTo>
                <a:lnTo>
                  <a:pt x="4671437" y="0"/>
                </a:lnTo>
                <a:lnTo>
                  <a:pt x="4671437" y="1"/>
                </a:lnTo>
                <a:lnTo>
                  <a:pt x="3814017" y="1"/>
                </a:lnTo>
                <a:lnTo>
                  <a:pt x="3181159" y="4236855"/>
                </a:lnTo>
                <a:lnTo>
                  <a:pt x="0" y="4236855"/>
                </a:lnTo>
                <a:close/>
              </a:path>
            </a:pathLst>
          </a:custGeom>
        </p:spPr>
      </p:pic>
      <p:pic>
        <p:nvPicPr>
          <p:cNvPr id="6" name="Image 5"/>
          <p:cNvPicPr>
            <a:picLocks noChangeAspect="1"/>
          </p:cNvPicPr>
          <p:nvPr/>
        </p:nvPicPr>
        <p:blipFill rotWithShape="1">
          <a:blip r:embed="rId5"/>
          <a:srcRect l="2504" r="6906" b="1"/>
          <a:stretch/>
        </p:blipFill>
        <p:spPr>
          <a:xfrm>
            <a:off x="376686" y="4014270"/>
            <a:ext cx="2894685" cy="2236723"/>
          </a:xfrm>
          <a:custGeom>
            <a:avLst/>
            <a:gdLst>
              <a:gd name="connsiteX0" fmla="*/ 212741 w 3393902"/>
              <a:gd name="connsiteY0" fmla="*/ 0 h 2622453"/>
              <a:gd name="connsiteX1" fmla="*/ 3393902 w 3393902"/>
              <a:gd name="connsiteY1" fmla="*/ 0 h 2622453"/>
              <a:gd name="connsiteX2" fmla="*/ 3002186 w 3393902"/>
              <a:gd name="connsiteY2" fmla="*/ 2622453 h 2622453"/>
              <a:gd name="connsiteX3" fmla="*/ 0 w 3393902"/>
              <a:gd name="connsiteY3" fmla="*/ 2622453 h 2622453"/>
              <a:gd name="connsiteX4" fmla="*/ 0 w 3393902"/>
              <a:gd name="connsiteY4" fmla="*/ 1430607 h 2622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3902" h="2622453">
                <a:moveTo>
                  <a:pt x="212741" y="0"/>
                </a:moveTo>
                <a:lnTo>
                  <a:pt x="3393902" y="0"/>
                </a:lnTo>
                <a:lnTo>
                  <a:pt x="3002186" y="2622453"/>
                </a:lnTo>
                <a:lnTo>
                  <a:pt x="0" y="2622453"/>
                </a:lnTo>
                <a:lnTo>
                  <a:pt x="0" y="1430607"/>
                </a:lnTo>
                <a:close/>
              </a:path>
            </a:pathLst>
          </a:custGeom>
        </p:spPr>
      </p:pic>
      <p:sp>
        <p:nvSpPr>
          <p:cNvPr id="8" name="Espace réservé du contenu 2">
            <a:extLst>
              <a:ext uri="{FF2B5EF4-FFF2-40B4-BE49-F238E27FC236}">
                <a16:creationId xmlns="" xmlns:a16="http://schemas.microsoft.com/office/drawing/2014/main" id="{D11ECE3B-D297-4799-9F57-B3DD14CAF5E3}"/>
              </a:ext>
            </a:extLst>
          </p:cNvPr>
          <p:cNvSpPr>
            <a:spLocks noGrp="1"/>
          </p:cNvSpPr>
          <p:nvPr>
            <p:ph idx="4294967295"/>
            <p:custDataLst>
              <p:tags r:id="rId2"/>
            </p:custDataLst>
          </p:nvPr>
        </p:nvSpPr>
        <p:spPr>
          <a:xfrm>
            <a:off x="3393903" y="840470"/>
            <a:ext cx="5442338" cy="5410523"/>
          </a:xfrm>
        </p:spPr>
        <p:txBody>
          <a:bodyPr>
            <a:normAutofit fontScale="62500" lnSpcReduction="20000"/>
          </a:bodyPr>
          <a:lstStyle/>
          <a:p>
            <a:pPr algn="just">
              <a:lnSpc>
                <a:spcPct val="110000"/>
              </a:lnSpc>
            </a:pPr>
            <a:r>
              <a:rPr lang="fr-CA" dirty="0">
                <a:solidFill>
                  <a:srgbClr val="800000"/>
                </a:solidFill>
              </a:rPr>
              <a:t>La consommation d’alcool ou de drogues au travail a une influence sur l’admissibilité à une réclamation.</a:t>
            </a:r>
          </a:p>
          <a:p>
            <a:pPr algn="just">
              <a:lnSpc>
                <a:spcPct val="110000"/>
              </a:lnSpc>
            </a:pPr>
            <a:r>
              <a:rPr lang="fr-CA" dirty="0">
                <a:solidFill>
                  <a:srgbClr val="800000"/>
                </a:solidFill>
              </a:rPr>
              <a:t>En effet, selon l’article 28 de la Loi sur les accidents du travail et les maladies professionnelles (L.A.T.M.P), il y a une présomption de lésion professionnelle en faveur du travailleur.</a:t>
            </a:r>
          </a:p>
          <a:p>
            <a:pPr algn="just">
              <a:lnSpc>
                <a:spcPct val="110000"/>
              </a:lnSpc>
            </a:pPr>
            <a:r>
              <a:rPr lang="fr-CA" dirty="0">
                <a:solidFill>
                  <a:srgbClr val="800000"/>
                </a:solidFill>
              </a:rPr>
              <a:t>La CNESST présume l’existence d’une lésion professionnelle quand l’employé a eu une blessure sur son lieu de travail et quand il est réputé être à son travail. Habituellement, lorsque ces critères sont réunis l’employé est indemnisé. </a:t>
            </a:r>
          </a:p>
          <a:p>
            <a:pPr algn="just">
              <a:lnSpc>
                <a:spcPct val="110000"/>
              </a:lnSpc>
            </a:pPr>
            <a:r>
              <a:rPr lang="fr-CA" dirty="0">
                <a:solidFill>
                  <a:srgbClr val="800000"/>
                </a:solidFill>
              </a:rPr>
              <a:t>Un employeur peut décider de contester la réclamation s’il pense que l’accident de travail est dû à une consommation d’alcool ou de drogues. </a:t>
            </a:r>
          </a:p>
        </p:txBody>
      </p:sp>
    </p:spTree>
    <p:extLst>
      <p:ext uri="{BB962C8B-B14F-4D97-AF65-F5344CB8AC3E}">
        <p14:creationId xmlns:p14="http://schemas.microsoft.com/office/powerpoint/2010/main" val="1143837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45</a:t>
            </a:fld>
            <a:endParaRPr lang="fr-CA" dirty="0"/>
          </a:p>
        </p:txBody>
      </p:sp>
      <p:sp>
        <p:nvSpPr>
          <p:cNvPr id="3" name="Titre 1"/>
          <p:cNvSpPr>
            <a:spLocks noGrp="1"/>
          </p:cNvSpPr>
          <p:nvPr>
            <p:ph type="title" idx="4294967295"/>
            <p:custDataLst>
              <p:tags r:id="rId1"/>
            </p:custDataLst>
          </p:nvPr>
        </p:nvSpPr>
        <p:spPr>
          <a:xfrm>
            <a:off x="376686" y="281894"/>
            <a:ext cx="8459555" cy="558576"/>
          </a:xfrm>
        </p:spPr>
        <p:txBody>
          <a:bodyPr>
            <a:normAutofit fontScale="90000"/>
          </a:bodyPr>
          <a:lstStyle/>
          <a:p>
            <a:r>
              <a:rPr lang="fr-CA" sz="2400" dirty="0" smtClean="0"/>
              <a:t>Alcool et </a:t>
            </a:r>
            <a:r>
              <a:rPr lang="fr-CA" sz="2400" dirty="0"/>
              <a:t>la </a:t>
            </a:r>
            <a:r>
              <a:rPr lang="fr-CA" sz="2400" dirty="0" smtClean="0"/>
              <a:t>drogue </a:t>
            </a:r>
            <a:r>
              <a:rPr lang="mr-IN" sz="2400" dirty="0" smtClean="0"/>
              <a:t>–</a:t>
            </a:r>
            <a:r>
              <a:rPr lang="fr-CA" sz="2400" dirty="0" smtClean="0"/>
              <a:t> Leur influence sur un dossier CNESST  II</a:t>
            </a:r>
            <a:endParaRPr lang="fr-CA" sz="2400" dirty="0"/>
          </a:p>
        </p:txBody>
      </p:sp>
      <p:pic>
        <p:nvPicPr>
          <p:cNvPr id="5" name="Image 4"/>
          <p:cNvPicPr>
            <a:picLocks noChangeAspect="1"/>
          </p:cNvPicPr>
          <p:nvPr/>
        </p:nvPicPr>
        <p:blipFill>
          <a:blip r:embed="rId4"/>
          <a:stretch>
            <a:fillRect/>
          </a:stretch>
        </p:blipFill>
        <p:spPr>
          <a:xfrm>
            <a:off x="376687" y="1058651"/>
            <a:ext cx="2902990" cy="1948402"/>
          </a:xfrm>
          <a:prstGeom prst="rect">
            <a:avLst/>
          </a:prstGeom>
        </p:spPr>
      </p:pic>
      <p:pic>
        <p:nvPicPr>
          <p:cNvPr id="6" name="Image 5"/>
          <p:cNvPicPr>
            <a:picLocks noChangeAspect="1"/>
          </p:cNvPicPr>
          <p:nvPr/>
        </p:nvPicPr>
        <p:blipFill>
          <a:blip r:embed="rId5"/>
          <a:stretch>
            <a:fillRect/>
          </a:stretch>
        </p:blipFill>
        <p:spPr>
          <a:xfrm>
            <a:off x="376687" y="3224234"/>
            <a:ext cx="2734909" cy="2602341"/>
          </a:xfrm>
          <a:prstGeom prst="rect">
            <a:avLst/>
          </a:prstGeom>
        </p:spPr>
      </p:pic>
      <p:sp>
        <p:nvSpPr>
          <p:cNvPr id="7" name="Espace réservé du contenu 2">
            <a:extLst>
              <a:ext uri="{FF2B5EF4-FFF2-40B4-BE49-F238E27FC236}">
                <a16:creationId xmlns="" xmlns:a16="http://schemas.microsoft.com/office/drawing/2014/main" id="{D11ECE3B-D297-4799-9F57-B3DD14CAF5E3}"/>
              </a:ext>
            </a:extLst>
          </p:cNvPr>
          <p:cNvSpPr>
            <a:spLocks noGrp="1"/>
          </p:cNvSpPr>
          <p:nvPr>
            <p:ph idx="4294967295"/>
            <p:custDataLst>
              <p:tags r:id="rId2"/>
            </p:custDataLst>
          </p:nvPr>
        </p:nvSpPr>
        <p:spPr>
          <a:xfrm>
            <a:off x="3417620" y="1058651"/>
            <a:ext cx="5418621" cy="5310242"/>
          </a:xfrm>
        </p:spPr>
        <p:txBody>
          <a:bodyPr>
            <a:noAutofit/>
          </a:bodyPr>
          <a:lstStyle/>
          <a:p>
            <a:pPr algn="just">
              <a:lnSpc>
                <a:spcPct val="90000"/>
              </a:lnSpc>
            </a:pPr>
            <a:r>
              <a:rPr lang="fr-CA" sz="1800" dirty="0">
                <a:solidFill>
                  <a:srgbClr val="800000"/>
                </a:solidFill>
              </a:rPr>
              <a:t>Le fait de dire que l’employé a une</a:t>
            </a:r>
            <a:r>
              <a:rPr lang="fr-CA" sz="1800" b="1" dirty="0">
                <a:solidFill>
                  <a:srgbClr val="800000"/>
                </a:solidFill>
              </a:rPr>
              <a:t> dépendance </a:t>
            </a:r>
            <a:r>
              <a:rPr lang="fr-CA" sz="1800" dirty="0">
                <a:solidFill>
                  <a:srgbClr val="800000"/>
                </a:solidFill>
              </a:rPr>
              <a:t>ne va pas renverser automatiquement la </a:t>
            </a:r>
            <a:r>
              <a:rPr lang="fr-CA" sz="1800" b="1" dirty="0">
                <a:solidFill>
                  <a:srgbClr val="800000"/>
                </a:solidFill>
              </a:rPr>
              <a:t>présomption de lésion professionnelle.</a:t>
            </a:r>
          </a:p>
          <a:p>
            <a:pPr algn="just">
              <a:lnSpc>
                <a:spcPct val="90000"/>
              </a:lnSpc>
            </a:pPr>
            <a:r>
              <a:rPr lang="fr-CA" sz="1800" dirty="0">
                <a:solidFill>
                  <a:srgbClr val="800000"/>
                </a:solidFill>
              </a:rPr>
              <a:t>De plus, ça ne veut pas dire que l’accident est arrivé </a:t>
            </a:r>
            <a:r>
              <a:rPr lang="fr-CA" sz="1800" b="1" dirty="0">
                <a:solidFill>
                  <a:srgbClr val="800000"/>
                </a:solidFill>
              </a:rPr>
              <a:t>seulement</a:t>
            </a:r>
            <a:r>
              <a:rPr lang="fr-CA" sz="1800" dirty="0">
                <a:solidFill>
                  <a:srgbClr val="800000"/>
                </a:solidFill>
              </a:rPr>
              <a:t> en raison de la consommation. </a:t>
            </a:r>
          </a:p>
          <a:p>
            <a:pPr algn="just">
              <a:lnSpc>
                <a:spcPct val="90000"/>
              </a:lnSpc>
            </a:pPr>
            <a:r>
              <a:rPr lang="fr-CA" sz="1800" dirty="0">
                <a:solidFill>
                  <a:srgbClr val="800000"/>
                </a:solidFill>
              </a:rPr>
              <a:t>La notion d’accident de l’article 2 de la </a:t>
            </a:r>
            <a:r>
              <a:rPr lang="fr-CA" sz="1800" dirty="0" smtClean="0">
                <a:solidFill>
                  <a:srgbClr val="800000"/>
                </a:solidFill>
              </a:rPr>
              <a:t>L.A.T.M.P. </a:t>
            </a:r>
            <a:r>
              <a:rPr lang="fr-CA" sz="1800" dirty="0">
                <a:solidFill>
                  <a:srgbClr val="800000"/>
                </a:solidFill>
              </a:rPr>
              <a:t>prévoit que l’accident est : « </a:t>
            </a:r>
            <a:r>
              <a:rPr lang="fr-CA" sz="1800" i="1" dirty="0">
                <a:solidFill>
                  <a:srgbClr val="000090"/>
                </a:solidFill>
              </a:rPr>
              <a:t>un événement imprévu et soudain attribuable à toute cause, survenant à une personne par le fait ou à l’occasion de son travail qui entraine pour elle une lésion professionnelle</a:t>
            </a:r>
            <a:r>
              <a:rPr lang="fr-CA" sz="1800" i="1" dirty="0">
                <a:solidFill>
                  <a:srgbClr val="800000"/>
                </a:solidFill>
              </a:rPr>
              <a:t>.».</a:t>
            </a:r>
          </a:p>
          <a:p>
            <a:pPr lvl="0" algn="just">
              <a:lnSpc>
                <a:spcPct val="90000"/>
              </a:lnSpc>
            </a:pPr>
            <a:r>
              <a:rPr lang="fr-CA" sz="1800" dirty="0">
                <a:solidFill>
                  <a:srgbClr val="800000"/>
                </a:solidFill>
              </a:rPr>
              <a:t>De plus, l’article 25 de la même loi stipule que : « </a:t>
            </a:r>
            <a:r>
              <a:rPr lang="fr-CA" sz="1800" i="1" dirty="0">
                <a:solidFill>
                  <a:srgbClr val="800000"/>
                </a:solidFill>
              </a:rPr>
              <a:t>les droits conférés par la présente loi le sont sans égard à la responsabilité de quiconque.».</a:t>
            </a:r>
            <a:r>
              <a:rPr lang="fr-CA" sz="1800" dirty="0">
                <a:solidFill>
                  <a:srgbClr val="800000"/>
                </a:solidFill>
              </a:rPr>
              <a:t> Donc, l’employé ne perd pas ses droits automatiquement en raison de sa consommation</a:t>
            </a:r>
            <a:r>
              <a:rPr lang="fr-CA" sz="1800" dirty="0" smtClean="0">
                <a:solidFill>
                  <a:srgbClr val="800000"/>
                </a:solidFill>
              </a:rPr>
              <a:t>.</a:t>
            </a:r>
            <a:endParaRPr lang="fr-CA" sz="1800" dirty="0">
              <a:solidFill>
                <a:srgbClr val="800000"/>
              </a:solidFill>
            </a:endParaRPr>
          </a:p>
        </p:txBody>
      </p:sp>
    </p:spTree>
    <p:extLst>
      <p:ext uri="{BB962C8B-B14F-4D97-AF65-F5344CB8AC3E}">
        <p14:creationId xmlns:p14="http://schemas.microsoft.com/office/powerpoint/2010/main" val="4983424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46</a:t>
            </a:fld>
            <a:endParaRPr lang="fr-CA" dirty="0"/>
          </a:p>
        </p:txBody>
      </p:sp>
      <p:sp>
        <p:nvSpPr>
          <p:cNvPr id="3" name="Titre 1"/>
          <p:cNvSpPr>
            <a:spLocks noGrp="1"/>
          </p:cNvSpPr>
          <p:nvPr>
            <p:ph type="title" idx="4294967295"/>
            <p:custDataLst>
              <p:tags r:id="rId1"/>
            </p:custDataLst>
          </p:nvPr>
        </p:nvSpPr>
        <p:spPr>
          <a:xfrm>
            <a:off x="289472" y="281894"/>
            <a:ext cx="8646764" cy="558576"/>
          </a:xfrm>
        </p:spPr>
        <p:txBody>
          <a:bodyPr>
            <a:normAutofit fontScale="90000"/>
          </a:bodyPr>
          <a:lstStyle/>
          <a:p>
            <a:r>
              <a:rPr lang="fr-CA" sz="2400" dirty="0" smtClean="0"/>
              <a:t>Alcool et </a:t>
            </a:r>
            <a:r>
              <a:rPr lang="fr-CA" sz="2400" dirty="0"/>
              <a:t>la </a:t>
            </a:r>
            <a:r>
              <a:rPr lang="fr-CA" sz="2400" dirty="0" smtClean="0"/>
              <a:t>drogue </a:t>
            </a:r>
            <a:r>
              <a:rPr lang="mr-IN" sz="2400" dirty="0" smtClean="0"/>
              <a:t>–</a:t>
            </a:r>
            <a:r>
              <a:rPr lang="fr-CA" sz="2400" dirty="0" smtClean="0"/>
              <a:t> Leur influence sur un dossier CNESST  III</a:t>
            </a:r>
            <a:endParaRPr lang="fr-CA" sz="2400" dirty="0"/>
          </a:p>
        </p:txBody>
      </p:sp>
      <p:sp>
        <p:nvSpPr>
          <p:cNvPr id="5" name="Espace réservé du contenu 2">
            <a:extLst>
              <a:ext uri="{FF2B5EF4-FFF2-40B4-BE49-F238E27FC236}">
                <a16:creationId xmlns="" xmlns:a16="http://schemas.microsoft.com/office/drawing/2014/main" id="{D11ECE3B-D297-4799-9F57-B3DD14CAF5E3}"/>
              </a:ext>
            </a:extLst>
          </p:cNvPr>
          <p:cNvSpPr>
            <a:spLocks noGrp="1"/>
          </p:cNvSpPr>
          <p:nvPr>
            <p:ph idx="4294967295"/>
            <p:custDataLst>
              <p:tags r:id="rId2"/>
            </p:custDataLst>
          </p:nvPr>
        </p:nvSpPr>
        <p:spPr>
          <a:xfrm>
            <a:off x="289472" y="1077156"/>
            <a:ext cx="8366630" cy="5283307"/>
          </a:xfrm>
        </p:spPr>
        <p:txBody>
          <a:bodyPr>
            <a:normAutofit/>
          </a:bodyPr>
          <a:lstStyle/>
          <a:p>
            <a:pPr algn="just"/>
            <a:r>
              <a:rPr lang="fr-CA" sz="1600" dirty="0">
                <a:solidFill>
                  <a:srgbClr val="800000"/>
                </a:solidFill>
              </a:rPr>
              <a:t>Si l’employeur veut poursuivre ses démarches, il doit convaincre la CNESST que la consommation de l’employé réfère à une négligence grossière et volontaire afin que s’applique l’article 27 L.A.T.M.P. </a:t>
            </a:r>
            <a:r>
              <a:rPr lang="fr-CA" sz="1600" dirty="0" smtClean="0">
                <a:solidFill>
                  <a:srgbClr val="800000"/>
                </a:solidFill>
              </a:rPr>
              <a:t>qui stipule </a:t>
            </a:r>
            <a:r>
              <a:rPr lang="fr-CA" sz="1600" dirty="0">
                <a:solidFill>
                  <a:srgbClr val="800000"/>
                </a:solidFill>
              </a:rPr>
              <a:t>que :</a:t>
            </a:r>
          </a:p>
          <a:p>
            <a:pPr lvl="1" algn="just">
              <a:buFont typeface="Wingdings" panose="05000000000000000000" pitchFamily="2" charset="2"/>
              <a:buChar char="v"/>
            </a:pPr>
            <a:r>
              <a:rPr lang="fr-CA" sz="2000" dirty="0">
                <a:solidFill>
                  <a:srgbClr val="000090"/>
                </a:solidFill>
              </a:rPr>
              <a:t>Une blessure ou une maladie qui survient uniquement à cause de la négligence grossière et volontaire du travailleur qui en est victime </a:t>
            </a:r>
            <a:r>
              <a:rPr lang="fr-CA" sz="2000" b="1" dirty="0">
                <a:solidFill>
                  <a:srgbClr val="000090"/>
                </a:solidFill>
              </a:rPr>
              <a:t>n’est pas une lésion professionnelle, </a:t>
            </a:r>
            <a:r>
              <a:rPr lang="fr-CA" sz="2000" dirty="0">
                <a:solidFill>
                  <a:srgbClr val="000090"/>
                </a:solidFill>
              </a:rPr>
              <a:t>à moins qu’elle entraîne le décès du travailleur ou qu’elle lui cause une atteinte permanente grave à son intégrité physique ou psychique.</a:t>
            </a:r>
          </a:p>
          <a:p>
            <a:pPr algn="just"/>
            <a:endParaRPr lang="fr-CA" sz="1600" dirty="0" smtClean="0">
              <a:solidFill>
                <a:srgbClr val="800000"/>
              </a:solidFill>
            </a:endParaRPr>
          </a:p>
          <a:p>
            <a:pPr algn="just"/>
            <a:r>
              <a:rPr lang="fr-CA" sz="2000" dirty="0" smtClean="0">
                <a:solidFill>
                  <a:srgbClr val="000090"/>
                </a:solidFill>
              </a:rPr>
              <a:t>On </a:t>
            </a:r>
            <a:r>
              <a:rPr lang="fr-CA" sz="2000" dirty="0">
                <a:solidFill>
                  <a:srgbClr val="000090"/>
                </a:solidFill>
              </a:rPr>
              <a:t>entend par négligence grossière et volontaire une insouciance déréglée vis-à-vis sa propre sécurité et cela va beaucoup plus loin qu’une erreur de jugement</a:t>
            </a:r>
            <a:r>
              <a:rPr lang="fr-CA" sz="2000" dirty="0" smtClean="0">
                <a:solidFill>
                  <a:srgbClr val="000090"/>
                </a:solidFill>
              </a:rPr>
              <a:t>.</a:t>
            </a:r>
          </a:p>
          <a:p>
            <a:pPr algn="just"/>
            <a:endParaRPr lang="fr-CA" sz="2000" dirty="0">
              <a:solidFill>
                <a:srgbClr val="000090"/>
              </a:solidFill>
            </a:endParaRPr>
          </a:p>
          <a:p>
            <a:pPr algn="just"/>
            <a:r>
              <a:rPr lang="fr-CA" sz="1800" dirty="0">
                <a:solidFill>
                  <a:srgbClr val="800000"/>
                </a:solidFill>
              </a:rPr>
              <a:t>Pour convaincre le tribunal d’appliquer l’article 27 de la L.A.T.M.P, il faut démontrer objectivement que l’accident de travail est relié exclusivement à la consommation</a:t>
            </a:r>
            <a:r>
              <a:rPr lang="fr-CA" sz="1800" dirty="0" smtClean="0">
                <a:solidFill>
                  <a:srgbClr val="800000"/>
                </a:solidFill>
              </a:rPr>
              <a:t>.</a:t>
            </a:r>
            <a:endParaRPr lang="fr-CA" sz="1800" i="1" dirty="0">
              <a:solidFill>
                <a:srgbClr val="800000"/>
              </a:solidFill>
            </a:endParaRPr>
          </a:p>
        </p:txBody>
      </p:sp>
      <p:pic>
        <p:nvPicPr>
          <p:cNvPr id="6" name="Image 5"/>
          <p:cNvPicPr>
            <a:picLocks noChangeAspect="1"/>
          </p:cNvPicPr>
          <p:nvPr/>
        </p:nvPicPr>
        <p:blipFill>
          <a:blip r:embed="rId4"/>
          <a:stretch>
            <a:fillRect/>
          </a:stretch>
        </p:blipFill>
        <p:spPr>
          <a:xfrm>
            <a:off x="9274002" y="-8467"/>
            <a:ext cx="2917998" cy="3476247"/>
          </a:xfrm>
          <a:prstGeom prst="rect">
            <a:avLst/>
          </a:prstGeom>
        </p:spPr>
      </p:pic>
      <p:pic>
        <p:nvPicPr>
          <p:cNvPr id="7" name="Image 6"/>
          <p:cNvPicPr>
            <a:picLocks noChangeAspect="1"/>
          </p:cNvPicPr>
          <p:nvPr/>
        </p:nvPicPr>
        <p:blipFill>
          <a:blip r:embed="rId5"/>
          <a:stretch>
            <a:fillRect/>
          </a:stretch>
        </p:blipFill>
        <p:spPr>
          <a:xfrm>
            <a:off x="9274003" y="3467780"/>
            <a:ext cx="2914821" cy="3390220"/>
          </a:xfrm>
          <a:prstGeom prst="rect">
            <a:avLst/>
          </a:prstGeom>
        </p:spPr>
      </p:pic>
      <p:pic>
        <p:nvPicPr>
          <p:cNvPr id="8" name="Image 7"/>
          <p:cNvPicPr>
            <a:picLocks noChangeAspect="1"/>
          </p:cNvPicPr>
          <p:nvPr/>
        </p:nvPicPr>
        <p:blipFill>
          <a:blip r:embed="rId5"/>
          <a:stretch>
            <a:fillRect/>
          </a:stretch>
        </p:blipFill>
        <p:spPr>
          <a:xfrm>
            <a:off x="9426403" y="3620180"/>
            <a:ext cx="2914821" cy="3390220"/>
          </a:xfrm>
          <a:prstGeom prst="rect">
            <a:avLst/>
          </a:prstGeom>
        </p:spPr>
      </p:pic>
      <p:pic>
        <p:nvPicPr>
          <p:cNvPr id="9" name="Image 8"/>
          <p:cNvPicPr>
            <a:picLocks noChangeAspect="1"/>
          </p:cNvPicPr>
          <p:nvPr/>
        </p:nvPicPr>
        <p:blipFill>
          <a:blip r:embed="rId4"/>
          <a:stretch>
            <a:fillRect/>
          </a:stretch>
        </p:blipFill>
        <p:spPr>
          <a:xfrm>
            <a:off x="9426402" y="143933"/>
            <a:ext cx="2917998" cy="3476247"/>
          </a:xfrm>
          <a:prstGeom prst="rect">
            <a:avLst/>
          </a:prstGeom>
        </p:spPr>
      </p:pic>
      <p:pic>
        <p:nvPicPr>
          <p:cNvPr id="10" name="Image 9"/>
          <p:cNvPicPr>
            <a:picLocks noChangeAspect="1"/>
          </p:cNvPicPr>
          <p:nvPr/>
        </p:nvPicPr>
        <p:blipFill>
          <a:blip r:embed="rId5"/>
          <a:stretch>
            <a:fillRect/>
          </a:stretch>
        </p:blipFill>
        <p:spPr>
          <a:xfrm>
            <a:off x="9578803" y="3772580"/>
            <a:ext cx="2914821" cy="3390220"/>
          </a:xfrm>
          <a:prstGeom prst="rect">
            <a:avLst/>
          </a:prstGeom>
        </p:spPr>
      </p:pic>
    </p:spTree>
    <p:extLst>
      <p:ext uri="{BB962C8B-B14F-4D97-AF65-F5344CB8AC3E}">
        <p14:creationId xmlns:p14="http://schemas.microsoft.com/office/powerpoint/2010/main" val="16398894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47</a:t>
            </a:fld>
            <a:endParaRPr lang="fr-CA" dirty="0"/>
          </a:p>
        </p:txBody>
      </p:sp>
      <p:sp>
        <p:nvSpPr>
          <p:cNvPr id="3" name="Titre 1"/>
          <p:cNvSpPr>
            <a:spLocks noGrp="1"/>
          </p:cNvSpPr>
          <p:nvPr>
            <p:ph type="title" idx="4294967295"/>
            <p:custDataLst>
              <p:tags r:id="rId1"/>
            </p:custDataLst>
          </p:nvPr>
        </p:nvSpPr>
        <p:spPr>
          <a:xfrm>
            <a:off x="289472" y="281894"/>
            <a:ext cx="8646764" cy="558576"/>
          </a:xfrm>
        </p:spPr>
        <p:txBody>
          <a:bodyPr>
            <a:normAutofit fontScale="90000"/>
          </a:bodyPr>
          <a:lstStyle/>
          <a:p>
            <a:r>
              <a:rPr lang="fr-CA" sz="2400" dirty="0" smtClean="0"/>
              <a:t>Alcool et </a:t>
            </a:r>
            <a:r>
              <a:rPr lang="fr-CA" sz="2400" dirty="0"/>
              <a:t>la </a:t>
            </a:r>
            <a:r>
              <a:rPr lang="fr-CA" sz="2400" dirty="0" smtClean="0"/>
              <a:t>drogue </a:t>
            </a:r>
            <a:r>
              <a:rPr lang="mr-IN" sz="2400" dirty="0" smtClean="0"/>
              <a:t>–</a:t>
            </a:r>
            <a:r>
              <a:rPr lang="fr-CA" sz="2400" dirty="0" smtClean="0"/>
              <a:t> Leur influence sur un dossier CNESST  IV</a:t>
            </a:r>
            <a:endParaRPr lang="fr-CA" sz="2400" dirty="0"/>
          </a:p>
        </p:txBody>
      </p:sp>
      <p:sp>
        <p:nvSpPr>
          <p:cNvPr id="5" name="Espace réservé du contenu 2">
            <a:extLst>
              <a:ext uri="{FF2B5EF4-FFF2-40B4-BE49-F238E27FC236}">
                <a16:creationId xmlns="" xmlns:a16="http://schemas.microsoft.com/office/drawing/2014/main" id="{D11ECE3B-D297-4799-9F57-B3DD14CAF5E3}"/>
              </a:ext>
            </a:extLst>
          </p:cNvPr>
          <p:cNvSpPr>
            <a:spLocks noGrp="1"/>
          </p:cNvSpPr>
          <p:nvPr>
            <p:ph idx="4294967295"/>
            <p:custDataLst>
              <p:tags r:id="rId2"/>
            </p:custDataLst>
          </p:nvPr>
        </p:nvSpPr>
        <p:spPr>
          <a:xfrm>
            <a:off x="296938" y="1040076"/>
            <a:ext cx="5707242" cy="5170377"/>
          </a:xfrm>
        </p:spPr>
        <p:txBody>
          <a:bodyPr>
            <a:normAutofit lnSpcReduction="10000"/>
          </a:bodyPr>
          <a:lstStyle/>
          <a:p>
            <a:pPr algn="just"/>
            <a:r>
              <a:rPr lang="fr-CA" sz="2000" dirty="0">
                <a:solidFill>
                  <a:srgbClr val="800000"/>
                </a:solidFill>
              </a:rPr>
              <a:t>Il est possible de convaincre la CNESST que l’employé a fait preuve de négligence grossière et volontaire. Dans ce cas, l’article 27 de la L.A.T.M.P s’applique et il n’y a pas de lésion professionnelle pour ce dernier, à part si l’employé décède ou qu’il y a une atteinte permanente grave à son intégrité physique ou psychique. Dans ce cas-ci, les frais peuvent être imputés à un ensemble ou à la totalité des employeurs.</a:t>
            </a:r>
          </a:p>
          <a:p>
            <a:pPr algn="just"/>
            <a:endParaRPr lang="fr-CA" sz="2000" dirty="0">
              <a:solidFill>
                <a:srgbClr val="800000"/>
              </a:solidFill>
            </a:endParaRPr>
          </a:p>
          <a:p>
            <a:pPr algn="just"/>
            <a:r>
              <a:rPr lang="fr-CA" sz="2000" dirty="0">
                <a:solidFill>
                  <a:srgbClr val="800000"/>
                </a:solidFill>
              </a:rPr>
              <a:t>L’employeur peut aussi demander à la CNESST d’imputer la totalité ou une partie des coûts d’une lésion professionnelle s’il y a la preuve que la dépendance à l’alcool ou la drogue était un handicap préexistant. </a:t>
            </a:r>
          </a:p>
        </p:txBody>
      </p:sp>
      <p:pic>
        <p:nvPicPr>
          <p:cNvPr id="6" name="Image 5"/>
          <p:cNvPicPr>
            <a:picLocks noChangeAspect="1"/>
          </p:cNvPicPr>
          <p:nvPr/>
        </p:nvPicPr>
        <p:blipFill>
          <a:blip r:embed="rId4"/>
          <a:stretch>
            <a:fillRect/>
          </a:stretch>
        </p:blipFill>
        <p:spPr>
          <a:xfrm>
            <a:off x="6702641" y="1455355"/>
            <a:ext cx="2329582" cy="1701076"/>
          </a:xfrm>
          <a:prstGeom prst="rect">
            <a:avLst/>
          </a:prstGeom>
        </p:spPr>
      </p:pic>
      <p:pic>
        <p:nvPicPr>
          <p:cNvPr id="7" name="Image 6"/>
          <p:cNvPicPr>
            <a:picLocks noChangeAspect="1"/>
          </p:cNvPicPr>
          <p:nvPr/>
        </p:nvPicPr>
        <p:blipFill>
          <a:blip r:embed="rId5"/>
          <a:stretch>
            <a:fillRect/>
          </a:stretch>
        </p:blipFill>
        <p:spPr>
          <a:xfrm>
            <a:off x="6702641" y="3865718"/>
            <a:ext cx="2282180" cy="1606674"/>
          </a:xfrm>
          <a:prstGeom prst="rect">
            <a:avLst/>
          </a:prstGeom>
        </p:spPr>
      </p:pic>
    </p:spTree>
    <p:extLst>
      <p:ext uri="{BB962C8B-B14F-4D97-AF65-F5344CB8AC3E}">
        <p14:creationId xmlns:p14="http://schemas.microsoft.com/office/powerpoint/2010/main" val="33745662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48</a:t>
            </a:fld>
            <a:endParaRPr lang="fr-CA" dirty="0"/>
          </a:p>
        </p:txBody>
      </p:sp>
      <p:sp>
        <p:nvSpPr>
          <p:cNvPr id="3" name="Titre 1"/>
          <p:cNvSpPr>
            <a:spLocks noGrp="1"/>
          </p:cNvSpPr>
          <p:nvPr>
            <p:ph type="title" idx="4294967295"/>
            <p:custDataLst>
              <p:tags r:id="rId1"/>
            </p:custDataLst>
          </p:nvPr>
        </p:nvSpPr>
        <p:spPr>
          <a:xfrm>
            <a:off x="289472" y="281894"/>
            <a:ext cx="8646764" cy="558576"/>
          </a:xfrm>
        </p:spPr>
        <p:txBody>
          <a:bodyPr>
            <a:normAutofit fontScale="90000"/>
          </a:bodyPr>
          <a:lstStyle/>
          <a:p>
            <a:r>
              <a:rPr lang="fr-CA" sz="2400" dirty="0" smtClean="0"/>
              <a:t>Alcool et </a:t>
            </a:r>
            <a:r>
              <a:rPr lang="fr-CA" sz="2400" dirty="0"/>
              <a:t>la </a:t>
            </a:r>
            <a:r>
              <a:rPr lang="fr-CA" sz="2400" dirty="0" smtClean="0"/>
              <a:t>drogue </a:t>
            </a:r>
            <a:r>
              <a:rPr lang="mr-IN" sz="2400" dirty="0" smtClean="0"/>
              <a:t>–</a:t>
            </a:r>
            <a:r>
              <a:rPr lang="fr-CA" sz="2400" dirty="0" smtClean="0"/>
              <a:t> Leur influence sur un dossier CNESST  V</a:t>
            </a:r>
            <a:endParaRPr lang="fr-CA" sz="2400" dirty="0"/>
          </a:p>
        </p:txBody>
      </p:sp>
      <p:sp>
        <p:nvSpPr>
          <p:cNvPr id="5" name="Espace réservé du contenu 2">
            <a:extLst>
              <a:ext uri="{FF2B5EF4-FFF2-40B4-BE49-F238E27FC236}">
                <a16:creationId xmlns="" xmlns:a16="http://schemas.microsoft.com/office/drawing/2014/main" id="{D11ECE3B-D297-4799-9F57-B3DD14CAF5E3}"/>
              </a:ext>
            </a:extLst>
          </p:cNvPr>
          <p:cNvSpPr>
            <a:spLocks noGrp="1"/>
          </p:cNvSpPr>
          <p:nvPr>
            <p:ph idx="4294967295"/>
            <p:custDataLst>
              <p:tags r:id="rId2"/>
            </p:custDataLst>
          </p:nvPr>
        </p:nvSpPr>
        <p:spPr>
          <a:xfrm>
            <a:off x="463379" y="1263679"/>
            <a:ext cx="8146034" cy="4736758"/>
          </a:xfrm>
        </p:spPr>
        <p:txBody>
          <a:bodyPr>
            <a:normAutofit/>
          </a:bodyPr>
          <a:lstStyle/>
          <a:p>
            <a:pPr algn="just">
              <a:buFont typeface="Wingdings" charset="2"/>
              <a:buChar char="Ø"/>
            </a:pPr>
            <a:r>
              <a:rPr lang="fr-CA" sz="2000" dirty="0">
                <a:solidFill>
                  <a:srgbClr val="800000"/>
                </a:solidFill>
              </a:rPr>
              <a:t>Selon l’article 31 de la L.A.T.M.P, la dépendance aux médicaments prescrits à la suite d’une lésion professionnelle peut être reconnue comme une deuxième lésion professionnelle, une rechute ou une aggravation de la lésion initiale.</a:t>
            </a:r>
          </a:p>
          <a:p>
            <a:pPr algn="just">
              <a:buFont typeface="Wingdings" charset="2"/>
              <a:buChar char="Ø"/>
            </a:pPr>
            <a:endParaRPr lang="fr-CA" sz="2000" dirty="0">
              <a:solidFill>
                <a:srgbClr val="800000"/>
              </a:solidFill>
            </a:endParaRPr>
          </a:p>
          <a:p>
            <a:pPr algn="just">
              <a:buFont typeface="Wingdings" charset="2"/>
              <a:buChar char="Ø"/>
            </a:pPr>
            <a:r>
              <a:rPr lang="fr-CA" sz="2000" dirty="0">
                <a:solidFill>
                  <a:srgbClr val="800000"/>
                </a:solidFill>
              </a:rPr>
              <a:t>Dans le cas où la lésion professionnelle consisterait à avoir développé une dépendance aux médicaments due aux soins découlant d’une première lésion professionnelle, le transfert des coûts se fait automatiquement. Il est possible que la CNESST impute le montant de la lésion à certains employeurs, selon une classification précise, ou à l’ensemble des employeurs</a:t>
            </a:r>
            <a:r>
              <a:rPr lang="fr-CA" sz="2000" dirty="0" smtClean="0">
                <a:solidFill>
                  <a:srgbClr val="800000"/>
                </a:solidFill>
              </a:rPr>
              <a:t>.</a:t>
            </a:r>
            <a:endParaRPr lang="fr-CA" sz="2000" dirty="0">
              <a:solidFill>
                <a:srgbClr val="800000"/>
              </a:solidFill>
            </a:endParaRPr>
          </a:p>
        </p:txBody>
      </p:sp>
    </p:spTree>
    <p:extLst>
      <p:ext uri="{BB962C8B-B14F-4D97-AF65-F5344CB8AC3E}">
        <p14:creationId xmlns:p14="http://schemas.microsoft.com/office/powerpoint/2010/main" val="19983005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49</a:t>
            </a:fld>
            <a:endParaRPr lang="fr-CA" dirty="0"/>
          </a:p>
        </p:txBody>
      </p:sp>
      <p:sp>
        <p:nvSpPr>
          <p:cNvPr id="3" name="Titre 1"/>
          <p:cNvSpPr>
            <a:spLocks noGrp="1"/>
          </p:cNvSpPr>
          <p:nvPr>
            <p:ph type="title" idx="4294967295"/>
            <p:custDataLst>
              <p:tags r:id="rId1"/>
            </p:custDataLst>
          </p:nvPr>
        </p:nvSpPr>
        <p:spPr>
          <a:xfrm>
            <a:off x="289472" y="281894"/>
            <a:ext cx="8646764" cy="558576"/>
          </a:xfrm>
        </p:spPr>
        <p:txBody>
          <a:bodyPr>
            <a:noAutofit/>
          </a:bodyPr>
          <a:lstStyle/>
          <a:p>
            <a:r>
              <a:rPr lang="fr-CA" dirty="0" smtClean="0"/>
              <a:t>Conclusion</a:t>
            </a:r>
            <a:endParaRPr lang="fr-CA" dirty="0"/>
          </a:p>
        </p:txBody>
      </p:sp>
      <p:sp>
        <p:nvSpPr>
          <p:cNvPr id="5" name="Espace réservé du contenu 2">
            <a:extLst>
              <a:ext uri="{FF2B5EF4-FFF2-40B4-BE49-F238E27FC236}">
                <a16:creationId xmlns="" xmlns:a16="http://schemas.microsoft.com/office/drawing/2014/main" id="{5B5ED84C-F5E4-4994-B08F-8EBFF0B11FFF}"/>
              </a:ext>
            </a:extLst>
          </p:cNvPr>
          <p:cNvSpPr>
            <a:spLocks noGrp="1"/>
          </p:cNvSpPr>
          <p:nvPr>
            <p:ph idx="4294967295"/>
            <p:custDataLst>
              <p:tags r:id="rId2"/>
            </p:custDataLst>
          </p:nvPr>
        </p:nvSpPr>
        <p:spPr>
          <a:xfrm>
            <a:off x="464624" y="1031911"/>
            <a:ext cx="8172803" cy="5178228"/>
          </a:xfrm>
        </p:spPr>
        <p:txBody>
          <a:bodyPr>
            <a:normAutofit/>
          </a:bodyPr>
          <a:lstStyle/>
          <a:p>
            <a:pPr algn="just"/>
            <a:r>
              <a:rPr lang="fr-CA" sz="1800" dirty="0" smtClean="0"/>
              <a:t>Il est </a:t>
            </a:r>
            <a:r>
              <a:rPr lang="fr-CA" sz="1800" dirty="0"/>
              <a:t>essentiel d’être informées sur nos droits et obligations en tant que futures </a:t>
            </a:r>
            <a:r>
              <a:rPr lang="fr-CA" sz="1800" dirty="0" smtClean="0"/>
              <a:t>professionnels </a:t>
            </a:r>
            <a:r>
              <a:rPr lang="fr-CA" sz="1800" dirty="0"/>
              <a:t>de la gestion des ressources humaines concernant la consommation d’alcool, de drogue </a:t>
            </a:r>
            <a:r>
              <a:rPr lang="fr-CA" sz="1800" dirty="0" smtClean="0"/>
              <a:t>et </a:t>
            </a:r>
            <a:r>
              <a:rPr lang="fr-CA" sz="1800" dirty="0"/>
              <a:t>de médicaments</a:t>
            </a:r>
            <a:r>
              <a:rPr lang="fr-CA" sz="1800" dirty="0" smtClean="0"/>
              <a:t>.</a:t>
            </a:r>
          </a:p>
          <a:p>
            <a:pPr algn="just"/>
            <a:endParaRPr lang="fr-CA" sz="1800" dirty="0"/>
          </a:p>
          <a:p>
            <a:pPr algn="just"/>
            <a:r>
              <a:rPr lang="fr-CA" sz="1800" dirty="0"/>
              <a:t>L</a:t>
            </a:r>
            <a:r>
              <a:rPr lang="fr-CA" sz="1800" dirty="0" smtClean="0"/>
              <a:t>’élaboration </a:t>
            </a:r>
            <a:r>
              <a:rPr lang="fr-CA" sz="1800" dirty="0"/>
              <a:t>d’une politique à ce sujet </a:t>
            </a:r>
            <a:r>
              <a:rPr lang="fr-CA" sz="1800" dirty="0" smtClean="0"/>
              <a:t>est nécessaire </a:t>
            </a:r>
            <a:r>
              <a:rPr lang="fr-CA" sz="1800" dirty="0"/>
              <a:t>pour gérer adéquatement la sécurité physique et psychologique des employés. </a:t>
            </a:r>
            <a:endParaRPr lang="fr-CA" sz="1800" dirty="0" smtClean="0"/>
          </a:p>
          <a:p>
            <a:pPr algn="just"/>
            <a:endParaRPr lang="fr-CA" sz="1800" dirty="0"/>
          </a:p>
          <a:p>
            <a:pPr algn="just"/>
            <a:r>
              <a:rPr lang="fr-CA" sz="1800" dirty="0"/>
              <a:t>Cela est </a:t>
            </a:r>
            <a:r>
              <a:rPr lang="fr-CA" sz="1800" dirty="0" smtClean="0"/>
              <a:t>important </a:t>
            </a:r>
            <a:r>
              <a:rPr lang="fr-CA" sz="1800" dirty="0"/>
              <a:t>dans un contexte où il y a des zones grises au niveau de la jurisprudence et qu’il faut faire preuve de jugement</a:t>
            </a:r>
            <a:r>
              <a:rPr lang="fr-CA" sz="1800" dirty="0" smtClean="0"/>
              <a:t>.</a:t>
            </a:r>
          </a:p>
          <a:p>
            <a:pPr algn="just"/>
            <a:endParaRPr lang="fr-CA" sz="1800" dirty="0"/>
          </a:p>
          <a:p>
            <a:pPr algn="just"/>
            <a:r>
              <a:rPr lang="fr-CA" sz="1800" dirty="0"/>
              <a:t>L</a:t>
            </a:r>
            <a:r>
              <a:rPr lang="fr-CA" sz="1800" dirty="0" smtClean="0"/>
              <a:t>a </a:t>
            </a:r>
            <a:r>
              <a:rPr lang="fr-CA" sz="1800" dirty="0"/>
              <a:t>légalisation </a:t>
            </a:r>
            <a:r>
              <a:rPr lang="fr-CA" sz="1800" dirty="0" smtClean="0"/>
              <a:t>du cannabis ajoute une autre situation délicate.</a:t>
            </a:r>
          </a:p>
          <a:p>
            <a:pPr algn="just"/>
            <a:endParaRPr lang="fr-CA" sz="1800" dirty="0" smtClean="0"/>
          </a:p>
          <a:p>
            <a:pPr algn="just"/>
            <a:r>
              <a:rPr lang="fr-CA" sz="1800" dirty="0" smtClean="0"/>
              <a:t>Pour le cannabis</a:t>
            </a:r>
            <a:r>
              <a:rPr lang="fr-CA" sz="1800" smtClean="0"/>
              <a:t>, consultez :</a:t>
            </a:r>
          </a:p>
          <a:p>
            <a:pPr marL="0" indent="0" algn="just">
              <a:buNone/>
            </a:pPr>
            <a:r>
              <a:rPr lang="fr-CA" sz="1800" smtClean="0"/>
              <a:t> </a:t>
            </a:r>
            <a:r>
              <a:rPr lang="fr-CA" sz="1800" dirty="0">
                <a:hlinkClick r:id="rId4"/>
              </a:rPr>
              <a:t>http://www.portailrh.org/Ressources/AZ/dossiers_speciaux/guidecannabis/pdf/CRHA_Guide_Cannabis_WEB.pdf</a:t>
            </a:r>
            <a:r>
              <a:rPr lang="fr-CA" sz="1800" dirty="0"/>
              <a:t> </a:t>
            </a:r>
          </a:p>
          <a:p>
            <a:endParaRPr lang="fr-CA" sz="1800" dirty="0"/>
          </a:p>
        </p:txBody>
      </p:sp>
    </p:spTree>
    <p:extLst>
      <p:ext uri="{BB962C8B-B14F-4D97-AF65-F5344CB8AC3E}">
        <p14:creationId xmlns:p14="http://schemas.microsoft.com/office/powerpoint/2010/main" val="25951969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1000"/>
                                        <p:tgtEl>
                                          <p:spTgt spid="5">
                                            <p:txEl>
                                              <p:pRg st="8" end="8"/>
                                            </p:txEl>
                                          </p:spTgt>
                                        </p:tgtEl>
                                      </p:cBhvr>
                                    </p:animEffect>
                                    <p:anim calcmode="lin" valueType="num">
                                      <p:cBhvr>
                                        <p:cTn id="36"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fade">
                                      <p:cBhvr>
                                        <p:cTn id="42" dur="1000"/>
                                        <p:tgtEl>
                                          <p:spTgt spid="5">
                                            <p:txEl>
                                              <p:pRg st="9" end="9"/>
                                            </p:txEl>
                                          </p:spTgt>
                                        </p:tgtEl>
                                      </p:cBhvr>
                                    </p:animEffect>
                                    <p:anim calcmode="lin" valueType="num">
                                      <p:cBhvr>
                                        <p:cTn id="43"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5</a:t>
            </a:fld>
            <a:endParaRPr lang="fr-CA" dirty="0"/>
          </a:p>
        </p:txBody>
      </p:sp>
      <p:cxnSp>
        <p:nvCxnSpPr>
          <p:cNvPr id="5" name="Straight Connector 70">
            <a:extLst>
              <a:ext uri="{FF2B5EF4-FFF2-40B4-BE49-F238E27FC236}">
                <a16:creationId xmlns="" xmlns:a16="http://schemas.microsoft.com/office/drawing/2014/main" id="{64FA5DFF-7FE6-4855-84E6-DFA78EE978B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Rectangle 23">
            <a:extLst>
              <a:ext uri="{FF2B5EF4-FFF2-40B4-BE49-F238E27FC236}">
                <a16:creationId xmlns="" xmlns:a16="http://schemas.microsoft.com/office/drawing/2014/main" id="{3F088236-D655-4F88-B238-E167623580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a:extLst>
              <a:ext uri="{FF2B5EF4-FFF2-40B4-BE49-F238E27FC236}">
                <a16:creationId xmlns="" xmlns:a16="http://schemas.microsoft.com/office/drawing/2014/main" id="{3DAC0C92-199E-475C-9390-119A9B027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4">
            <a:extLst>
              <a:ext uri="{FF2B5EF4-FFF2-40B4-BE49-F238E27FC236}">
                <a16:creationId xmlns="" xmlns:a16="http://schemas.microsoft.com/office/drawing/2014/main" id="{C4CFB339-0ED8-4FE2-9EF1-6D1375B849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a:extLst>
              <a:ext uri="{FF2B5EF4-FFF2-40B4-BE49-F238E27FC236}">
                <a16:creationId xmlns="" xmlns:a16="http://schemas.microsoft.com/office/drawing/2014/main" id="{31896C80-2069-4431-9C19-83B9137344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a:extLst>
              <a:ext uri="{FF2B5EF4-FFF2-40B4-BE49-F238E27FC236}">
                <a16:creationId xmlns="" xmlns:a16="http://schemas.microsoft.com/office/drawing/2014/main" id="{BF120A21-0841-4823-B0C4-28AEBCEF9B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a:extLst>
              <a:ext uri="{FF2B5EF4-FFF2-40B4-BE49-F238E27FC236}">
                <a16:creationId xmlns="" xmlns:a16="http://schemas.microsoft.com/office/drawing/2014/main" id="{DBB05BAE-BBD3-4289-899F-A6851503C6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29">
            <a:extLst>
              <a:ext uri="{FF2B5EF4-FFF2-40B4-BE49-F238E27FC236}">
                <a16:creationId xmlns="" xmlns:a16="http://schemas.microsoft.com/office/drawing/2014/main" id="{9874D11C-36F5-4BBE-A490-019A54E953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Titre 1">
            <a:extLst>
              <a:ext uri="{FF2B5EF4-FFF2-40B4-BE49-F238E27FC236}">
                <a16:creationId xmlns="" xmlns:a16="http://schemas.microsoft.com/office/drawing/2014/main" id="{C20DE603-004E-4E5F-B6CE-309F3CFE41B5}"/>
              </a:ext>
            </a:extLst>
          </p:cNvPr>
          <p:cNvSpPr>
            <a:spLocks noGrp="1"/>
          </p:cNvSpPr>
          <p:nvPr>
            <p:ph type="title" idx="4294967295"/>
            <p:custDataLst>
              <p:tags r:id="rId1"/>
            </p:custDataLst>
          </p:nvPr>
        </p:nvSpPr>
        <p:spPr>
          <a:xfrm>
            <a:off x="370775" y="228503"/>
            <a:ext cx="8465466" cy="724029"/>
          </a:xfrm>
        </p:spPr>
        <p:txBody>
          <a:bodyPr vert="horz" lIns="91440" tIns="45720" rIns="91440" bIns="45720" rtlCol="0">
            <a:noAutofit/>
          </a:bodyPr>
          <a:lstStyle/>
          <a:p>
            <a:pPr>
              <a:lnSpc>
                <a:spcPct val="90000"/>
              </a:lnSpc>
            </a:pPr>
            <a:r>
              <a:rPr lang="fr-CA" sz="3200" dirty="0"/>
              <a:t>Survol des différentes substances  </a:t>
            </a:r>
            <a:r>
              <a:rPr lang="fr-CA" sz="3200" dirty="0" smtClean="0"/>
              <a:t>II</a:t>
            </a:r>
            <a:endParaRPr lang="fr-CA" sz="3200" dirty="0"/>
          </a:p>
        </p:txBody>
      </p:sp>
      <p:sp>
        <p:nvSpPr>
          <p:cNvPr id="15" name="Espace réservé du contenu 2">
            <a:extLst>
              <a:ext uri="{FF2B5EF4-FFF2-40B4-BE49-F238E27FC236}">
                <a16:creationId xmlns="" xmlns:a16="http://schemas.microsoft.com/office/drawing/2014/main" id="{B53201B7-8A8E-4EDC-A524-6AF058A62528}"/>
              </a:ext>
            </a:extLst>
          </p:cNvPr>
          <p:cNvSpPr>
            <a:spLocks noGrp="1"/>
          </p:cNvSpPr>
          <p:nvPr>
            <p:ph idx="4294967295"/>
            <p:custDataLst>
              <p:tags r:id="rId2"/>
            </p:custDataLst>
          </p:nvPr>
        </p:nvSpPr>
        <p:spPr>
          <a:xfrm>
            <a:off x="457055" y="1148642"/>
            <a:ext cx="4557321" cy="4575891"/>
          </a:xfrm>
        </p:spPr>
        <p:txBody>
          <a:bodyPr>
            <a:noAutofit/>
          </a:bodyPr>
          <a:lstStyle/>
          <a:p>
            <a:pPr marL="0" indent="0">
              <a:buNone/>
            </a:pPr>
            <a:r>
              <a:rPr lang="fr-CA" dirty="0" smtClean="0">
                <a:solidFill>
                  <a:srgbClr val="800000"/>
                </a:solidFill>
              </a:rPr>
              <a:t>Indicateurs d’alcool</a:t>
            </a:r>
          </a:p>
          <a:p>
            <a:pPr marL="0" indent="0">
              <a:buNone/>
            </a:pPr>
            <a:endParaRPr lang="fr-CA" sz="2800" dirty="0">
              <a:solidFill>
                <a:srgbClr val="C00000"/>
              </a:solidFill>
            </a:endParaRPr>
          </a:p>
          <a:p>
            <a:pPr>
              <a:buFont typeface="Wingdings" charset="2"/>
              <a:buChar char="Ø"/>
            </a:pPr>
            <a:r>
              <a:rPr lang="fr-CA" sz="2400" dirty="0" smtClean="0">
                <a:solidFill>
                  <a:srgbClr val="000090"/>
                </a:solidFill>
              </a:rPr>
              <a:t>Problèmes </a:t>
            </a:r>
            <a:r>
              <a:rPr lang="fr-CA" sz="2400" dirty="0">
                <a:solidFill>
                  <a:srgbClr val="000090"/>
                </a:solidFill>
              </a:rPr>
              <a:t>d’élocution</a:t>
            </a:r>
          </a:p>
          <a:p>
            <a:pPr>
              <a:buFont typeface="Wingdings" charset="2"/>
              <a:buChar char="Ø"/>
            </a:pPr>
            <a:r>
              <a:rPr lang="fr-CA" sz="2400" dirty="0">
                <a:solidFill>
                  <a:srgbClr val="000090"/>
                </a:solidFill>
              </a:rPr>
              <a:t>Démarche instable</a:t>
            </a:r>
          </a:p>
          <a:p>
            <a:pPr>
              <a:buFont typeface="Wingdings" charset="2"/>
              <a:buChar char="Ø"/>
            </a:pPr>
            <a:r>
              <a:rPr lang="fr-CA" sz="2400" dirty="0">
                <a:solidFill>
                  <a:srgbClr val="000090"/>
                </a:solidFill>
              </a:rPr>
              <a:t>Odeur d’alcool</a:t>
            </a:r>
          </a:p>
          <a:p>
            <a:pPr>
              <a:buFont typeface="Wingdings" charset="2"/>
              <a:buChar char="Ø"/>
            </a:pPr>
            <a:r>
              <a:rPr lang="fr-CA" sz="2400" dirty="0">
                <a:solidFill>
                  <a:srgbClr val="000090"/>
                </a:solidFill>
              </a:rPr>
              <a:t>Réflexes ralentis</a:t>
            </a:r>
          </a:p>
          <a:p>
            <a:pPr>
              <a:buFont typeface="Wingdings" charset="2"/>
              <a:buChar char="Ø"/>
            </a:pPr>
            <a:r>
              <a:rPr lang="fr-CA" sz="2400" dirty="0">
                <a:solidFill>
                  <a:srgbClr val="000090"/>
                </a:solidFill>
              </a:rPr>
              <a:t>Rendement affecté</a:t>
            </a:r>
          </a:p>
          <a:p>
            <a:pPr>
              <a:buFont typeface="Wingdings" charset="2"/>
              <a:buChar char="Ø"/>
            </a:pPr>
            <a:r>
              <a:rPr lang="fr-CA" sz="2400" dirty="0">
                <a:solidFill>
                  <a:srgbClr val="000090"/>
                </a:solidFill>
              </a:rPr>
              <a:t>Retards ou départs prématurés</a:t>
            </a:r>
          </a:p>
          <a:p>
            <a:pPr>
              <a:buFont typeface="Wingdings" charset="2"/>
              <a:buChar char="Ø"/>
            </a:pPr>
            <a:r>
              <a:rPr lang="fr-CA" sz="2400" dirty="0">
                <a:solidFill>
                  <a:srgbClr val="000090"/>
                </a:solidFill>
              </a:rPr>
              <a:t>Isolement </a:t>
            </a:r>
          </a:p>
        </p:txBody>
      </p:sp>
      <p:pic>
        <p:nvPicPr>
          <p:cNvPr id="16" name="Picture 2" descr="RÃ©sultats de recherche d'images pour Â«Â alcool isolementÂ Â»">
            <a:extLst>
              <a:ext uri="{FF2B5EF4-FFF2-40B4-BE49-F238E27FC236}">
                <a16:creationId xmlns="" xmlns:a16="http://schemas.microsoft.com/office/drawing/2014/main" id="{23160151-344D-4B76-9B5A-5E17ECEE363C}"/>
              </a:ext>
            </a:extLst>
          </p:cNvPr>
          <p:cNvPicPr>
            <a:picLocks noChangeAspect="1" noChangeArrowheads="1"/>
          </p:cNvPicPr>
          <p:nvPr>
            <p:custDataLst>
              <p:tags r:id="rId3"/>
            </p:custDataLst>
          </p:nvPr>
        </p:nvPicPr>
        <p:blipFill rotWithShape="1">
          <a:blip r:embed="rId5" cstate="print">
            <a:extLst>
              <a:ext uri="{28A0092B-C50C-407E-A947-70E740481C1C}">
                <a14:useLocalDpi xmlns:a14="http://schemas.microsoft.com/office/drawing/2010/main" val="0"/>
              </a:ext>
            </a:extLst>
          </a:blip>
          <a:srcRect l="15599" r="650" b="-1"/>
          <a:stretch/>
        </p:blipFill>
        <p:spPr bwMode="auto">
          <a:xfrm>
            <a:off x="5014376" y="1410117"/>
            <a:ext cx="4129624" cy="4303748"/>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9924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50</a:t>
            </a:fld>
            <a:endParaRPr lang="fr-CA" dirty="0"/>
          </a:p>
        </p:txBody>
      </p:sp>
      <p:sp>
        <p:nvSpPr>
          <p:cNvPr id="6" name="Titre 1">
            <a:extLst>
              <a:ext uri="{FF2B5EF4-FFF2-40B4-BE49-F238E27FC236}">
                <a16:creationId xmlns:a16="http://schemas.microsoft.com/office/drawing/2014/main" xmlns="" id="{0C04B242-87B1-47C7-8487-AFE0A41B2AD1}"/>
              </a:ext>
            </a:extLst>
          </p:cNvPr>
          <p:cNvSpPr txBox="1">
            <a:spLocks/>
          </p:cNvSpPr>
          <p:nvPr/>
        </p:nvSpPr>
        <p:spPr>
          <a:xfrm>
            <a:off x="467544" y="548680"/>
            <a:ext cx="8352928" cy="808113"/>
          </a:xfrm>
          <a:prstGeom prst="rect">
            <a:avLst/>
          </a:prstGeom>
        </p:spPr>
        <p:txBody>
          <a:bodyPr>
            <a:normAutofit/>
          </a:bodyPr>
          <a:lstStyle>
            <a:lvl1pPr algn="ctr" defTabSz="914400" rtl="0" eaLnBrk="1" latinLnBrk="0" hangingPunct="1">
              <a:lnSpc>
                <a:spcPct val="90000"/>
              </a:lnSpc>
              <a:spcBef>
                <a:spcPct val="0"/>
              </a:spcBef>
              <a:buNone/>
              <a:defRPr sz="2400" b="1" i="0" kern="1200" cap="all" baseline="0">
                <a:solidFill>
                  <a:srgbClr val="000090"/>
                </a:solidFill>
                <a:latin typeface="Arial"/>
                <a:ea typeface="+mj-ea"/>
                <a:cs typeface="Arial"/>
              </a:defRPr>
            </a:lvl1pPr>
          </a:lstStyle>
          <a:p>
            <a:r>
              <a:rPr lang="fr-CA" sz="3600" dirty="0" smtClean="0"/>
              <a:t>Avez-vous des questions ?</a:t>
            </a:r>
            <a:endParaRPr lang="en-CA" sz="3600" dirty="0"/>
          </a:p>
        </p:txBody>
      </p:sp>
      <p:pic>
        <p:nvPicPr>
          <p:cNvPr id="7" name="Picture 2" descr="RÃ©sultats de recherche d'images pour Â«Â bonhomme interrogationÂ Â»">
            <a:extLst>
              <a:ext uri="{FF2B5EF4-FFF2-40B4-BE49-F238E27FC236}">
                <a16:creationId xmlns:a16="http://schemas.microsoft.com/office/drawing/2014/main" xmlns="" id="{7A987FD8-DE49-438A-8985-16D6C7F48E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916832"/>
            <a:ext cx="4081492" cy="4081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362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6</a:t>
            </a:fld>
            <a:endParaRPr lang="fr-CA" dirty="0"/>
          </a:p>
        </p:txBody>
      </p:sp>
      <p:sp>
        <p:nvSpPr>
          <p:cNvPr id="2" name="Rectangle 1"/>
          <p:cNvSpPr/>
          <p:nvPr/>
        </p:nvSpPr>
        <p:spPr>
          <a:xfrm>
            <a:off x="541590" y="386737"/>
            <a:ext cx="8123850" cy="646331"/>
          </a:xfrm>
          <a:prstGeom prst="rect">
            <a:avLst/>
          </a:prstGeom>
        </p:spPr>
        <p:txBody>
          <a:bodyPr wrap="square">
            <a:spAutoFit/>
          </a:bodyPr>
          <a:lstStyle/>
          <a:p>
            <a:pPr algn="ctr"/>
            <a:r>
              <a:rPr lang="fr-CA" sz="3600" b="1" dirty="0" smtClean="0">
                <a:solidFill>
                  <a:srgbClr val="000090"/>
                </a:solidFill>
                <a:latin typeface="Arial"/>
                <a:cs typeface="Arial"/>
              </a:rPr>
              <a:t>Types de consommations</a:t>
            </a:r>
            <a:endParaRPr lang="fr-CA" sz="3600" b="1" dirty="0">
              <a:solidFill>
                <a:srgbClr val="000090"/>
              </a:solidFill>
              <a:latin typeface="Arial"/>
              <a:cs typeface="Arial"/>
            </a:endParaRPr>
          </a:p>
        </p:txBody>
      </p:sp>
      <p:sp>
        <p:nvSpPr>
          <p:cNvPr id="5" name="Espace réservé du contenu 3">
            <a:extLst>
              <a:ext uri="{FF2B5EF4-FFF2-40B4-BE49-F238E27FC236}">
                <a16:creationId xmlns="" xmlns:a16="http://schemas.microsoft.com/office/drawing/2014/main" id="{EA6755AA-37CA-44AA-8D9A-CBE06A5DF698}"/>
              </a:ext>
            </a:extLst>
          </p:cNvPr>
          <p:cNvSpPr txBox="1">
            <a:spLocks/>
          </p:cNvSpPr>
          <p:nvPr>
            <p:custDataLst>
              <p:tags r:id="rId1"/>
            </p:custDataLst>
          </p:nvPr>
        </p:nvSpPr>
        <p:spPr>
          <a:xfrm>
            <a:off x="541590" y="1260705"/>
            <a:ext cx="8123850" cy="4558374"/>
          </a:xfrm>
          <a:prstGeom prst="rect">
            <a:avLst/>
          </a:prstGeom>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fr-CA" sz="2000" b="1" noProof="1">
                <a:solidFill>
                  <a:srgbClr val="000090"/>
                </a:solidFill>
                <a:latin typeface="Arial"/>
                <a:cs typeface="Arial"/>
              </a:rPr>
              <a:t>L’usage récréatif </a:t>
            </a:r>
            <a:r>
              <a:rPr lang="fr-CA" sz="2000" b="1" noProof="1">
                <a:solidFill>
                  <a:srgbClr val="800000"/>
                </a:solidFill>
                <a:latin typeface="Arial"/>
                <a:cs typeface="Arial"/>
              </a:rPr>
              <a:t>est une consommation de </a:t>
            </a:r>
            <a:r>
              <a:rPr lang="fr-CA" sz="2000" b="1" noProof="1" smtClean="0">
                <a:solidFill>
                  <a:srgbClr val="800000"/>
                </a:solidFill>
                <a:latin typeface="Arial"/>
                <a:cs typeface="Arial"/>
              </a:rPr>
              <a:t>substance psychoactive </a:t>
            </a:r>
            <a:r>
              <a:rPr lang="fr-CA" sz="2000" b="1" noProof="1">
                <a:solidFill>
                  <a:srgbClr val="800000"/>
                </a:solidFill>
                <a:latin typeface="Arial"/>
                <a:cs typeface="Arial"/>
              </a:rPr>
              <a:t>qui n’entraîne ni complications pour la santé ni troubles du comportement pouvant avoir des conséquences néfastes sur soi-même ou sur les autres.</a:t>
            </a:r>
          </a:p>
          <a:p>
            <a:pPr algn="just"/>
            <a:r>
              <a:rPr lang="fr-CA" sz="2000" b="1" noProof="1">
                <a:solidFill>
                  <a:srgbClr val="000090"/>
                </a:solidFill>
                <a:latin typeface="Arial"/>
                <a:cs typeface="Arial"/>
              </a:rPr>
              <a:t>L’abus, l’usage abusif ou l’usage à risque </a:t>
            </a:r>
            <a:r>
              <a:rPr lang="fr-CA" sz="2000" b="1" noProof="1">
                <a:solidFill>
                  <a:srgbClr val="800000"/>
                </a:solidFill>
                <a:latin typeface="Arial"/>
                <a:cs typeface="Arial"/>
              </a:rPr>
              <a:t>est une consommation susceptible de provoquer des dommages physiques, psychologiques, économiques, judiciaires ou sociaux pour le </a:t>
            </a:r>
            <a:r>
              <a:rPr lang="fr-CA" sz="2000" b="1" noProof="1" smtClean="0">
                <a:solidFill>
                  <a:srgbClr val="800000"/>
                </a:solidFill>
                <a:latin typeface="Arial"/>
                <a:cs typeface="Arial"/>
              </a:rPr>
              <a:t>consommateur et </a:t>
            </a:r>
            <a:r>
              <a:rPr lang="fr-CA" sz="2000" b="1" noProof="1">
                <a:solidFill>
                  <a:srgbClr val="800000"/>
                </a:solidFill>
                <a:latin typeface="Arial"/>
                <a:cs typeface="Arial"/>
              </a:rPr>
              <a:t>pour son environnement immédiat ou lointain.</a:t>
            </a:r>
          </a:p>
          <a:p>
            <a:pPr algn="just"/>
            <a:r>
              <a:rPr lang="fr-CA" sz="2000" b="1" noProof="1">
                <a:solidFill>
                  <a:srgbClr val="000090"/>
                </a:solidFill>
                <a:latin typeface="Arial"/>
                <a:cs typeface="Arial"/>
              </a:rPr>
              <a:t>La dépendance </a:t>
            </a:r>
            <a:r>
              <a:rPr lang="fr-CA" sz="2000" b="1" noProof="1">
                <a:solidFill>
                  <a:srgbClr val="800000"/>
                </a:solidFill>
                <a:latin typeface="Arial"/>
                <a:cs typeface="Arial"/>
              </a:rPr>
              <a:t>est brutale ou progressive selon les </a:t>
            </a:r>
            <a:r>
              <a:rPr lang="fr-CA" sz="2000" b="1" noProof="1" smtClean="0">
                <a:solidFill>
                  <a:srgbClr val="800000"/>
                </a:solidFill>
                <a:latin typeface="Arial"/>
                <a:cs typeface="Arial"/>
              </a:rPr>
              <a:t>produits ; </a:t>
            </a:r>
            <a:r>
              <a:rPr lang="fr-CA" sz="2000" b="1" noProof="1">
                <a:solidFill>
                  <a:srgbClr val="800000"/>
                </a:solidFill>
                <a:latin typeface="Arial"/>
                <a:cs typeface="Arial"/>
              </a:rPr>
              <a:t>elle s’installe quand on ne peut plus se passer de consommer une ou plusieurs substances, sans éprouver de souffrances physiques ou psychologiques.</a:t>
            </a:r>
          </a:p>
        </p:txBody>
      </p:sp>
    </p:spTree>
    <p:extLst>
      <p:ext uri="{BB962C8B-B14F-4D97-AF65-F5344CB8AC3E}">
        <p14:creationId xmlns:p14="http://schemas.microsoft.com/office/powerpoint/2010/main" val="24230321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7</a:t>
            </a:fld>
            <a:endParaRPr lang="fr-CA" dirty="0"/>
          </a:p>
        </p:txBody>
      </p:sp>
      <p:sp>
        <p:nvSpPr>
          <p:cNvPr id="2" name="Rectangle 1"/>
          <p:cNvSpPr/>
          <p:nvPr/>
        </p:nvSpPr>
        <p:spPr>
          <a:xfrm>
            <a:off x="345497" y="376353"/>
            <a:ext cx="8332002" cy="430887"/>
          </a:xfrm>
          <a:prstGeom prst="rect">
            <a:avLst/>
          </a:prstGeom>
        </p:spPr>
        <p:txBody>
          <a:bodyPr wrap="square">
            <a:spAutoFit/>
          </a:bodyPr>
          <a:lstStyle/>
          <a:p>
            <a:pPr algn="ctr">
              <a:lnSpc>
                <a:spcPct val="90000"/>
              </a:lnSpc>
            </a:pPr>
            <a:r>
              <a:rPr lang="fr-CA" sz="2400" b="1" dirty="0">
                <a:solidFill>
                  <a:srgbClr val="000090"/>
                </a:solidFill>
                <a:latin typeface="Arial"/>
                <a:cs typeface="Arial"/>
              </a:rPr>
              <a:t>La dépendance arrive lorsque le contrôle n’y est plus…</a:t>
            </a:r>
          </a:p>
        </p:txBody>
      </p:sp>
      <p:pic>
        <p:nvPicPr>
          <p:cNvPr id="6" name="Image 5" descr="Capture d’écran, le 2019-08-16 à 06.13.4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239" y="1547287"/>
            <a:ext cx="8173260" cy="4432300"/>
          </a:xfrm>
          <a:prstGeom prst="rect">
            <a:avLst/>
          </a:prstGeom>
        </p:spPr>
      </p:pic>
    </p:spTree>
    <p:extLst>
      <p:ext uri="{BB962C8B-B14F-4D97-AF65-F5344CB8AC3E}">
        <p14:creationId xmlns:p14="http://schemas.microsoft.com/office/powerpoint/2010/main" val="745606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8</a:t>
            </a:fld>
            <a:endParaRPr lang="fr-CA" dirty="0"/>
          </a:p>
        </p:txBody>
      </p:sp>
      <p:sp>
        <p:nvSpPr>
          <p:cNvPr id="3" name="Titre 1">
            <a:extLst>
              <a:ext uri="{FF2B5EF4-FFF2-40B4-BE49-F238E27FC236}">
                <a16:creationId xmlns="" xmlns:a16="http://schemas.microsoft.com/office/drawing/2014/main" id="{C20DE603-004E-4E5F-B6CE-309F3CFE41B5}"/>
              </a:ext>
            </a:extLst>
          </p:cNvPr>
          <p:cNvSpPr>
            <a:spLocks noGrp="1"/>
          </p:cNvSpPr>
          <p:nvPr>
            <p:ph type="title" idx="4294967295"/>
            <p:custDataLst>
              <p:tags r:id="rId1"/>
            </p:custDataLst>
          </p:nvPr>
        </p:nvSpPr>
        <p:spPr>
          <a:xfrm>
            <a:off x="370775" y="228503"/>
            <a:ext cx="8465466" cy="724029"/>
          </a:xfrm>
        </p:spPr>
        <p:txBody>
          <a:bodyPr vert="horz" lIns="91440" tIns="45720" rIns="91440" bIns="45720" rtlCol="0">
            <a:noAutofit/>
          </a:bodyPr>
          <a:lstStyle/>
          <a:p>
            <a:pPr>
              <a:lnSpc>
                <a:spcPct val="90000"/>
              </a:lnSpc>
            </a:pPr>
            <a:r>
              <a:rPr lang="fr-CA" sz="3200" dirty="0"/>
              <a:t>Survol des différentes substances  </a:t>
            </a:r>
            <a:r>
              <a:rPr lang="fr-CA" sz="3200" dirty="0" smtClean="0"/>
              <a:t>III</a:t>
            </a:r>
            <a:endParaRPr lang="fr-CA" sz="3200" dirty="0"/>
          </a:p>
        </p:txBody>
      </p:sp>
      <p:sp>
        <p:nvSpPr>
          <p:cNvPr id="5" name="Espace réservé du contenu 2">
            <a:extLst>
              <a:ext uri="{FF2B5EF4-FFF2-40B4-BE49-F238E27FC236}">
                <a16:creationId xmlns="" xmlns:a16="http://schemas.microsoft.com/office/drawing/2014/main" id="{95871BFA-BEC5-4E8E-ABA0-B6D103F9CA37}"/>
              </a:ext>
            </a:extLst>
          </p:cNvPr>
          <p:cNvSpPr txBox="1">
            <a:spLocks/>
          </p:cNvSpPr>
          <p:nvPr>
            <p:custDataLst>
              <p:tags r:id="rId2"/>
            </p:custDataLst>
          </p:nvPr>
        </p:nvSpPr>
        <p:spPr>
          <a:xfrm>
            <a:off x="321854" y="1129966"/>
            <a:ext cx="4169608" cy="41930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fr-CA" sz="2800" b="1" dirty="0">
                <a:solidFill>
                  <a:srgbClr val="C00000"/>
                </a:solidFill>
                <a:latin typeface="Arial"/>
                <a:cs typeface="Arial"/>
              </a:rPr>
              <a:t>Drogues - cannabis</a:t>
            </a:r>
          </a:p>
          <a:p>
            <a:pPr algn="just"/>
            <a:r>
              <a:rPr lang="fr-CA" b="1" dirty="0">
                <a:solidFill>
                  <a:srgbClr val="000090"/>
                </a:solidFill>
                <a:latin typeface="Arial"/>
                <a:cs typeface="Arial"/>
              </a:rPr>
              <a:t>Famille des perturbateurs de sens</a:t>
            </a:r>
          </a:p>
          <a:p>
            <a:pPr algn="just"/>
            <a:r>
              <a:rPr lang="fr-CA" b="1" dirty="0">
                <a:solidFill>
                  <a:srgbClr val="000090"/>
                </a:solidFill>
                <a:latin typeface="Arial"/>
                <a:cs typeface="Arial"/>
              </a:rPr>
              <a:t>Sentiment d’apaisement, une légère somnolence et une envie spontanée de rire, lorsque consommé à petite dose</a:t>
            </a:r>
          </a:p>
          <a:p>
            <a:pPr algn="just"/>
            <a:r>
              <a:rPr lang="fr-CA" b="1" dirty="0">
                <a:solidFill>
                  <a:srgbClr val="000090"/>
                </a:solidFill>
                <a:latin typeface="Arial"/>
                <a:cs typeface="Arial"/>
              </a:rPr>
              <a:t>Une forte dose causera une difficulté à accomplir ses tâches, des troubles de la coordination et des troubles de perception</a:t>
            </a:r>
          </a:p>
          <a:p>
            <a:endParaRPr lang="fr-CA" b="1" dirty="0">
              <a:latin typeface="Arial"/>
              <a:cs typeface="Arial"/>
            </a:endParaRPr>
          </a:p>
        </p:txBody>
      </p:sp>
      <p:sp>
        <p:nvSpPr>
          <p:cNvPr id="6" name="Espace réservé du contenu 2">
            <a:extLst>
              <a:ext uri="{FF2B5EF4-FFF2-40B4-BE49-F238E27FC236}">
                <a16:creationId xmlns="" xmlns:a16="http://schemas.microsoft.com/office/drawing/2014/main" id="{6BC0AAEC-1329-4B6F-BAA3-45F070ACB978}"/>
              </a:ext>
            </a:extLst>
          </p:cNvPr>
          <p:cNvSpPr txBox="1">
            <a:spLocks/>
          </p:cNvSpPr>
          <p:nvPr>
            <p:custDataLst>
              <p:tags r:id="rId3"/>
            </p:custDataLst>
          </p:nvPr>
        </p:nvSpPr>
        <p:spPr>
          <a:xfrm>
            <a:off x="4799607" y="1129966"/>
            <a:ext cx="3744441" cy="442876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fr-CA" sz="2800" b="1" dirty="0">
                <a:solidFill>
                  <a:srgbClr val="C00000"/>
                </a:solidFill>
                <a:latin typeface="Arial"/>
                <a:cs typeface="Arial"/>
              </a:rPr>
              <a:t>Indicateurs</a:t>
            </a:r>
          </a:p>
          <a:p>
            <a:r>
              <a:rPr lang="fr-CA" b="1" dirty="0">
                <a:solidFill>
                  <a:srgbClr val="000090"/>
                </a:solidFill>
                <a:latin typeface="Arial"/>
                <a:cs typeface="Arial"/>
              </a:rPr>
              <a:t>Yeux rouges</a:t>
            </a:r>
          </a:p>
          <a:p>
            <a:r>
              <a:rPr lang="fr-CA" b="1" dirty="0">
                <a:solidFill>
                  <a:srgbClr val="000090"/>
                </a:solidFill>
                <a:latin typeface="Arial"/>
                <a:cs typeface="Arial"/>
              </a:rPr>
              <a:t>Regard vitreux</a:t>
            </a:r>
          </a:p>
          <a:p>
            <a:r>
              <a:rPr lang="fr-CA" b="1" dirty="0">
                <a:solidFill>
                  <a:srgbClr val="000090"/>
                </a:solidFill>
                <a:latin typeface="Arial"/>
                <a:cs typeface="Arial"/>
              </a:rPr>
              <a:t>Odeur dégagée</a:t>
            </a:r>
          </a:p>
          <a:p>
            <a:r>
              <a:rPr lang="fr-CA" b="1" dirty="0">
                <a:solidFill>
                  <a:srgbClr val="000090"/>
                </a:solidFill>
                <a:latin typeface="Arial"/>
                <a:cs typeface="Arial"/>
              </a:rPr>
              <a:t>Comportements inadéquats</a:t>
            </a:r>
          </a:p>
          <a:p>
            <a:r>
              <a:rPr lang="fr-CA" b="1" dirty="0">
                <a:solidFill>
                  <a:srgbClr val="000090"/>
                </a:solidFill>
                <a:latin typeface="Arial"/>
                <a:cs typeface="Arial"/>
              </a:rPr>
              <a:t>Légère somnolence</a:t>
            </a:r>
          </a:p>
          <a:p>
            <a:r>
              <a:rPr lang="fr-CA" b="1" dirty="0">
                <a:solidFill>
                  <a:srgbClr val="000090"/>
                </a:solidFill>
                <a:latin typeface="Arial"/>
                <a:cs typeface="Arial"/>
              </a:rPr>
              <a:t>Fringale de sucre</a:t>
            </a:r>
          </a:p>
        </p:txBody>
      </p:sp>
    </p:spTree>
    <p:extLst>
      <p:ext uri="{BB962C8B-B14F-4D97-AF65-F5344CB8AC3E}">
        <p14:creationId xmlns:p14="http://schemas.microsoft.com/office/powerpoint/2010/main" val="1833011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6702641" y="64770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ED68376-099D-B04D-9B7A-81DFA453E670}" type="slidenum">
              <a:rPr lang="fr-CA" smtClean="0"/>
              <a:pPr>
                <a:defRPr/>
              </a:pPr>
              <a:t>9</a:t>
            </a:fld>
            <a:endParaRPr lang="fr-CA" dirty="0"/>
          </a:p>
        </p:txBody>
      </p:sp>
      <p:sp>
        <p:nvSpPr>
          <p:cNvPr id="3" name="Titre 1">
            <a:extLst>
              <a:ext uri="{FF2B5EF4-FFF2-40B4-BE49-F238E27FC236}">
                <a16:creationId xmlns="" xmlns:a16="http://schemas.microsoft.com/office/drawing/2014/main" id="{C20DE603-004E-4E5F-B6CE-309F3CFE41B5}"/>
              </a:ext>
            </a:extLst>
          </p:cNvPr>
          <p:cNvSpPr>
            <a:spLocks noGrp="1"/>
          </p:cNvSpPr>
          <p:nvPr>
            <p:ph type="title" idx="4294967295"/>
            <p:custDataLst>
              <p:tags r:id="rId1"/>
            </p:custDataLst>
          </p:nvPr>
        </p:nvSpPr>
        <p:spPr>
          <a:xfrm>
            <a:off x="370775" y="228503"/>
            <a:ext cx="8465466" cy="724029"/>
          </a:xfrm>
        </p:spPr>
        <p:txBody>
          <a:bodyPr vert="horz" lIns="91440" tIns="45720" rIns="91440" bIns="45720" rtlCol="0">
            <a:noAutofit/>
          </a:bodyPr>
          <a:lstStyle/>
          <a:p>
            <a:pPr>
              <a:lnSpc>
                <a:spcPct val="90000"/>
              </a:lnSpc>
            </a:pPr>
            <a:r>
              <a:rPr lang="fr-CA" sz="3200" dirty="0"/>
              <a:t>Survol des différentes substances  </a:t>
            </a:r>
            <a:r>
              <a:rPr lang="fr-CA" sz="3200" dirty="0" smtClean="0"/>
              <a:t>IV</a:t>
            </a:r>
            <a:endParaRPr lang="fr-CA" sz="3200" dirty="0"/>
          </a:p>
        </p:txBody>
      </p:sp>
      <p:sp>
        <p:nvSpPr>
          <p:cNvPr id="5" name="Espace réservé du contenu 2">
            <a:extLst>
              <a:ext uri="{FF2B5EF4-FFF2-40B4-BE49-F238E27FC236}">
                <a16:creationId xmlns="" xmlns:a16="http://schemas.microsoft.com/office/drawing/2014/main" id="{B53201B7-8A8E-4EDC-A524-6AF058A62528}"/>
              </a:ext>
            </a:extLst>
          </p:cNvPr>
          <p:cNvSpPr>
            <a:spLocks noGrp="1"/>
          </p:cNvSpPr>
          <p:nvPr>
            <p:ph idx="4294967295"/>
            <p:custDataLst>
              <p:tags r:id="rId2"/>
            </p:custDataLst>
          </p:nvPr>
        </p:nvSpPr>
        <p:spPr>
          <a:xfrm>
            <a:off x="370775" y="1129061"/>
            <a:ext cx="4353951" cy="2597022"/>
          </a:xfrm>
        </p:spPr>
        <p:txBody>
          <a:bodyPr>
            <a:normAutofit lnSpcReduction="10000"/>
          </a:bodyPr>
          <a:lstStyle/>
          <a:p>
            <a:pPr marL="0" indent="0">
              <a:buNone/>
            </a:pPr>
            <a:r>
              <a:rPr lang="fr-CA" sz="2000" dirty="0">
                <a:solidFill>
                  <a:srgbClr val="C00000"/>
                </a:solidFill>
              </a:rPr>
              <a:t>Drogues - Amphétamines</a:t>
            </a:r>
          </a:p>
          <a:p>
            <a:r>
              <a:rPr lang="fr-CA" sz="2000" dirty="0"/>
              <a:t>Famille des stimulants majeurs du système nerveux </a:t>
            </a:r>
            <a:r>
              <a:rPr lang="fr-CA" sz="2000" dirty="0" smtClean="0"/>
              <a:t>pour </a:t>
            </a:r>
            <a:r>
              <a:rPr lang="fr-CA" sz="2000" dirty="0"/>
              <a:t>rester éveillé plus </a:t>
            </a:r>
            <a:r>
              <a:rPr lang="fr-CA" sz="2000" dirty="0" smtClean="0"/>
              <a:t>longtemps</a:t>
            </a:r>
            <a:endParaRPr lang="fr-CA" sz="2000" dirty="0"/>
          </a:p>
          <a:p>
            <a:r>
              <a:rPr lang="fr-CA" sz="2000" dirty="0"/>
              <a:t>Sentiment de bien-être et l’illusion d’être invincible</a:t>
            </a:r>
          </a:p>
          <a:p>
            <a:r>
              <a:rPr lang="fr-CA" sz="2000" dirty="0"/>
              <a:t>Cause des problèmes de nutrition et de sommeil</a:t>
            </a:r>
          </a:p>
        </p:txBody>
      </p:sp>
      <p:sp>
        <p:nvSpPr>
          <p:cNvPr id="6" name="Espace réservé du contenu 2">
            <a:extLst>
              <a:ext uri="{FF2B5EF4-FFF2-40B4-BE49-F238E27FC236}">
                <a16:creationId xmlns="" xmlns:a16="http://schemas.microsoft.com/office/drawing/2014/main" id="{03175A9A-B0C4-452E-95AA-3E24101F66B0}"/>
              </a:ext>
            </a:extLst>
          </p:cNvPr>
          <p:cNvSpPr txBox="1">
            <a:spLocks/>
          </p:cNvSpPr>
          <p:nvPr>
            <p:custDataLst>
              <p:tags r:id="rId3"/>
            </p:custDataLst>
          </p:nvPr>
        </p:nvSpPr>
        <p:spPr>
          <a:xfrm>
            <a:off x="5458211" y="1153330"/>
            <a:ext cx="3378030" cy="398387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fr-CA" sz="2000" b="1" dirty="0">
                <a:solidFill>
                  <a:srgbClr val="C00000"/>
                </a:solidFill>
                <a:latin typeface="Arial"/>
                <a:cs typeface="Arial"/>
              </a:rPr>
              <a:t>Indicateurs</a:t>
            </a:r>
          </a:p>
          <a:p>
            <a:r>
              <a:rPr lang="fr-CA" sz="2000" b="1" dirty="0">
                <a:latin typeface="Arial"/>
                <a:cs typeface="Arial"/>
              </a:rPr>
              <a:t>Rougeurs ou pâleurs</a:t>
            </a:r>
          </a:p>
          <a:p>
            <a:r>
              <a:rPr lang="fr-CA" sz="2000" b="1" dirty="0">
                <a:latin typeface="Arial"/>
                <a:cs typeface="Arial"/>
              </a:rPr>
              <a:t>Pupilles dilatées</a:t>
            </a:r>
          </a:p>
          <a:p>
            <a:r>
              <a:rPr lang="fr-CA" sz="2000" b="1" dirty="0">
                <a:latin typeface="Arial"/>
                <a:cs typeface="Arial"/>
              </a:rPr>
              <a:t>Transpiration</a:t>
            </a:r>
          </a:p>
          <a:p>
            <a:r>
              <a:rPr lang="fr-CA" sz="2000" b="1" dirty="0">
                <a:latin typeface="Arial"/>
                <a:cs typeface="Arial"/>
              </a:rPr>
              <a:t>Problèmes physiques et psychologiques</a:t>
            </a:r>
          </a:p>
          <a:p>
            <a:r>
              <a:rPr lang="fr-CA" sz="2000" b="1" dirty="0">
                <a:latin typeface="Arial"/>
                <a:cs typeface="Arial"/>
              </a:rPr>
              <a:t>Le manque de cette substance provoquera un fort besoin de dormir</a:t>
            </a:r>
          </a:p>
        </p:txBody>
      </p:sp>
      <p:pic>
        <p:nvPicPr>
          <p:cNvPr id="7" name="Picture 2" descr="Image associÃ©e">
            <a:extLst>
              <a:ext uri="{FF2B5EF4-FFF2-40B4-BE49-F238E27FC236}">
                <a16:creationId xmlns="" xmlns:a16="http://schemas.microsoft.com/office/drawing/2014/main" id="{D53BF4AC-DD25-48DF-B7EF-B1FDC498E4B7}"/>
              </a:ext>
            </a:extLst>
          </p:cNvPr>
          <p:cNvPicPr>
            <a:picLocks noChangeAspect="1" noChangeArrowheads="1"/>
          </p:cNvPicPr>
          <p:nvPr>
            <p:custDataLst>
              <p:tags r:id="rId4"/>
            </p:custDataLst>
          </p:nvPr>
        </p:nvPicPr>
        <p:blipFill rotWithShape="1">
          <a:blip r:embed="rId6" cstate="print">
            <a:extLst>
              <a:ext uri="{28A0092B-C50C-407E-A947-70E740481C1C}">
                <a14:useLocalDpi xmlns:a14="http://schemas.microsoft.com/office/drawing/2010/main" val="0"/>
              </a:ext>
            </a:extLst>
          </a:blip>
          <a:srcRect l="6321" t="8491" r="6200"/>
          <a:stretch/>
        </p:blipFill>
        <p:spPr bwMode="auto">
          <a:xfrm>
            <a:off x="272793" y="3841970"/>
            <a:ext cx="3649065" cy="2590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186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3"/>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11"/>
</p:tagLst>
</file>

<file path=ppt/tags/tag105.xml><?xml version="1.0" encoding="utf-8"?>
<p:tagLst xmlns:a="http://schemas.openxmlformats.org/drawingml/2006/main" xmlns:r="http://schemas.openxmlformats.org/officeDocument/2006/relationships" xmlns:p="http://schemas.openxmlformats.org/presentationml/2006/main">
  <p:tag name="NUM" val="13"/>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10.xml><?xml version="1.0" encoding="utf-8"?>
<p:tagLst xmlns:a="http://schemas.openxmlformats.org/drawingml/2006/main" xmlns:r="http://schemas.openxmlformats.org/officeDocument/2006/relationships" xmlns:p="http://schemas.openxmlformats.org/presentationml/2006/main">
  <p:tag name="NUM" val="7"/>
</p:tagLst>
</file>

<file path=ppt/tags/tag111.xml><?xml version="1.0" encoding="utf-8"?>
<p:tagLst xmlns:a="http://schemas.openxmlformats.org/drawingml/2006/main" xmlns:r="http://schemas.openxmlformats.org/officeDocument/2006/relationships" xmlns:p="http://schemas.openxmlformats.org/presentationml/2006/main">
  <p:tag name="NUM" val="12"/>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4"/>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12"/>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4"/>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4"/>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4"/>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12"/>
</p:tagLst>
</file>

<file path=ppt/tags/tag15.xml><?xml version="1.0" encoding="utf-8"?>
<p:tagLst xmlns:a="http://schemas.openxmlformats.org/drawingml/2006/main" xmlns:r="http://schemas.openxmlformats.org/officeDocument/2006/relationships" xmlns:p="http://schemas.openxmlformats.org/presentationml/2006/main">
  <p:tag name="NUM" val="11"/>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11"/>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11"/>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11"/>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6"/>
</p:tagLst>
</file>

<file path=ppt/tags/tag31.xml><?xml version="1.0" encoding="utf-8"?>
<p:tagLst xmlns:a="http://schemas.openxmlformats.org/drawingml/2006/main" xmlns:r="http://schemas.openxmlformats.org/officeDocument/2006/relationships" xmlns:p="http://schemas.openxmlformats.org/presentationml/2006/main">
  <p:tag name="NUM" val="11"/>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6"/>
</p:tagLst>
</file>

<file path=ppt/tags/tag35.xml><?xml version="1.0" encoding="utf-8"?>
<p:tagLst xmlns:a="http://schemas.openxmlformats.org/drawingml/2006/main" xmlns:r="http://schemas.openxmlformats.org/officeDocument/2006/relationships" xmlns:p="http://schemas.openxmlformats.org/presentationml/2006/main">
  <p:tag name="NUM" val="11"/>
</p:tagLst>
</file>

<file path=ppt/tags/tag36.xml><?xml version="1.0" encoding="utf-8"?>
<p:tagLst xmlns:a="http://schemas.openxmlformats.org/drawingml/2006/main" xmlns:r="http://schemas.openxmlformats.org/officeDocument/2006/relationships" xmlns:p="http://schemas.openxmlformats.org/presentationml/2006/main">
  <p:tag name="NUM" val="11"/>
</p:tagLst>
</file>

<file path=ppt/tags/tag37.xml><?xml version="1.0" encoding="utf-8"?>
<p:tagLst xmlns:a="http://schemas.openxmlformats.org/drawingml/2006/main" xmlns:r="http://schemas.openxmlformats.org/officeDocument/2006/relationships" xmlns:p="http://schemas.openxmlformats.org/presentationml/2006/main">
  <p:tag name="NUM" val="10"/>
</p:tagLst>
</file>

<file path=ppt/tags/tag38.xml><?xml version="1.0" encoding="utf-8"?>
<p:tagLst xmlns:a="http://schemas.openxmlformats.org/drawingml/2006/main" xmlns:r="http://schemas.openxmlformats.org/officeDocument/2006/relationships" xmlns:p="http://schemas.openxmlformats.org/presentationml/2006/main">
  <p:tag name="NUM" val="1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11"/>
</p:tagLst>
</file>

<file path=ppt/tags/tag42.xml><?xml version="1.0" encoding="utf-8"?>
<p:tagLst xmlns:a="http://schemas.openxmlformats.org/drawingml/2006/main" xmlns:r="http://schemas.openxmlformats.org/officeDocument/2006/relationships" xmlns:p="http://schemas.openxmlformats.org/presentationml/2006/main">
  <p:tag name="NUM" val="11"/>
</p:tagLst>
</file>

<file path=ppt/tags/tag43.xml><?xml version="1.0" encoding="utf-8"?>
<p:tagLst xmlns:a="http://schemas.openxmlformats.org/drawingml/2006/main" xmlns:r="http://schemas.openxmlformats.org/officeDocument/2006/relationships" xmlns:p="http://schemas.openxmlformats.org/presentationml/2006/main">
  <p:tag name="NUM" val="13"/>
</p:tagLst>
</file>

<file path=ppt/tags/tag44.xml><?xml version="1.0" encoding="utf-8"?>
<p:tagLst xmlns:a="http://schemas.openxmlformats.org/drawingml/2006/main" xmlns:r="http://schemas.openxmlformats.org/officeDocument/2006/relationships" xmlns:p="http://schemas.openxmlformats.org/presentationml/2006/main">
  <p:tag name="NUM" val="11"/>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1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11"/>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11"/>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11"/>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11"/>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1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1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1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1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5"/>
</p:tagLst>
</file>

<file path=ppt/tags/tag74.xml><?xml version="1.0" encoding="utf-8"?>
<p:tagLst xmlns:a="http://schemas.openxmlformats.org/drawingml/2006/main" xmlns:r="http://schemas.openxmlformats.org/officeDocument/2006/relationships" xmlns:p="http://schemas.openxmlformats.org/presentationml/2006/main">
  <p:tag name="NUM" val="8"/>
</p:tagLst>
</file>

<file path=ppt/tags/tag75.xml><?xml version="1.0" encoding="utf-8"?>
<p:tagLst xmlns:a="http://schemas.openxmlformats.org/drawingml/2006/main" xmlns:r="http://schemas.openxmlformats.org/officeDocument/2006/relationships" xmlns:p="http://schemas.openxmlformats.org/presentationml/2006/main">
  <p:tag name="NUM" val="7"/>
</p:tagLst>
</file>

<file path=ppt/tags/tag76.xml><?xml version="1.0" encoding="utf-8"?>
<p:tagLst xmlns:a="http://schemas.openxmlformats.org/drawingml/2006/main" xmlns:r="http://schemas.openxmlformats.org/officeDocument/2006/relationships" xmlns:p="http://schemas.openxmlformats.org/presentationml/2006/main">
  <p:tag name="NUM" val="6"/>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12"/>
</p:tagLst>
</file>

<file path=ppt/tags/tag86.xml><?xml version="1.0" encoding="utf-8"?>
<p:tagLst xmlns:a="http://schemas.openxmlformats.org/drawingml/2006/main" xmlns:r="http://schemas.openxmlformats.org/officeDocument/2006/relationships" xmlns:p="http://schemas.openxmlformats.org/presentationml/2006/main">
  <p:tag name="NUM" val="13"/>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13"/>
</p:tagLst>
</file>

<file path=ppt/tags/tag89.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7"/>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6"/>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231</TotalTime>
  <Words>4002</Words>
  <Application>Microsoft Macintosh PowerPoint</Application>
  <PresentationFormat>Présentation à l'écran (4:3)</PresentationFormat>
  <Paragraphs>418</Paragraphs>
  <Slides>50</Slides>
  <Notes>0</Notes>
  <HiddenSlides>0</HiddenSlides>
  <MMClips>0</MMClips>
  <ScaleCrop>false</ScaleCrop>
  <HeadingPairs>
    <vt:vector size="4" baseType="variant">
      <vt:variant>
        <vt:lpstr>Thème</vt:lpstr>
      </vt:variant>
      <vt:variant>
        <vt:i4>1</vt:i4>
      </vt:variant>
      <vt:variant>
        <vt:lpstr>Titres des diapositives</vt:lpstr>
      </vt:variant>
      <vt:variant>
        <vt:i4>50</vt:i4>
      </vt:variant>
    </vt:vector>
  </HeadingPairs>
  <TitlesOfParts>
    <vt:vector size="51" baseType="lpstr">
      <vt:lpstr>Thème Office</vt:lpstr>
      <vt:lpstr>Alcool, drogues et dépendances  Quels sont vos droits et obligations?</vt:lpstr>
      <vt:lpstr>Introduction</vt:lpstr>
      <vt:lpstr>Présentation PowerPoint</vt:lpstr>
      <vt:lpstr>Survol des différentes substances  I</vt:lpstr>
      <vt:lpstr>Survol des différentes substances  II</vt:lpstr>
      <vt:lpstr>Présentation PowerPoint</vt:lpstr>
      <vt:lpstr>Présentation PowerPoint</vt:lpstr>
      <vt:lpstr>Survol des différentes substances  III</vt:lpstr>
      <vt:lpstr>Survol des différentes substances  IV</vt:lpstr>
      <vt:lpstr>Survol des différentes substances  V</vt:lpstr>
      <vt:lpstr>Survol des différentes substances  VI</vt:lpstr>
      <vt:lpstr>Survol des différentes substances  VII</vt:lpstr>
      <vt:lpstr>L’adoption d’une politique</vt:lpstr>
      <vt:lpstr>La nécessité pour l’employeur d’intervenir  I</vt:lpstr>
      <vt:lpstr>La nécessité pour l’employeur d’intervenir  II</vt:lpstr>
      <vt:lpstr>La nécessité pour l’employeur d’intervenir  III</vt:lpstr>
      <vt:lpstr>La nécessité pour l’employeur d’intervenir  IV</vt:lpstr>
      <vt:lpstr>La nécessité pour l’employeur d’intervenir  V</vt:lpstr>
      <vt:lpstr>L’adoption d’une politique  I</vt:lpstr>
      <vt:lpstr>L’adoption d’une politique  II</vt:lpstr>
      <vt:lpstr>L’adoption d’une politique  III</vt:lpstr>
      <vt:lpstr>L’adoption d’une politique  IV</vt:lpstr>
      <vt:lpstr>L’adoption d’une politique  V</vt:lpstr>
      <vt:lpstr>L’adoption d’une politique  VI</vt:lpstr>
      <vt:lpstr>Question</vt:lpstr>
      <vt:lpstr>Les tests de dépistage d’alcool ou de drogues  I  </vt:lpstr>
      <vt:lpstr>Les tests de dépistage d’alcool ou de drogues  II  </vt:lpstr>
      <vt:lpstr>Les tests de dépistage d’alcool ou de drogues  III  </vt:lpstr>
      <vt:lpstr>Les tests de dépistage d’alcool ou de drogues  IV  </vt:lpstr>
      <vt:lpstr>La gestion disciplinaire  I  </vt:lpstr>
      <vt:lpstr>La gestion disciplinaire II</vt:lpstr>
      <vt:lpstr>La gestion disciplinaire III</vt:lpstr>
      <vt:lpstr>Travailler sous l’effet de l’alcool et de drogues  I</vt:lpstr>
      <vt:lpstr>Travailler sous l’effet de l’alcool et de drogues  II</vt:lpstr>
      <vt:lpstr>Consommer de l’alcool ou des drogues durant une pause ou durant la période de repas</vt:lpstr>
      <vt:lpstr>La gestion administrative</vt:lpstr>
      <vt:lpstr>Discrimination et accommodement</vt:lpstr>
      <vt:lpstr>La dépendance</vt:lpstr>
      <vt:lpstr>Mesures d’accommodement</vt:lpstr>
      <vt:lpstr>L’alcool, la drogue ou le jeu comme moyens de défense  I</vt:lpstr>
      <vt:lpstr>L’alcool, la drogue ou le jeu comme moyens de défense  II</vt:lpstr>
      <vt:lpstr>L’alcool, la drogue ou le jeu comme moyens de défense  III</vt:lpstr>
      <vt:lpstr>L’alcool, la drogue ou le jeu comme moyens de défense  IV</vt:lpstr>
      <vt:lpstr>Alcool et la drogue – Leur influence sur un dossier CNESST  I</vt:lpstr>
      <vt:lpstr>Alcool et la drogue – Leur influence sur un dossier CNESST  II</vt:lpstr>
      <vt:lpstr>Alcool et la drogue – Leur influence sur un dossier CNESST  III</vt:lpstr>
      <vt:lpstr>Alcool et la drogue – Leur influence sur un dossier CNESST  IV</vt:lpstr>
      <vt:lpstr>Alcool et la drogue – Leur influence sur un dossier CNESST  V</vt:lpstr>
      <vt:lpstr>Conclusion</vt:lpstr>
      <vt:lpstr>Présentation PowerPoint</vt:lpstr>
    </vt:vector>
  </TitlesOfParts>
  <Manager/>
  <Company>Université du Québec à Rimouski</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Diapo-4</dc:title>
  <dc:subject>Alcool, Drogues et autres dépendances</dc:subject>
  <dc:creator>Hélène Montreuil</dc:creator>
  <cp:keywords>Droit du travail</cp:keywords>
  <dc:description>GRH-130-14</dc:description>
  <cp:lastModifiedBy>Micheline Montreuil</cp:lastModifiedBy>
  <cp:revision>31</cp:revision>
  <dcterms:created xsi:type="dcterms:W3CDTF">2019-08-16T09:36:53Z</dcterms:created>
  <dcterms:modified xsi:type="dcterms:W3CDTF">2019-11-19T04:33:38Z</dcterms:modified>
  <cp:category>Département des sciences de la gestion</cp:category>
</cp:coreProperties>
</file>