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65" r:id="rId2"/>
    <p:sldId id="257" r:id="rId3"/>
    <p:sldId id="258" r:id="rId4"/>
    <p:sldId id="259" r:id="rId5"/>
    <p:sldId id="260" r:id="rId6"/>
    <p:sldId id="282" r:id="rId7"/>
    <p:sldId id="266" r:id="rId8"/>
    <p:sldId id="263" r:id="rId9"/>
    <p:sldId id="262" r:id="rId10"/>
    <p:sldId id="264" r:id="rId11"/>
    <p:sldId id="267" r:id="rId12"/>
    <p:sldId id="274" r:id="rId13"/>
    <p:sldId id="268" r:id="rId14"/>
    <p:sldId id="271" r:id="rId15"/>
    <p:sldId id="272" r:id="rId16"/>
    <p:sldId id="275" r:id="rId17"/>
    <p:sldId id="276" r:id="rId18"/>
    <p:sldId id="277" r:id="rId19"/>
    <p:sldId id="278" r:id="rId20"/>
    <p:sldId id="280" r:id="rId21"/>
    <p:sldId id="279" r:id="rId22"/>
    <p:sldId id="273" r:id="rId23"/>
    <p:sldId id="283"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9"/>
    <p:restoredTop sz="94632"/>
  </p:normalViewPr>
  <p:slideViewPr>
    <p:cSldViewPr>
      <p:cViewPr>
        <p:scale>
          <a:sx n="100" d="100"/>
          <a:sy n="100" d="100"/>
        </p:scale>
        <p:origin x="-288" y="-37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FC650-8F2C-4793-998E-0EC0060E30E7}" type="datetimeFigureOut">
              <a:rPr lang="fr-CA" smtClean="0"/>
              <a:pPr/>
              <a:t>19-11-18</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FD2A9D-09ED-4260-B9F7-512415195D50}" type="slidenum">
              <a:rPr lang="fr-CA" smtClean="0"/>
              <a:pPr/>
              <a:t>‹#›</a:t>
            </a:fld>
            <a:endParaRPr lang="fr-CA"/>
          </a:p>
        </p:txBody>
      </p:sp>
    </p:spTree>
    <p:extLst>
      <p:ext uri="{BB962C8B-B14F-4D97-AF65-F5344CB8AC3E}">
        <p14:creationId xmlns:p14="http://schemas.microsoft.com/office/powerpoint/2010/main" val="2081056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fld id="{64FD2A9D-09ED-4260-B9F7-512415195D50}" type="slidenum">
              <a:rPr lang="fr-CA" smtClean="0"/>
              <a:pPr/>
              <a:t>2</a:t>
            </a:fld>
            <a:endParaRPr lang="fr-CA"/>
          </a:p>
        </p:txBody>
      </p:sp>
    </p:spTree>
    <p:extLst>
      <p:ext uri="{BB962C8B-B14F-4D97-AF65-F5344CB8AC3E}">
        <p14:creationId xmlns:p14="http://schemas.microsoft.com/office/powerpoint/2010/main" val="25152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u numéro de diapositive 3"/>
          <p:cNvSpPr>
            <a:spLocks noGrp="1"/>
          </p:cNvSpPr>
          <p:nvPr>
            <p:ph type="sldNum" sz="quarter" idx="10"/>
          </p:nvPr>
        </p:nvSpPr>
        <p:spPr/>
        <p:txBody>
          <a:bodyPr/>
          <a:lstStyle/>
          <a:p>
            <a:fld id="{64FD2A9D-09ED-4260-B9F7-512415195D50}" type="slidenum">
              <a:rPr lang="fr-CA" smtClean="0"/>
              <a:pPr/>
              <a:t>4</a:t>
            </a:fld>
            <a:endParaRPr lang="fr-CA"/>
          </a:p>
        </p:txBody>
      </p:sp>
    </p:spTree>
    <p:extLst>
      <p:ext uri="{BB962C8B-B14F-4D97-AF65-F5344CB8AC3E}">
        <p14:creationId xmlns:p14="http://schemas.microsoft.com/office/powerpoint/2010/main" val="1204556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a:t>https://www.cnt.gouv.qc.ca/?id=2385</a:t>
            </a:r>
          </a:p>
          <a:p>
            <a:endParaRPr lang="fr-CA" dirty="0"/>
          </a:p>
        </p:txBody>
      </p:sp>
      <p:sp>
        <p:nvSpPr>
          <p:cNvPr id="4" name="Espace réservé du numéro de diapositive 3"/>
          <p:cNvSpPr>
            <a:spLocks noGrp="1"/>
          </p:cNvSpPr>
          <p:nvPr>
            <p:ph type="sldNum" sz="quarter" idx="10"/>
          </p:nvPr>
        </p:nvSpPr>
        <p:spPr/>
        <p:txBody>
          <a:bodyPr/>
          <a:lstStyle/>
          <a:p>
            <a:fld id="{64FD2A9D-09ED-4260-B9F7-512415195D50}" type="slidenum">
              <a:rPr lang="fr-CA" smtClean="0"/>
              <a:pPr/>
              <a:t>5</a:t>
            </a:fld>
            <a:endParaRPr lang="fr-CA"/>
          </a:p>
        </p:txBody>
      </p:sp>
    </p:spTree>
    <p:extLst>
      <p:ext uri="{BB962C8B-B14F-4D97-AF65-F5344CB8AC3E}">
        <p14:creationId xmlns:p14="http://schemas.microsoft.com/office/powerpoint/2010/main" val="650503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Il</a:t>
            </a:r>
            <a:r>
              <a:rPr lang="fr-CA" baseline="0" dirty="0" smtClean="0"/>
              <a:t> est moins compliqué de déplacé l’employé.</a:t>
            </a:r>
            <a:endParaRPr lang="fr-CA" dirty="0"/>
          </a:p>
        </p:txBody>
      </p:sp>
      <p:sp>
        <p:nvSpPr>
          <p:cNvPr id="4" name="Espace réservé du numéro de diapositive 3"/>
          <p:cNvSpPr>
            <a:spLocks noGrp="1"/>
          </p:cNvSpPr>
          <p:nvPr>
            <p:ph type="sldNum" sz="quarter" idx="10"/>
          </p:nvPr>
        </p:nvSpPr>
        <p:spPr/>
        <p:txBody>
          <a:bodyPr/>
          <a:lstStyle/>
          <a:p>
            <a:fld id="{64FD2A9D-09ED-4260-B9F7-512415195D50}" type="slidenum">
              <a:rPr lang="fr-CA" smtClean="0"/>
              <a:pPr/>
              <a:t>12</a:t>
            </a:fld>
            <a:endParaRPr lang="fr-CA"/>
          </a:p>
        </p:txBody>
      </p:sp>
    </p:spTree>
    <p:extLst>
      <p:ext uri="{BB962C8B-B14F-4D97-AF65-F5344CB8AC3E}">
        <p14:creationId xmlns:p14="http://schemas.microsoft.com/office/powerpoint/2010/main" val="169400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grpSp>
        <p:nvGrpSpPr>
          <p:cNvPr id="14" name="Group 17"/>
          <p:cNvGrpSpPr>
            <a:grpSpLocks/>
          </p:cNvGrpSpPr>
          <p:nvPr userDrawn="1"/>
        </p:nvGrpSpPr>
        <p:grpSpPr bwMode="auto">
          <a:xfrm>
            <a:off x="8382000" y="6477000"/>
            <a:ext cx="762000" cy="288925"/>
            <a:chOff x="5280" y="4080"/>
            <a:chExt cx="480" cy="182"/>
          </a:xfrm>
        </p:grpSpPr>
        <p:sp>
          <p:nvSpPr>
            <p:cNvPr id="15" name="Rectangle 18">
              <a:extLst>
                <a:ext uri="{FF2B5EF4-FFF2-40B4-BE49-F238E27FC236}"/>
              </a:extLst>
            </p:cNvPr>
            <p:cNvSpPr>
              <a:spLocks noChangeArrowheads="1"/>
            </p:cNvSpPr>
            <p:nvPr userDrawn="1"/>
          </p:nvSpPr>
          <p:spPr bwMode="auto">
            <a:xfrm flipH="1">
              <a:off x="5280" y="4135"/>
              <a:ext cx="480" cy="127"/>
            </a:xfrm>
            <a:prstGeom prst="rect">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sp>
          <p:nvSpPr>
            <p:cNvPr id="16" name="AutoShape 19">
              <a:extLst>
                <a:ext uri="{FF2B5EF4-FFF2-40B4-BE49-F238E27FC236}"/>
              </a:extLst>
            </p:cNvPr>
            <p:cNvSpPr>
              <a:spLocks noChangeArrowheads="1"/>
            </p:cNvSpPr>
            <p:nvPr userDrawn="1"/>
          </p:nvSpPr>
          <p:spPr bwMode="auto">
            <a:xfrm flipH="1">
              <a:off x="5280" y="4080"/>
              <a:ext cx="109" cy="109"/>
            </a:xfrm>
            <a:prstGeom prst="diamond">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sp>
          <p:nvSpPr>
            <p:cNvPr id="17" name="Rectangle 20">
              <a:extLst>
                <a:ext uri="{FF2B5EF4-FFF2-40B4-BE49-F238E27FC236}"/>
              </a:extLst>
            </p:cNvPr>
            <p:cNvSpPr>
              <a:spLocks noChangeArrowheads="1"/>
            </p:cNvSpPr>
            <p:nvPr userDrawn="1"/>
          </p:nvSpPr>
          <p:spPr bwMode="auto">
            <a:xfrm flipH="1">
              <a:off x="5335" y="4080"/>
              <a:ext cx="425" cy="182"/>
            </a:xfrm>
            <a:prstGeom prst="rect">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grpSp>
      <p:sp>
        <p:nvSpPr>
          <p:cNvPr id="18"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a:t>
            </a:fld>
            <a:endParaRPr lang="fr-CA"/>
          </a:p>
        </p:txBody>
      </p:sp>
      <p:sp>
        <p:nvSpPr>
          <p:cNvPr id="19"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2001624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10"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a:t>
            </a:fld>
            <a:endParaRPr lang="fr-CA"/>
          </a:p>
        </p:txBody>
      </p:sp>
      <p:sp>
        <p:nvSpPr>
          <p:cNvPr id="11"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9757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a:t>
            </a:fld>
            <a:endParaRPr lang="fr-CA"/>
          </a:p>
        </p:txBody>
      </p:sp>
    </p:spTree>
    <p:extLst>
      <p:ext uri="{BB962C8B-B14F-4D97-AF65-F5344CB8AC3E}">
        <p14:creationId xmlns:p14="http://schemas.microsoft.com/office/powerpoint/2010/main" val="131969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84632"/>
            <a:ext cx="7772400" cy="784128"/>
          </a:xfrm>
          <a:prstGeom prst="rect">
            <a:avLst/>
          </a:prstGeom>
        </p:spPr>
        <p:txBody>
          <a:bodyPr vert="horz" lIns="91440" tIns="45720" rIns="91440" bIns="45720" rtlCol="0" anchor="ctr">
            <a:normAutofit/>
          </a:bodyPr>
          <a:lstStyle/>
          <a:p>
            <a:r>
              <a:rPr lang="fr-FR" dirty="0" smtClean="0"/>
              <a:t>Cliquez et modifiez le titre</a:t>
            </a:r>
            <a:endParaRPr lang="en-US" dirty="0"/>
          </a:p>
        </p:txBody>
      </p:sp>
      <p:sp>
        <p:nvSpPr>
          <p:cNvPr id="3" name="Text Placeholder 2"/>
          <p:cNvSpPr>
            <a:spLocks noGrp="1"/>
          </p:cNvSpPr>
          <p:nvPr>
            <p:ph type="body" idx="1"/>
          </p:nvPr>
        </p:nvSpPr>
        <p:spPr>
          <a:xfrm>
            <a:off x="683568" y="1628800"/>
            <a:ext cx="7772400" cy="4536504"/>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grpSp>
        <p:nvGrpSpPr>
          <p:cNvPr id="10" name="Group 17"/>
          <p:cNvGrpSpPr>
            <a:grpSpLocks/>
          </p:cNvGrpSpPr>
          <p:nvPr userDrawn="1"/>
        </p:nvGrpSpPr>
        <p:grpSpPr bwMode="auto">
          <a:xfrm>
            <a:off x="8382000" y="6477000"/>
            <a:ext cx="762000" cy="288925"/>
            <a:chOff x="5280" y="4080"/>
            <a:chExt cx="480" cy="182"/>
          </a:xfrm>
        </p:grpSpPr>
        <p:sp>
          <p:nvSpPr>
            <p:cNvPr id="11" name="Rectangle 18">
              <a:extLst>
                <a:ext uri="{FF2B5EF4-FFF2-40B4-BE49-F238E27FC236}"/>
              </a:extLst>
            </p:cNvPr>
            <p:cNvSpPr>
              <a:spLocks noChangeArrowheads="1"/>
            </p:cNvSpPr>
            <p:nvPr userDrawn="1"/>
          </p:nvSpPr>
          <p:spPr bwMode="auto">
            <a:xfrm flipH="1">
              <a:off x="5280" y="4135"/>
              <a:ext cx="480" cy="127"/>
            </a:xfrm>
            <a:prstGeom prst="rect">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sp>
          <p:nvSpPr>
            <p:cNvPr id="13" name="AutoShape 19">
              <a:extLst>
                <a:ext uri="{FF2B5EF4-FFF2-40B4-BE49-F238E27FC236}"/>
              </a:extLst>
            </p:cNvPr>
            <p:cNvSpPr>
              <a:spLocks noChangeArrowheads="1"/>
            </p:cNvSpPr>
            <p:nvPr userDrawn="1"/>
          </p:nvSpPr>
          <p:spPr bwMode="auto">
            <a:xfrm flipH="1">
              <a:off x="5280" y="4080"/>
              <a:ext cx="109" cy="109"/>
            </a:xfrm>
            <a:prstGeom prst="diamond">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sp>
          <p:nvSpPr>
            <p:cNvPr id="14" name="Rectangle 20">
              <a:extLst>
                <a:ext uri="{FF2B5EF4-FFF2-40B4-BE49-F238E27FC236}"/>
              </a:extLst>
            </p:cNvPr>
            <p:cNvSpPr>
              <a:spLocks noChangeArrowheads="1"/>
            </p:cNvSpPr>
            <p:nvPr userDrawn="1"/>
          </p:nvSpPr>
          <p:spPr bwMode="auto">
            <a:xfrm flipH="1">
              <a:off x="5335" y="4080"/>
              <a:ext cx="425" cy="182"/>
            </a:xfrm>
            <a:prstGeom prst="rect">
              <a:avLst/>
            </a:prstGeom>
            <a:solidFill>
              <a:srgbClr val="DD0113"/>
            </a:solidFill>
            <a:ln>
              <a:noFill/>
            </a:ln>
            <a:extLst/>
          </p:spPr>
          <p:txBody>
            <a:bodyPr wrap="none" anchor="ctr"/>
            <a:lstStyle>
              <a:lvl1pPr eaLnBrk="0" hangingPunct="0">
                <a:defRPr sz="2400">
                  <a:solidFill>
                    <a:schemeClr val="tx1"/>
                  </a:solidFill>
                  <a:latin typeface="Arial" pitchFamily="34" charset="0"/>
                  <a:ea typeface="ヒラギノ角ゴ Pro W3" pitchFamily="1" charset="-128"/>
                </a:defRPr>
              </a:lvl1pPr>
              <a:lvl2pPr marL="742950" indent="-285750" eaLnBrk="0" hangingPunct="0">
                <a:defRPr sz="2400">
                  <a:solidFill>
                    <a:schemeClr val="tx1"/>
                  </a:solidFill>
                  <a:latin typeface="Arial" pitchFamily="34" charset="0"/>
                  <a:ea typeface="ヒラギノ角ゴ Pro W3" pitchFamily="1" charset="-128"/>
                </a:defRPr>
              </a:lvl2pPr>
              <a:lvl3pPr marL="1143000" indent="-228600" eaLnBrk="0" hangingPunct="0">
                <a:defRPr sz="2400">
                  <a:solidFill>
                    <a:schemeClr val="tx1"/>
                  </a:solidFill>
                  <a:latin typeface="Arial" pitchFamily="34" charset="0"/>
                  <a:ea typeface="ヒラギノ角ゴ Pro W3" pitchFamily="1" charset="-128"/>
                </a:defRPr>
              </a:lvl3pPr>
              <a:lvl4pPr marL="1600200" indent="-228600" eaLnBrk="0" hangingPunct="0">
                <a:defRPr sz="2400">
                  <a:solidFill>
                    <a:schemeClr val="tx1"/>
                  </a:solidFill>
                  <a:latin typeface="Arial" pitchFamily="34" charset="0"/>
                  <a:ea typeface="ヒラギノ角ゴ Pro W3" pitchFamily="1" charset="-128"/>
                </a:defRPr>
              </a:lvl4pPr>
              <a:lvl5pPr marL="2057400" indent="-228600" eaLnBrk="0" hangingPunct="0">
                <a:defRPr sz="2400">
                  <a:solidFill>
                    <a:schemeClr val="tx1"/>
                  </a:solidFill>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1" charset="-128"/>
                </a:defRPr>
              </a:lvl9pPr>
            </a:lstStyle>
            <a:p>
              <a:pPr>
                <a:defRPr/>
              </a:pPr>
              <a:endParaRPr lang="fr-CA" altLang="fr-FR">
                <a:cs typeface="+mn-cs"/>
              </a:endParaRPr>
            </a:p>
          </p:txBody>
        </p:sp>
      </p:grpSp>
      <p:sp>
        <p:nvSpPr>
          <p:cNvPr id="1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a:t>
            </a:fld>
            <a:endParaRPr lang="fr-CA"/>
          </a:p>
        </p:txBody>
      </p:sp>
    </p:spTree>
    <p:extLst>
      <p:ext uri="{BB962C8B-B14F-4D97-AF65-F5344CB8AC3E}">
        <p14:creationId xmlns:p14="http://schemas.microsoft.com/office/powerpoint/2010/main" val="1343653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txStyles>
    <p:titleStyle>
      <a:lvl1pPr algn="ctr" defTabSz="914400" rtl="0" eaLnBrk="1" latinLnBrk="0" hangingPunct="1">
        <a:lnSpc>
          <a:spcPct val="90000"/>
        </a:lnSpc>
        <a:spcBef>
          <a:spcPct val="0"/>
        </a:spcBef>
        <a:buNone/>
        <a:defRPr sz="2400" b="1" i="0" kern="1200" cap="all" baseline="0">
          <a:solidFill>
            <a:srgbClr val="000090"/>
          </a:solidFill>
          <a:latin typeface="Arial"/>
          <a:ea typeface="+mj-ea"/>
          <a:cs typeface="Arial"/>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b="1" i="0" kern="1200">
          <a:solidFill>
            <a:schemeClr val="tx1"/>
          </a:solidFill>
          <a:latin typeface="Arial"/>
          <a:ea typeface="+mn-ea"/>
          <a:cs typeface="Arial"/>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b="1" i="0" kern="1200">
          <a:solidFill>
            <a:schemeClr val="tx1"/>
          </a:solidFill>
          <a:latin typeface="Arial"/>
          <a:ea typeface="+mn-ea"/>
          <a:cs typeface="Arial"/>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b="1" i="0" kern="1200">
          <a:solidFill>
            <a:schemeClr val="tx1"/>
          </a:solidFill>
          <a:latin typeface="Arial"/>
          <a:ea typeface="+mn-ea"/>
          <a:cs typeface="Arial"/>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b="1" i="0" kern="1200">
          <a:solidFill>
            <a:schemeClr val="tx1"/>
          </a:solidFill>
          <a:latin typeface="Arial"/>
          <a:ea typeface="+mn-ea"/>
          <a:cs typeface="Arial"/>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b="1" i="0" kern="1200">
          <a:solidFill>
            <a:schemeClr val="tx1"/>
          </a:solidFill>
          <a:latin typeface="Arial"/>
          <a:ea typeface="+mn-ea"/>
          <a:cs typeface="Arial"/>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eg"/><Relationship Id="rId3"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jpeg"/><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idx="4294967295"/>
          </p:nvPr>
        </p:nvSpPr>
        <p:spPr>
          <a:xfrm>
            <a:off x="251520" y="548680"/>
            <a:ext cx="8640960" cy="1296144"/>
          </a:xfrm>
        </p:spPr>
        <p:txBody>
          <a:bodyPr>
            <a:normAutofit/>
          </a:bodyPr>
          <a:lstStyle/>
          <a:p>
            <a:r>
              <a:rPr lang="fr-CA" sz="2000" dirty="0">
                <a:solidFill>
                  <a:srgbClr val="000090"/>
                </a:solidFill>
              </a:rPr>
              <a:t>Discorde ou harcèlement psychologique </a:t>
            </a:r>
            <a:r>
              <a:rPr lang="fr-CA" sz="2000" dirty="0" smtClean="0">
                <a:solidFill>
                  <a:srgbClr val="000090"/>
                </a:solidFill>
              </a:rPr>
              <a:t>?  </a:t>
            </a:r>
            <a:br>
              <a:rPr lang="fr-CA" sz="2000" dirty="0" smtClean="0">
                <a:solidFill>
                  <a:srgbClr val="000090"/>
                </a:solidFill>
              </a:rPr>
            </a:br>
            <a:r>
              <a:rPr lang="fr-CA" sz="2000" dirty="0" smtClean="0">
                <a:solidFill>
                  <a:srgbClr val="000090"/>
                </a:solidFill>
              </a:rPr>
              <a:t/>
            </a:r>
            <a:br>
              <a:rPr lang="fr-CA" sz="2000" dirty="0" smtClean="0">
                <a:solidFill>
                  <a:srgbClr val="000090"/>
                </a:solidFill>
              </a:rPr>
            </a:br>
            <a:r>
              <a:rPr lang="fr-CA" sz="2000" dirty="0" smtClean="0">
                <a:solidFill>
                  <a:srgbClr val="000090"/>
                </a:solidFill>
              </a:rPr>
              <a:t>Quand </a:t>
            </a:r>
            <a:r>
              <a:rPr lang="fr-CA" sz="2000" dirty="0">
                <a:solidFill>
                  <a:srgbClr val="000090"/>
                </a:solidFill>
              </a:rPr>
              <a:t>les relations professionnelles </a:t>
            </a:r>
            <a:r>
              <a:rPr lang="fr-CA" sz="2000" dirty="0" smtClean="0">
                <a:solidFill>
                  <a:srgbClr val="000090"/>
                </a:solidFill>
              </a:rPr>
              <a:t>s'enveniment</a:t>
            </a:r>
            <a:endParaRPr lang="fr-CA" sz="2000" dirty="0">
              <a:solidFill>
                <a:srgbClr val="000090"/>
              </a:solidFill>
            </a:endParaRPr>
          </a:p>
        </p:txBody>
      </p:sp>
      <p:pic>
        <p:nvPicPr>
          <p:cNvPr id="5" name="Picture 2" descr="RÃ©sultats de recherche d'images pour Â«Â harcÃ¨lement psychologiqueÂ Â»"/>
          <p:cNvPicPr>
            <a:picLocks noChangeAspect="1" noChangeArrowheads="1"/>
          </p:cNvPicPr>
          <p:nvPr/>
        </p:nvPicPr>
        <p:blipFill>
          <a:blip r:embed="rId2" cstate="print"/>
          <a:srcRect/>
          <a:stretch>
            <a:fillRect/>
          </a:stretch>
        </p:blipFill>
        <p:spPr bwMode="auto">
          <a:xfrm>
            <a:off x="4788024" y="2276872"/>
            <a:ext cx="3462605" cy="3185597"/>
          </a:xfrm>
          <a:prstGeom prst="rect">
            <a:avLst/>
          </a:prstGeom>
          <a:noFill/>
        </p:spPr>
      </p:pic>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pic>
        <p:nvPicPr>
          <p:cNvPr id="7" name="Espace réservé du contenu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1916832"/>
            <a:ext cx="2736304" cy="4084036"/>
          </a:xfrm>
          <a:prstGeom prst="rect">
            <a:avLst/>
          </a:prstGeom>
        </p:spPr>
      </p:pic>
    </p:spTree>
    <p:extLst>
      <p:ext uri="{BB962C8B-B14F-4D97-AF65-F5344CB8AC3E}">
        <p14:creationId xmlns:p14="http://schemas.microsoft.com/office/powerpoint/2010/main" val="4677497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RÃ©sultats de recherche d'images pour Â«Â mÃ©diationÂ Â»">
            <a:extLst>
              <a:ext uri="{FF2B5EF4-FFF2-40B4-BE49-F238E27FC236}">
                <a16:creationId xmlns="" xmlns:a16="http://schemas.microsoft.com/office/drawing/2014/main" id="{6776A0DF-75B5-4E75-8219-81AA4E59AAA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3861048"/>
            <a:ext cx="3131840" cy="2085146"/>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 xmlns:a16="http://schemas.microsoft.com/office/drawing/2014/main" id="{3EF0B6DC-DD44-4BB3-BCD3-E1A6EDCFB740}"/>
              </a:ext>
            </a:extLst>
          </p:cNvPr>
          <p:cNvSpPr>
            <a:spLocks noGrp="1"/>
          </p:cNvSpPr>
          <p:nvPr>
            <p:ph idx="4294967295"/>
          </p:nvPr>
        </p:nvSpPr>
        <p:spPr>
          <a:xfrm>
            <a:off x="467544" y="836712"/>
            <a:ext cx="8229600" cy="5217443"/>
          </a:xfrm>
        </p:spPr>
        <p:txBody>
          <a:bodyPr>
            <a:normAutofit lnSpcReduction="10000"/>
          </a:bodyPr>
          <a:lstStyle/>
          <a:p>
            <a:r>
              <a:rPr lang="fr-CA" sz="2400" dirty="0"/>
              <a:t>L’intervention du gestionnaire :</a:t>
            </a:r>
          </a:p>
          <a:p>
            <a:pPr marL="0" indent="0">
              <a:lnSpc>
                <a:spcPct val="100000"/>
              </a:lnSpc>
              <a:buNone/>
            </a:pPr>
            <a:r>
              <a:rPr lang="fr-CA" sz="1800" dirty="0"/>
              <a:t>Dans tous les cas où une situation de harcèlement psychologique en milieu de travail survient, le gestionnaire doit immédiatement prendre le dossier en charge. Il ne doit jamais laisser la situation passée </a:t>
            </a:r>
            <a:r>
              <a:rPr lang="fr-CA" sz="1800" dirty="0" smtClean="0"/>
              <a:t>ou l’ignorer. </a:t>
            </a:r>
            <a:r>
              <a:rPr lang="fr-CA" sz="1800" dirty="0"/>
              <a:t>Dans l’éventualité où la situation problématique dépasse son niveau de compétence, il peut référer le dossier aux ressources humaines. Toutefois, il demeure le principal responsable du dossier.</a:t>
            </a:r>
          </a:p>
          <a:p>
            <a:endParaRPr lang="fr-CA" sz="1600" dirty="0"/>
          </a:p>
          <a:p>
            <a:r>
              <a:rPr lang="fr-CA" sz="2400" dirty="0"/>
              <a:t>La médiation :</a:t>
            </a:r>
          </a:p>
          <a:p>
            <a:pPr marL="0" indent="0">
              <a:buNone/>
            </a:pPr>
            <a:r>
              <a:rPr lang="fr-CA" sz="1800" dirty="0"/>
              <a:t>Les employés concernés doivent être en mesure de s’adapter aux conditions de succès de cette démarche :</a:t>
            </a:r>
          </a:p>
          <a:p>
            <a:pPr>
              <a:buFont typeface="Wingdings" panose="05000000000000000000" pitchFamily="2" charset="2"/>
              <a:buChar char="Ø"/>
            </a:pPr>
            <a:r>
              <a:rPr lang="fr-CA" sz="1800" dirty="0"/>
              <a:t>Avoir de bonnes intentions (Éviter de le faire pour faire plaisir au patron) </a:t>
            </a:r>
          </a:p>
          <a:p>
            <a:pPr>
              <a:buFont typeface="Wingdings" panose="05000000000000000000" pitchFamily="2" charset="2"/>
              <a:buChar char="Ø"/>
            </a:pPr>
            <a:r>
              <a:rPr lang="fr-CA" sz="1800" dirty="0"/>
              <a:t>Être prêt à faire des concessions</a:t>
            </a:r>
          </a:p>
          <a:p>
            <a:pPr>
              <a:buFont typeface="Wingdings" panose="05000000000000000000" pitchFamily="2" charset="2"/>
              <a:buChar char="Ø"/>
            </a:pPr>
            <a:r>
              <a:rPr lang="fr-CA" sz="1800" dirty="0"/>
              <a:t>Reconnaître ses torts</a:t>
            </a:r>
          </a:p>
          <a:p>
            <a:pPr>
              <a:buFont typeface="Wingdings" panose="05000000000000000000" pitchFamily="2" charset="2"/>
              <a:buChar char="Ø"/>
            </a:pPr>
            <a:r>
              <a:rPr lang="fr-CA" sz="1800" dirty="0"/>
              <a:t>Volonté d’équité avec les autres personnes impliquées</a:t>
            </a:r>
          </a:p>
          <a:p>
            <a:pPr marL="0" indent="0">
              <a:buNone/>
            </a:pPr>
            <a:endParaRPr lang="fr-CA" sz="2400" dirty="0"/>
          </a:p>
        </p:txBody>
      </p:sp>
      <p:sp>
        <p:nvSpPr>
          <p:cNvPr id="4" name="Titre 1">
            <a:extLst>
              <a:ext uri="{FF2B5EF4-FFF2-40B4-BE49-F238E27FC236}">
                <a16:creationId xmlns="" xmlns:a16="http://schemas.microsoft.com/office/drawing/2014/main" id="{7FDA3A3C-F75B-4F73-BF64-5B411CDFA492}"/>
              </a:ext>
            </a:extLst>
          </p:cNvPr>
          <p:cNvSpPr txBox="1">
            <a:spLocks/>
          </p:cNvSpPr>
          <p:nvPr/>
        </p:nvSpPr>
        <p:spPr>
          <a:xfrm>
            <a:off x="467284" y="188640"/>
            <a:ext cx="8229600"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A" sz="2400" b="1" dirty="0">
                <a:solidFill>
                  <a:srgbClr val="000090"/>
                </a:solidFill>
                <a:latin typeface="Arial"/>
                <a:cs typeface="Arial"/>
              </a:rPr>
              <a:t>Choisir des solutions de rechange à l’enquête II</a:t>
            </a:r>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10</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250421269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23528" y="484632"/>
            <a:ext cx="8496944" cy="784128"/>
          </a:xfrm>
        </p:spPr>
        <p:txBody>
          <a:bodyPr>
            <a:noAutofit/>
          </a:bodyPr>
          <a:lstStyle/>
          <a:p>
            <a:r>
              <a:rPr lang="fr-CA" sz="2800" dirty="0">
                <a:solidFill>
                  <a:srgbClr val="000090"/>
                </a:solidFill>
              </a:rPr>
              <a:t>Plainte visant le supérieur </a:t>
            </a:r>
            <a:r>
              <a:rPr lang="fr-CA" sz="2800" dirty="0" smtClean="0">
                <a:solidFill>
                  <a:srgbClr val="000090"/>
                </a:solidFill>
              </a:rPr>
              <a:t>immédiat  I</a:t>
            </a:r>
            <a:endParaRPr lang="fr-CA" sz="2800" dirty="0">
              <a:solidFill>
                <a:srgbClr val="000090"/>
              </a:solidFill>
            </a:endParaRPr>
          </a:p>
        </p:txBody>
      </p:sp>
      <p:sp>
        <p:nvSpPr>
          <p:cNvPr id="3" name="Espace réservé du contenu 2"/>
          <p:cNvSpPr>
            <a:spLocks noGrp="1"/>
          </p:cNvSpPr>
          <p:nvPr>
            <p:ph idx="4294967295"/>
          </p:nvPr>
        </p:nvSpPr>
        <p:spPr>
          <a:xfrm>
            <a:off x="685800" y="1484784"/>
            <a:ext cx="7772400" cy="4752528"/>
          </a:xfrm>
        </p:spPr>
        <p:txBody>
          <a:bodyPr>
            <a:noAutofit/>
          </a:bodyPr>
          <a:lstStyle/>
          <a:p>
            <a:pPr lvl="1">
              <a:lnSpc>
                <a:spcPct val="100000"/>
              </a:lnSpc>
            </a:pPr>
            <a:r>
              <a:rPr lang="fr-CA" sz="2000" dirty="0" smtClean="0"/>
              <a:t>Le supérieur immédiat peut éviter l’employé plaignant et s’abstenir de le gérer par peur de lui fournir d’autres raisons de se plaindre.</a:t>
            </a:r>
          </a:p>
          <a:p>
            <a:pPr lvl="1">
              <a:lnSpc>
                <a:spcPct val="100000"/>
              </a:lnSpc>
            </a:pPr>
            <a:endParaRPr lang="fr-CA" sz="2000" dirty="0" smtClean="0"/>
          </a:p>
          <a:p>
            <a:pPr lvl="1">
              <a:lnSpc>
                <a:spcPct val="100000"/>
              </a:lnSpc>
            </a:pPr>
            <a:r>
              <a:rPr lang="fr-CA" sz="2000" dirty="0"/>
              <a:t>Le supérieur immédiat </a:t>
            </a:r>
            <a:r>
              <a:rPr lang="fr-CA" sz="2000" dirty="0" smtClean="0"/>
              <a:t>ne veut pas lui donner l’impression qu’il est fautif.	</a:t>
            </a:r>
          </a:p>
          <a:p>
            <a:pPr lvl="1">
              <a:lnSpc>
                <a:spcPct val="100000"/>
              </a:lnSpc>
            </a:pPr>
            <a:endParaRPr lang="fr-CA" sz="2000" dirty="0" smtClean="0"/>
          </a:p>
          <a:p>
            <a:pPr lvl="1">
              <a:lnSpc>
                <a:spcPct val="100000"/>
              </a:lnSpc>
            </a:pPr>
            <a:r>
              <a:rPr lang="fr-CA" sz="2000" dirty="0" smtClean="0"/>
              <a:t>Le supérieur immédiat peut banaliser les accusations et être en mode défensif en évoquant que son employé est sensible à son style de gestion.</a:t>
            </a:r>
          </a:p>
          <a:p>
            <a:pPr lvl="1"/>
            <a:endParaRPr lang="fr-CA" sz="2000" dirty="0"/>
          </a:p>
          <a:p>
            <a:pPr lvl="1"/>
            <a:r>
              <a:rPr lang="fr-CA" sz="2400" dirty="0" smtClean="0">
                <a:solidFill>
                  <a:srgbClr val="800000"/>
                </a:solidFill>
              </a:rPr>
              <a:t>Comme conséquence, une relation tendue.</a:t>
            </a:r>
            <a:endParaRPr lang="fr-CA" sz="2400" dirty="0">
              <a:solidFill>
                <a:srgbClr val="800000"/>
              </a:solidFill>
            </a:endParaRPr>
          </a:p>
          <a:p>
            <a:pPr lvl="1"/>
            <a:endParaRPr lang="fr-CA" sz="2000" dirty="0" smtClean="0"/>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11</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910195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685800" y="1340768"/>
            <a:ext cx="7772400" cy="4392488"/>
          </a:xfrm>
        </p:spPr>
        <p:txBody>
          <a:bodyPr>
            <a:normAutofit fontScale="92500"/>
          </a:bodyPr>
          <a:lstStyle/>
          <a:p>
            <a:pPr>
              <a:lnSpc>
                <a:spcPct val="100000"/>
              </a:lnSpc>
            </a:pPr>
            <a:r>
              <a:rPr lang="fr-CA" dirty="0" smtClean="0"/>
              <a:t>Il est suggérer de séparer les personnes impliquées pendant l’enquête même si ça comporte des désavantages.</a:t>
            </a:r>
          </a:p>
          <a:p>
            <a:pPr>
              <a:lnSpc>
                <a:spcPct val="100000"/>
              </a:lnSpc>
            </a:pPr>
            <a:r>
              <a:rPr lang="fr-CA" dirty="0" smtClean="0"/>
              <a:t>Si on déplace le </a:t>
            </a:r>
            <a:r>
              <a:rPr lang="fr-CA" dirty="0" smtClean="0"/>
              <a:t>gestionnaire :</a:t>
            </a:r>
            <a:endParaRPr lang="fr-CA" dirty="0" smtClean="0"/>
          </a:p>
          <a:p>
            <a:pPr lvl="1">
              <a:lnSpc>
                <a:spcPct val="100000"/>
              </a:lnSpc>
            </a:pPr>
            <a:r>
              <a:rPr lang="fr-CA" dirty="0"/>
              <a:t>Peut atteindre sa crédibilité</a:t>
            </a:r>
          </a:p>
          <a:p>
            <a:pPr lvl="1">
              <a:lnSpc>
                <a:spcPct val="100000"/>
              </a:lnSpc>
            </a:pPr>
            <a:r>
              <a:rPr lang="fr-CA" dirty="0"/>
              <a:t>Peut être perçu comme étant coupable</a:t>
            </a:r>
          </a:p>
          <a:p>
            <a:pPr lvl="1">
              <a:lnSpc>
                <a:spcPct val="100000"/>
              </a:lnSpc>
            </a:pPr>
            <a:endParaRPr lang="fr-CA" dirty="0" smtClean="0"/>
          </a:p>
          <a:p>
            <a:pPr>
              <a:lnSpc>
                <a:spcPct val="100000"/>
              </a:lnSpc>
            </a:pPr>
            <a:r>
              <a:rPr lang="fr-CA" dirty="0" smtClean="0"/>
              <a:t>Si on déplace </a:t>
            </a:r>
            <a:r>
              <a:rPr lang="fr-CA" dirty="0" smtClean="0"/>
              <a:t>l’employé :</a:t>
            </a:r>
            <a:endParaRPr lang="fr-CA" dirty="0" smtClean="0"/>
          </a:p>
          <a:p>
            <a:pPr lvl="1">
              <a:lnSpc>
                <a:spcPct val="100000"/>
              </a:lnSpc>
            </a:pPr>
            <a:r>
              <a:rPr lang="fr-CA" dirty="0" smtClean="0"/>
              <a:t>Peut susciter plusieurs questionnements auprès de ses collègues</a:t>
            </a:r>
          </a:p>
          <a:p>
            <a:pPr lvl="1">
              <a:lnSpc>
                <a:spcPct val="100000"/>
              </a:lnSpc>
            </a:pPr>
            <a:r>
              <a:rPr lang="fr-CA" dirty="0" smtClean="0"/>
              <a:t>Peut se sentir déstabilisé sur le plan psychologique.</a:t>
            </a:r>
          </a:p>
          <a:p>
            <a:pPr lvl="1"/>
            <a:endParaRPr lang="fr-CA" dirty="0"/>
          </a:p>
          <a:p>
            <a:pPr lvl="1"/>
            <a:r>
              <a:rPr lang="fr-CA" sz="3000" dirty="0" smtClean="0">
                <a:solidFill>
                  <a:srgbClr val="800000"/>
                </a:solidFill>
              </a:rPr>
              <a:t>Question : </a:t>
            </a:r>
            <a:r>
              <a:rPr lang="fr-CA" sz="3000" dirty="0">
                <a:ln w="0"/>
                <a:solidFill>
                  <a:srgbClr val="800000"/>
                </a:solidFill>
                <a:effectLst>
                  <a:outerShdw blurRad="38100" dist="25400" dir="5400000" algn="ctr" rotWithShape="0">
                    <a:srgbClr val="6E747A">
                      <a:alpha val="43000"/>
                    </a:srgbClr>
                  </a:outerShdw>
                </a:effectLst>
              </a:rPr>
              <a:t>Est-il préférable de déplacer</a:t>
            </a:r>
            <a:br>
              <a:rPr lang="fr-CA" sz="3000" dirty="0">
                <a:ln w="0"/>
                <a:solidFill>
                  <a:srgbClr val="800000"/>
                </a:solidFill>
                <a:effectLst>
                  <a:outerShdw blurRad="38100" dist="25400" dir="5400000" algn="ctr" rotWithShape="0">
                    <a:srgbClr val="6E747A">
                      <a:alpha val="43000"/>
                    </a:srgbClr>
                  </a:outerShdw>
                </a:effectLst>
              </a:rPr>
            </a:br>
            <a:r>
              <a:rPr lang="fr-CA" sz="3000" dirty="0">
                <a:ln w="0"/>
                <a:solidFill>
                  <a:srgbClr val="800000"/>
                </a:solidFill>
                <a:effectLst>
                  <a:outerShdw blurRad="38100" dist="25400" dir="5400000" algn="ctr" rotWithShape="0">
                    <a:srgbClr val="6E747A">
                      <a:alpha val="43000"/>
                    </a:srgbClr>
                  </a:outerShdw>
                </a:effectLst>
              </a:rPr>
              <a:t>le gestionnaire ou </a:t>
            </a:r>
            <a:r>
              <a:rPr lang="fr-CA" sz="3000" dirty="0" smtClean="0">
                <a:ln w="0"/>
                <a:solidFill>
                  <a:srgbClr val="800000"/>
                </a:solidFill>
                <a:effectLst>
                  <a:outerShdw blurRad="38100" dist="25400" dir="5400000" algn="ctr" rotWithShape="0">
                    <a:srgbClr val="6E747A">
                      <a:alpha val="43000"/>
                    </a:srgbClr>
                  </a:outerShdw>
                </a:effectLst>
              </a:rPr>
              <a:t>l’employé ?</a:t>
            </a:r>
            <a:endParaRPr lang="fr-CA" sz="3000" dirty="0">
              <a:ln w="0"/>
              <a:solidFill>
                <a:srgbClr val="800000"/>
              </a:solidFill>
              <a:effectLst>
                <a:outerShdw blurRad="38100" dist="25400" dir="5400000" algn="ctr" rotWithShape="0">
                  <a:srgbClr val="6E747A">
                    <a:alpha val="43000"/>
                  </a:srgbClr>
                </a:outerShdw>
              </a:effectLst>
            </a:endParaRPr>
          </a:p>
          <a:p>
            <a:pPr lvl="1"/>
            <a:endParaRPr lang="fr-CA" dirty="0" smtClean="0"/>
          </a:p>
        </p:txBody>
      </p:sp>
      <p:sp>
        <p:nvSpPr>
          <p:cNvPr id="6"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12</a:t>
            </a:fld>
            <a:endParaRPr lang="fr-CA"/>
          </a:p>
        </p:txBody>
      </p:sp>
      <p:sp>
        <p:nvSpPr>
          <p:cNvPr id="7" name="Titre 1"/>
          <p:cNvSpPr txBox="1">
            <a:spLocks/>
          </p:cNvSpPr>
          <p:nvPr/>
        </p:nvSpPr>
        <p:spPr>
          <a:xfrm>
            <a:off x="323528" y="332656"/>
            <a:ext cx="8496944" cy="78412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400" b="1" i="0" kern="1200" cap="all" baseline="0">
                <a:blipFill>
                  <a:blip r:embed="rId3">
                    <a:extLst>
                      <a:ext uri="{28A0092B-C50C-407E-A947-70E740481C1C}">
                        <a14:useLocalDpi xmlns:a14="http://schemas.microsoft.com/office/drawing/2010/main" val="0"/>
                      </a:ext>
                    </a:extLst>
                  </a:blip>
                  <a:tile tx="6350" ty="-127000" sx="65000" sy="64000" flip="none" algn="tl"/>
                </a:blipFill>
                <a:latin typeface="Arial"/>
                <a:ea typeface="+mj-ea"/>
                <a:cs typeface="Arial"/>
              </a:defRPr>
            </a:lvl1pPr>
          </a:lstStyle>
          <a:p>
            <a:r>
              <a:rPr lang="fr-CA" sz="2800" dirty="0" smtClean="0">
                <a:solidFill>
                  <a:srgbClr val="000090"/>
                </a:solidFill>
              </a:rPr>
              <a:t>Plainte visant le supérieur immédiat  II</a:t>
            </a:r>
            <a:endParaRPr lang="fr-CA" sz="2800" dirty="0">
              <a:solidFill>
                <a:srgbClr val="000090"/>
              </a:solidFill>
            </a:endParaRPr>
          </a:p>
        </p:txBody>
      </p:sp>
      <p:sp>
        <p:nvSpPr>
          <p:cNvPr id="8"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134819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85800" y="484632"/>
            <a:ext cx="7772400" cy="784128"/>
          </a:xfrm>
        </p:spPr>
        <p:txBody>
          <a:bodyPr>
            <a:normAutofit/>
          </a:bodyPr>
          <a:lstStyle/>
          <a:p>
            <a:r>
              <a:rPr lang="fr-CA" dirty="0">
                <a:solidFill>
                  <a:srgbClr val="000090"/>
                </a:solidFill>
              </a:rPr>
              <a:t>Conséquence de l’enquête dans les relations interpersonnelles </a:t>
            </a:r>
            <a:r>
              <a:rPr lang="fr-CA" dirty="0" smtClean="0">
                <a:solidFill>
                  <a:srgbClr val="000090"/>
                </a:solidFill>
              </a:rPr>
              <a:t>II</a:t>
            </a:r>
            <a:endParaRPr lang="fr-CA" dirty="0">
              <a:solidFill>
                <a:srgbClr val="000090"/>
              </a:solidFill>
            </a:endParaRPr>
          </a:p>
        </p:txBody>
      </p:sp>
      <p:sp>
        <p:nvSpPr>
          <p:cNvPr id="3" name="Espace réservé du contenu 2"/>
          <p:cNvSpPr>
            <a:spLocks noGrp="1"/>
          </p:cNvSpPr>
          <p:nvPr>
            <p:ph idx="4294967295"/>
          </p:nvPr>
        </p:nvSpPr>
        <p:spPr>
          <a:xfrm>
            <a:off x="685800" y="1412776"/>
            <a:ext cx="7772400" cy="4752528"/>
          </a:xfrm>
        </p:spPr>
        <p:txBody>
          <a:bodyPr>
            <a:normAutofit/>
          </a:bodyPr>
          <a:lstStyle/>
          <a:p>
            <a:r>
              <a:rPr lang="fr-CA" sz="2800" b="1" dirty="0">
                <a:solidFill>
                  <a:srgbClr val="800000"/>
                </a:solidFill>
              </a:rPr>
              <a:t>Plainte visant </a:t>
            </a:r>
            <a:r>
              <a:rPr lang="fr-CA" sz="2800" b="1" dirty="0" smtClean="0">
                <a:solidFill>
                  <a:srgbClr val="800000"/>
                </a:solidFill>
              </a:rPr>
              <a:t>un collègue de travail :</a:t>
            </a:r>
          </a:p>
          <a:p>
            <a:pPr lvl="1"/>
            <a:r>
              <a:rPr lang="fr-CA" sz="2000" dirty="0" smtClean="0"/>
              <a:t>Climat de travail peut devenir nuisible et il peut s’ensuivre </a:t>
            </a:r>
            <a:r>
              <a:rPr lang="fr-CA" sz="2000" dirty="0" smtClean="0"/>
              <a:t>la</a:t>
            </a:r>
            <a:r>
              <a:rPr lang="fr-CA" sz="2000" dirty="0" smtClean="0"/>
              <a:t> </a:t>
            </a:r>
            <a:r>
              <a:rPr lang="fr-CA" sz="2000" dirty="0" smtClean="0"/>
              <a:t>formation de clans</a:t>
            </a:r>
          </a:p>
          <a:p>
            <a:pPr lvl="1"/>
            <a:r>
              <a:rPr lang="fr-CA" sz="2000" dirty="0" smtClean="0"/>
              <a:t>Absentéisme</a:t>
            </a:r>
          </a:p>
          <a:p>
            <a:pPr marL="274320" lvl="1" indent="0">
              <a:buNone/>
            </a:pPr>
            <a:endParaRPr lang="fr-CA" dirty="0"/>
          </a:p>
          <a:p>
            <a:r>
              <a:rPr lang="fr-CA" sz="2800" b="1" dirty="0" smtClean="0">
                <a:solidFill>
                  <a:srgbClr val="800000"/>
                </a:solidFill>
              </a:rPr>
              <a:t>Plainte visant un client, un fournisseur ou un partenaire :</a:t>
            </a:r>
            <a:endParaRPr lang="fr-CA" sz="2800" dirty="0" smtClean="0">
              <a:solidFill>
                <a:srgbClr val="800000"/>
              </a:solidFill>
            </a:endParaRPr>
          </a:p>
          <a:p>
            <a:pPr lvl="1"/>
            <a:r>
              <a:rPr lang="fr-CA" sz="2000" dirty="0" smtClean="0"/>
              <a:t>Milieu de travail qui n’est pas sain</a:t>
            </a:r>
            <a:endParaRPr lang="fr-CA" sz="2000" dirty="0"/>
          </a:p>
          <a:p>
            <a:pPr lvl="2">
              <a:lnSpc>
                <a:spcPct val="100000"/>
              </a:lnSpc>
            </a:pPr>
            <a:r>
              <a:rPr lang="fr-CA" sz="2000" dirty="0" smtClean="0"/>
              <a:t>Tout comme les plaintes qui ont lieu à l’intérieur de l’entreprise, l’employeur doit intervenir lorsqu’un employé subit du harcèlement psychologique et faire cesser toute conduite inappropriée.</a:t>
            </a:r>
            <a:endParaRPr lang="fr-CA" sz="2000" dirty="0"/>
          </a:p>
        </p:txBody>
      </p:sp>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13</a:t>
            </a:fld>
            <a:endParaRPr lang="fr-C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07704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85800" y="484632"/>
            <a:ext cx="8206680" cy="856136"/>
          </a:xfrm>
        </p:spPr>
        <p:txBody>
          <a:bodyPr/>
          <a:lstStyle/>
          <a:p>
            <a:r>
              <a:rPr lang="fr-CA" dirty="0" smtClean="0">
                <a:solidFill>
                  <a:srgbClr val="000090"/>
                </a:solidFill>
              </a:rPr>
              <a:t>Types de plaintes jugées irrecevables  I</a:t>
            </a:r>
            <a:endParaRPr lang="fr-CA" dirty="0">
              <a:solidFill>
                <a:srgbClr val="000090"/>
              </a:solidFill>
            </a:endParaRPr>
          </a:p>
        </p:txBody>
      </p:sp>
      <p:sp>
        <p:nvSpPr>
          <p:cNvPr id="3" name="Espace réservé du contenu 2"/>
          <p:cNvSpPr>
            <a:spLocks noGrp="1"/>
          </p:cNvSpPr>
          <p:nvPr>
            <p:ph idx="4294967295"/>
          </p:nvPr>
        </p:nvSpPr>
        <p:spPr>
          <a:xfrm>
            <a:off x="685800" y="2121408"/>
            <a:ext cx="7772400" cy="1739640"/>
          </a:xfrm>
        </p:spPr>
        <p:txBody>
          <a:bodyPr>
            <a:normAutofit/>
          </a:bodyPr>
          <a:lstStyle/>
          <a:p>
            <a:pPr>
              <a:buFont typeface="Wingdings" charset="2"/>
              <a:buChar char="Ø"/>
            </a:pPr>
            <a:r>
              <a:rPr lang="fr-CA" sz="3200" dirty="0" smtClean="0"/>
              <a:t>Plainte frivole</a:t>
            </a:r>
          </a:p>
          <a:p>
            <a:pPr>
              <a:buFont typeface="Wingdings" charset="2"/>
              <a:buChar char="Ø"/>
            </a:pPr>
            <a:r>
              <a:rPr lang="fr-CA" sz="3200" dirty="0" smtClean="0"/>
              <a:t>Plainte vexatoire</a:t>
            </a:r>
          </a:p>
          <a:p>
            <a:pPr>
              <a:buFont typeface="Wingdings" charset="2"/>
              <a:buChar char="Ø"/>
            </a:pPr>
            <a:r>
              <a:rPr lang="fr-CA" sz="3200" dirty="0" smtClean="0"/>
              <a:t>Plainte de mauvaise foi</a:t>
            </a:r>
          </a:p>
          <a:p>
            <a:pPr>
              <a:buFont typeface="Wingdings" charset="2"/>
              <a:buChar char="Ø"/>
            </a:pPr>
            <a:endParaRPr lang="fr-CA" sz="3200" dirty="0"/>
          </a:p>
        </p:txBody>
      </p:sp>
      <p:sp>
        <p:nvSpPr>
          <p:cNvPr id="4" name="ZoneTexte 3"/>
          <p:cNvSpPr txBox="1"/>
          <p:nvPr/>
        </p:nvSpPr>
        <p:spPr>
          <a:xfrm>
            <a:off x="683568" y="4437112"/>
            <a:ext cx="7772400" cy="1200329"/>
          </a:xfrm>
          <a:prstGeom prst="rect">
            <a:avLst/>
          </a:prstGeom>
          <a:noFill/>
        </p:spPr>
        <p:txBody>
          <a:bodyPr wrap="square" rtlCol="0">
            <a:spAutoFit/>
          </a:bodyPr>
          <a:lstStyle/>
          <a:p>
            <a:r>
              <a:rPr lang="fr-CA" sz="2400" b="1" dirty="0" smtClean="0">
                <a:solidFill>
                  <a:schemeClr val="accent2"/>
                </a:solidFill>
                <a:latin typeface="Arial"/>
                <a:cs typeface="Arial"/>
              </a:rPr>
              <a:t>Elles ont pour but de se défendre ou de se protéger plutôt que de faire cesser des comportements inacceptables.</a:t>
            </a:r>
            <a:endParaRPr lang="fr-CA" sz="2400" b="1" dirty="0">
              <a:solidFill>
                <a:schemeClr val="accent2"/>
              </a:solidFill>
              <a:latin typeface="Arial"/>
              <a:cs typeface="Arial"/>
            </a:endParaRPr>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14</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9210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23528" y="260648"/>
            <a:ext cx="8134672" cy="648072"/>
          </a:xfrm>
        </p:spPr>
        <p:txBody>
          <a:bodyPr/>
          <a:lstStyle/>
          <a:p>
            <a:r>
              <a:rPr lang="fr-CA" dirty="0">
                <a:solidFill>
                  <a:srgbClr val="000090"/>
                </a:solidFill>
              </a:rPr>
              <a:t>Types de plaintes jugées </a:t>
            </a:r>
            <a:r>
              <a:rPr lang="fr-CA" dirty="0" smtClean="0">
                <a:solidFill>
                  <a:srgbClr val="000090"/>
                </a:solidFill>
              </a:rPr>
              <a:t>irrecevables  II</a:t>
            </a:r>
            <a:endParaRPr lang="fr-CA" dirty="0">
              <a:solidFill>
                <a:srgbClr val="000090"/>
              </a:solidFill>
            </a:endParaRPr>
          </a:p>
        </p:txBody>
      </p:sp>
      <p:sp>
        <p:nvSpPr>
          <p:cNvPr id="3" name="Espace réservé du contenu 2"/>
          <p:cNvSpPr>
            <a:spLocks noGrp="1"/>
          </p:cNvSpPr>
          <p:nvPr>
            <p:ph idx="4294967295"/>
          </p:nvPr>
        </p:nvSpPr>
        <p:spPr>
          <a:xfrm>
            <a:off x="323528" y="980728"/>
            <a:ext cx="6406480" cy="5373216"/>
          </a:xfrm>
        </p:spPr>
        <p:txBody>
          <a:bodyPr>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fr-CA" sz="2800" b="1" dirty="0" smtClean="0">
                <a:solidFill>
                  <a:srgbClr val="800000"/>
                </a:solidFill>
              </a:rPr>
              <a:t>Plainte</a:t>
            </a:r>
            <a:r>
              <a:rPr lang="fr-CA" sz="2800" b="1" dirty="0">
                <a:solidFill>
                  <a:srgbClr val="800000"/>
                </a:solidFill>
              </a:rPr>
              <a:t> </a:t>
            </a:r>
            <a:r>
              <a:rPr lang="fr-CA" sz="2800" b="1" dirty="0" smtClean="0">
                <a:solidFill>
                  <a:srgbClr val="800000"/>
                </a:solidFill>
              </a:rPr>
              <a:t>Frivole :</a:t>
            </a:r>
          </a:p>
          <a:p>
            <a:pPr>
              <a:lnSpc>
                <a:spcPct val="170000"/>
              </a:lnSpc>
              <a:spcBef>
                <a:spcPts val="0"/>
              </a:spcBef>
              <a:buClrTx/>
              <a:buSzTx/>
            </a:pPr>
            <a:r>
              <a:rPr lang="fr-CA" sz="2900" dirty="0" smtClean="0"/>
              <a:t>Plainte peu sérieuse</a:t>
            </a:r>
          </a:p>
          <a:p>
            <a:pPr>
              <a:lnSpc>
                <a:spcPct val="170000"/>
              </a:lnSpc>
              <a:spcBef>
                <a:spcPts val="0"/>
              </a:spcBef>
              <a:buClrTx/>
              <a:buSzTx/>
            </a:pPr>
            <a:r>
              <a:rPr lang="fr-CA" sz="2900" dirty="0" smtClean="0"/>
              <a:t>Plainte d</a:t>
            </a:r>
            <a:r>
              <a:rPr lang="fr-CA" sz="2900" dirty="0" smtClean="0"/>
              <a:t>ont </a:t>
            </a:r>
            <a:r>
              <a:rPr lang="fr-CA" sz="2900" dirty="0" smtClean="0"/>
              <a:t>les faits sont anodins et insignifiants</a:t>
            </a:r>
          </a:p>
          <a:p>
            <a:pPr marL="0" marR="0" lvl="0" indent="0" defTabSz="914400" eaLnBrk="1" fontAlgn="auto" latinLnBrk="0" hangingPunct="1">
              <a:lnSpc>
                <a:spcPct val="100000"/>
              </a:lnSpc>
              <a:spcBef>
                <a:spcPts val="0"/>
              </a:spcBef>
              <a:spcAft>
                <a:spcPts val="0"/>
              </a:spcAft>
              <a:buClrTx/>
              <a:buSzTx/>
              <a:buFontTx/>
              <a:buNone/>
              <a:tabLst/>
              <a:defRPr/>
            </a:pPr>
            <a:endParaRPr lang="fr-CA" dirty="0"/>
          </a:p>
          <a:p>
            <a:pPr marL="0" marR="0" lvl="0" indent="0" defTabSz="914400" eaLnBrk="1" fontAlgn="auto" latinLnBrk="0" hangingPunct="1">
              <a:lnSpc>
                <a:spcPct val="100000"/>
              </a:lnSpc>
              <a:spcBef>
                <a:spcPts val="0"/>
              </a:spcBef>
              <a:spcAft>
                <a:spcPts val="0"/>
              </a:spcAft>
              <a:buClrTx/>
              <a:buSzTx/>
              <a:buFontTx/>
              <a:buNone/>
              <a:tabLst/>
              <a:defRPr/>
            </a:pPr>
            <a:r>
              <a:rPr lang="fr-CA" sz="2800" b="1" dirty="0">
                <a:solidFill>
                  <a:srgbClr val="800000"/>
                </a:solidFill>
              </a:rPr>
              <a:t>Plainte de mauvaise </a:t>
            </a:r>
            <a:r>
              <a:rPr lang="fr-CA" sz="2800" b="1" dirty="0" smtClean="0">
                <a:solidFill>
                  <a:srgbClr val="800000"/>
                </a:solidFill>
              </a:rPr>
              <a:t>foi :</a:t>
            </a:r>
            <a:endParaRPr lang="fr-CA" sz="2800" b="1" dirty="0">
              <a:solidFill>
                <a:srgbClr val="800000"/>
              </a:solidFill>
            </a:endParaRPr>
          </a:p>
          <a:p>
            <a:pPr>
              <a:lnSpc>
                <a:spcPct val="170000"/>
              </a:lnSpc>
              <a:spcBef>
                <a:spcPts val="0"/>
              </a:spcBef>
              <a:buClrTx/>
              <a:buSzTx/>
            </a:pPr>
            <a:r>
              <a:rPr lang="fr-CA" sz="2900" dirty="0" smtClean="0"/>
              <a:t>Fondé sur de la mauvaise volonté</a:t>
            </a:r>
            <a:r>
              <a:rPr lang="fr-CA" sz="2900" dirty="0"/>
              <a:t> </a:t>
            </a:r>
            <a:r>
              <a:rPr lang="fr-CA" sz="2900" dirty="0" smtClean="0"/>
              <a:t>ou des comportements trompeurs, malicieux et malhonnêtes.</a:t>
            </a:r>
          </a:p>
          <a:p>
            <a:pPr marL="0" marR="0" lvl="0" indent="0" defTabSz="914400" eaLnBrk="1" fontAlgn="auto" latinLnBrk="0" hangingPunct="1">
              <a:lnSpc>
                <a:spcPct val="100000"/>
              </a:lnSpc>
              <a:spcBef>
                <a:spcPts val="0"/>
              </a:spcBef>
              <a:spcAft>
                <a:spcPts val="0"/>
              </a:spcAft>
              <a:buClrTx/>
              <a:buSzTx/>
              <a:buFontTx/>
              <a:buNone/>
              <a:tabLst/>
              <a:defRPr/>
            </a:pPr>
            <a:endParaRPr lang="fr-CA" dirty="0"/>
          </a:p>
          <a:p>
            <a:pPr marL="0" indent="0">
              <a:lnSpc>
                <a:spcPct val="110000"/>
              </a:lnSpc>
              <a:spcBef>
                <a:spcPts val="0"/>
              </a:spcBef>
              <a:buClrTx/>
              <a:buSzTx/>
              <a:buNone/>
            </a:pPr>
            <a:r>
              <a:rPr lang="fr-CA" sz="2800" b="1" dirty="0">
                <a:solidFill>
                  <a:srgbClr val="800000"/>
                </a:solidFill>
              </a:rPr>
              <a:t>Plainte </a:t>
            </a:r>
            <a:r>
              <a:rPr lang="fr-CA" sz="2800" b="1" dirty="0" smtClean="0">
                <a:solidFill>
                  <a:srgbClr val="800000"/>
                </a:solidFill>
              </a:rPr>
              <a:t>Vexatoire :</a:t>
            </a:r>
            <a:endParaRPr lang="fr-CA" sz="2800" b="1" dirty="0">
              <a:solidFill>
                <a:srgbClr val="800000"/>
              </a:solidFill>
            </a:endParaRPr>
          </a:p>
          <a:p>
            <a:pPr>
              <a:lnSpc>
                <a:spcPct val="170000"/>
              </a:lnSpc>
              <a:spcBef>
                <a:spcPts val="0"/>
              </a:spcBef>
              <a:buClrTx/>
              <a:buSzTx/>
            </a:pPr>
            <a:r>
              <a:rPr lang="fr-CA" sz="2900" dirty="0" smtClean="0"/>
              <a:t>Vise à blesser et à atteindre une personne dans son estime de soi, sa dignité et son intégrité psychologique.</a:t>
            </a:r>
          </a:p>
          <a:p>
            <a:pPr>
              <a:lnSpc>
                <a:spcPct val="170000"/>
              </a:lnSpc>
              <a:spcBef>
                <a:spcPts val="0"/>
              </a:spcBef>
              <a:buClrTx/>
              <a:buSzTx/>
            </a:pPr>
            <a:r>
              <a:rPr lang="fr-CA" sz="2900" dirty="0" smtClean="0"/>
              <a:t>Cherche à importuner, blesser et offenser</a:t>
            </a:r>
          </a:p>
          <a:p>
            <a:pPr marL="0" marR="0" lvl="0" indent="0" defTabSz="914400" eaLnBrk="1" fontAlgn="auto" latinLnBrk="0" hangingPunct="1">
              <a:lnSpc>
                <a:spcPct val="100000"/>
              </a:lnSpc>
              <a:spcBef>
                <a:spcPts val="0"/>
              </a:spcBef>
              <a:spcAft>
                <a:spcPts val="0"/>
              </a:spcAft>
              <a:buClrTx/>
              <a:buSzTx/>
              <a:buFontTx/>
              <a:buNone/>
              <a:tabLst/>
              <a:defRPr/>
            </a:pPr>
            <a:endParaRPr lang="fr-CA"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1943118"/>
            <a:ext cx="2123961" cy="2681949"/>
          </a:xfrm>
          <a:prstGeom prst="rect">
            <a:avLst/>
          </a:prstGeom>
        </p:spPr>
      </p:pic>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15</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901059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85800" y="484632"/>
            <a:ext cx="7772400" cy="784128"/>
          </a:xfrm>
        </p:spPr>
        <p:txBody>
          <a:bodyPr>
            <a:normAutofit/>
          </a:bodyPr>
          <a:lstStyle/>
          <a:p>
            <a:r>
              <a:rPr lang="fr-CA" sz="2800" dirty="0" smtClean="0">
                <a:solidFill>
                  <a:srgbClr val="000090"/>
                </a:solidFill>
              </a:rPr>
              <a:t>La plainte réciproque</a:t>
            </a:r>
            <a:endParaRPr lang="fr-CA" sz="2800" dirty="0">
              <a:solidFill>
                <a:srgbClr val="000090"/>
              </a:solidFill>
            </a:endParaRPr>
          </a:p>
        </p:txBody>
      </p:sp>
      <p:sp>
        <p:nvSpPr>
          <p:cNvPr id="3" name="Espace réservé du contenu 2"/>
          <p:cNvSpPr>
            <a:spLocks noGrp="1"/>
          </p:cNvSpPr>
          <p:nvPr>
            <p:ph idx="4294967295"/>
          </p:nvPr>
        </p:nvSpPr>
        <p:spPr>
          <a:xfrm>
            <a:off x="683568" y="1628800"/>
            <a:ext cx="7772400" cy="4536504"/>
          </a:xfrm>
        </p:spPr>
        <p:txBody>
          <a:bodyPr/>
          <a:lstStyle/>
          <a:p>
            <a:r>
              <a:rPr lang="fr-CA" sz="2400" dirty="0" smtClean="0"/>
              <a:t>C’est lorsqu’une personne désire se venger d’avoir été mis en cause dans une plainte et fait une contre-plainte.</a:t>
            </a:r>
          </a:p>
          <a:p>
            <a:endParaRPr lang="fr-CA" dirty="0" smtClean="0"/>
          </a:p>
          <a:p>
            <a:r>
              <a:rPr lang="fr-CA" sz="2400" dirty="0" smtClean="0"/>
              <a:t>La tenue de deux enquêtes simultanées n’est pas recommandée.</a:t>
            </a:r>
          </a:p>
          <a:p>
            <a:endParaRPr lang="fr-CA" sz="2400" dirty="0"/>
          </a:p>
          <a:p>
            <a:r>
              <a:rPr lang="fr-CA" sz="2400" dirty="0" smtClean="0"/>
              <a:t>Il faut traiter une seule plainte à la foi</a:t>
            </a:r>
            <a:endParaRPr lang="fr-CA" sz="2400" dirty="0"/>
          </a:p>
        </p:txBody>
      </p:sp>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16</a:t>
            </a:fld>
            <a:endParaRPr lang="fr-C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392220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95536" y="307910"/>
            <a:ext cx="8496944" cy="960850"/>
          </a:xfrm>
        </p:spPr>
        <p:txBody>
          <a:bodyPr/>
          <a:lstStyle/>
          <a:p>
            <a:r>
              <a:rPr lang="fr-CA" dirty="0">
                <a:solidFill>
                  <a:srgbClr val="000090"/>
                </a:solidFill>
              </a:rPr>
              <a:t>Personne plaignante requérant l’anonymat</a:t>
            </a:r>
            <a:r>
              <a:rPr lang="fr-FR" dirty="0">
                <a:solidFill>
                  <a:srgbClr val="000090"/>
                </a:solidFill>
              </a:rPr>
              <a:t> </a:t>
            </a:r>
            <a:endParaRPr lang="fr-CA" dirty="0">
              <a:solidFill>
                <a:srgbClr val="000090"/>
              </a:solidFill>
            </a:endParaRPr>
          </a:p>
        </p:txBody>
      </p:sp>
      <p:sp>
        <p:nvSpPr>
          <p:cNvPr id="3" name="Espace réservé du contenu 2"/>
          <p:cNvSpPr>
            <a:spLocks noGrp="1"/>
          </p:cNvSpPr>
          <p:nvPr>
            <p:ph idx="4294967295"/>
          </p:nvPr>
        </p:nvSpPr>
        <p:spPr>
          <a:xfrm>
            <a:off x="685800" y="1484784"/>
            <a:ext cx="5542384" cy="4608512"/>
          </a:xfrm>
        </p:spPr>
        <p:txBody>
          <a:bodyPr>
            <a:normAutofit/>
          </a:bodyPr>
          <a:lstStyle/>
          <a:p>
            <a:pPr>
              <a:lnSpc>
                <a:spcPct val="100000"/>
              </a:lnSpc>
            </a:pPr>
            <a:r>
              <a:rPr lang="fr-CA" sz="2400" dirty="0" smtClean="0"/>
              <a:t>Par peur de subir des représailles de la personne fautive.</a:t>
            </a:r>
          </a:p>
          <a:p>
            <a:pPr>
              <a:lnSpc>
                <a:spcPct val="100000"/>
              </a:lnSpc>
            </a:pPr>
            <a:endParaRPr lang="fr-CA" sz="2400" dirty="0"/>
          </a:p>
          <a:p>
            <a:pPr>
              <a:lnSpc>
                <a:spcPct val="100000"/>
              </a:lnSpc>
            </a:pPr>
            <a:r>
              <a:rPr lang="fr-CA" sz="2400" dirty="0" smtClean="0"/>
              <a:t>Selon la </a:t>
            </a:r>
            <a:r>
              <a:rPr lang="fr-CA" sz="2400" dirty="0" smtClean="0"/>
              <a:t>Loi </a:t>
            </a:r>
            <a:r>
              <a:rPr lang="fr-CA" sz="2400" dirty="0" smtClean="0"/>
              <a:t>sur les normes du travail, l’employeur doit tout de même prendre les moyens raisonnables pour prévenir le harcèlement psychologique et, lorsqu’une telle condition est portée à sa connaissance, pour </a:t>
            </a:r>
            <a:r>
              <a:rPr lang="fr-CA" sz="2400" dirty="0" smtClean="0"/>
              <a:t>la </a:t>
            </a:r>
            <a:r>
              <a:rPr lang="fr-CA" sz="2400" dirty="0" smtClean="0"/>
              <a:t>faire cesser.</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2832" y="3182310"/>
            <a:ext cx="2631168" cy="2631168"/>
          </a:xfrm>
          <a:prstGeom prst="rect">
            <a:avLst/>
          </a:prstGeom>
        </p:spPr>
      </p:pic>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17</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580159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23528" y="484632"/>
            <a:ext cx="8352928" cy="568104"/>
          </a:xfrm>
        </p:spPr>
        <p:txBody>
          <a:bodyPr>
            <a:normAutofit/>
          </a:bodyPr>
          <a:lstStyle/>
          <a:p>
            <a:r>
              <a:rPr lang="fr-CA" dirty="0">
                <a:solidFill>
                  <a:srgbClr val="000090"/>
                </a:solidFill>
              </a:rPr>
              <a:t>Plainte et grief : Des enquêtes simultanées ?</a:t>
            </a:r>
            <a:r>
              <a:rPr lang="fr-FR" dirty="0">
                <a:solidFill>
                  <a:srgbClr val="000090"/>
                </a:solidFill>
              </a:rPr>
              <a:t> </a:t>
            </a:r>
            <a:endParaRPr lang="fr-CA" dirty="0">
              <a:solidFill>
                <a:srgbClr val="000090"/>
              </a:solidFill>
            </a:endParaRPr>
          </a:p>
        </p:txBody>
      </p:sp>
      <p:sp>
        <p:nvSpPr>
          <p:cNvPr id="3" name="Espace réservé du contenu 2"/>
          <p:cNvSpPr>
            <a:spLocks noGrp="1"/>
          </p:cNvSpPr>
          <p:nvPr>
            <p:ph idx="4294967295"/>
          </p:nvPr>
        </p:nvSpPr>
        <p:spPr>
          <a:xfrm>
            <a:off x="683568" y="1412776"/>
            <a:ext cx="7772400" cy="4752528"/>
          </a:xfrm>
        </p:spPr>
        <p:txBody>
          <a:bodyPr>
            <a:noAutofit/>
          </a:bodyPr>
          <a:lstStyle/>
          <a:p>
            <a:r>
              <a:rPr lang="fr-CA" sz="2400" dirty="0" smtClean="0">
                <a:solidFill>
                  <a:srgbClr val="800000"/>
                </a:solidFill>
              </a:rPr>
              <a:t>Mener deux processus successivement peut entraîner des répercussions négatives sur le climat de travail.</a:t>
            </a:r>
          </a:p>
          <a:p>
            <a:endParaRPr lang="fr-CA" sz="2400" dirty="0" smtClean="0">
              <a:solidFill>
                <a:srgbClr val="800000"/>
              </a:solidFill>
            </a:endParaRPr>
          </a:p>
          <a:p>
            <a:r>
              <a:rPr lang="fr-CA" sz="2400" dirty="0" smtClean="0">
                <a:solidFill>
                  <a:srgbClr val="800000"/>
                </a:solidFill>
              </a:rPr>
              <a:t>Il est préférable de mener à terme un premier processus.</a:t>
            </a:r>
          </a:p>
          <a:p>
            <a:endParaRPr lang="fr-CA" sz="2400" dirty="0">
              <a:solidFill>
                <a:srgbClr val="800000"/>
              </a:solidFill>
            </a:endParaRPr>
          </a:p>
          <a:p>
            <a:r>
              <a:rPr lang="fr-CA" sz="2400" dirty="0">
                <a:solidFill>
                  <a:srgbClr val="800000"/>
                </a:solidFill>
              </a:rPr>
              <a:t>Il est possible que la situation se règle au moyen de l’enquête administrative et dans le cas contraire il serait préférable de démarrer le processus de grief lors de l’obtention des résultats de l’enquête administrative.</a:t>
            </a:r>
            <a:r>
              <a:rPr lang="fr-FR" sz="2400" dirty="0">
                <a:solidFill>
                  <a:srgbClr val="800000"/>
                </a:solidFill>
              </a:rPr>
              <a:t> </a:t>
            </a:r>
            <a:endParaRPr lang="fr-CA" sz="2400" dirty="0">
              <a:solidFill>
                <a:srgbClr val="800000"/>
              </a:solidFill>
            </a:endParaRPr>
          </a:p>
        </p:txBody>
      </p:sp>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18</a:t>
            </a:fld>
            <a:endParaRPr lang="fr-C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218088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85800" y="484632"/>
            <a:ext cx="8134672" cy="1288184"/>
          </a:xfrm>
        </p:spPr>
        <p:txBody>
          <a:bodyPr>
            <a:normAutofit/>
          </a:bodyPr>
          <a:lstStyle/>
          <a:p>
            <a:r>
              <a:rPr lang="fr-CA" dirty="0">
                <a:solidFill>
                  <a:srgbClr val="000090"/>
                </a:solidFill>
              </a:rPr>
              <a:t>Politique contre le harcèlement psychologique en milieu de travail</a:t>
            </a:r>
            <a:r>
              <a:rPr lang="fr-FR" dirty="0">
                <a:solidFill>
                  <a:srgbClr val="000090"/>
                </a:solidFill>
              </a:rPr>
              <a:t/>
            </a:r>
            <a:br>
              <a:rPr lang="fr-FR" dirty="0">
                <a:solidFill>
                  <a:srgbClr val="000090"/>
                </a:solidFill>
              </a:rPr>
            </a:br>
            <a:endParaRPr lang="fr-CA" dirty="0">
              <a:solidFill>
                <a:srgbClr val="000090"/>
              </a:solidFill>
            </a:endParaRPr>
          </a:p>
        </p:txBody>
      </p:sp>
      <p:sp>
        <p:nvSpPr>
          <p:cNvPr id="4" name="ZoneTexte 3"/>
          <p:cNvSpPr txBox="1"/>
          <p:nvPr/>
        </p:nvSpPr>
        <p:spPr>
          <a:xfrm>
            <a:off x="611560" y="2060848"/>
            <a:ext cx="5256584" cy="2677656"/>
          </a:xfrm>
          <a:prstGeom prst="rect">
            <a:avLst/>
          </a:prstGeom>
          <a:noFill/>
        </p:spPr>
        <p:txBody>
          <a:bodyPr wrap="square" rtlCol="0">
            <a:spAutoFit/>
          </a:bodyPr>
          <a:lstStyle/>
          <a:p>
            <a:pPr marL="285750" indent="-285750">
              <a:buFont typeface="Arial" charset="0"/>
              <a:buChar char="•"/>
            </a:pPr>
            <a:r>
              <a:rPr lang="fr-CA" sz="2400" b="1" dirty="0" smtClean="0">
                <a:solidFill>
                  <a:srgbClr val="800000"/>
                </a:solidFill>
                <a:latin typeface="Arial"/>
                <a:cs typeface="Arial"/>
              </a:rPr>
              <a:t>Guide de gestion qui sert à indiquer une ligne de conduite </a:t>
            </a:r>
            <a:r>
              <a:rPr lang="fr-CA" sz="2400" b="1" dirty="0">
                <a:solidFill>
                  <a:srgbClr val="800000"/>
                </a:solidFill>
                <a:latin typeface="Arial"/>
                <a:cs typeface="Arial"/>
              </a:rPr>
              <a:t>;</a:t>
            </a:r>
            <a:r>
              <a:rPr lang="fr-CA" sz="2400" b="1" dirty="0" smtClean="0">
                <a:solidFill>
                  <a:srgbClr val="800000"/>
                </a:solidFill>
                <a:latin typeface="Arial"/>
                <a:cs typeface="Arial"/>
              </a:rPr>
              <a:t> </a:t>
            </a:r>
            <a:r>
              <a:rPr lang="fr-CA" sz="2400" b="1" dirty="0" smtClean="0">
                <a:solidFill>
                  <a:srgbClr val="800000"/>
                </a:solidFill>
                <a:latin typeface="Arial"/>
                <a:cs typeface="Arial"/>
              </a:rPr>
              <a:t>c’est un outil de prévention.</a:t>
            </a:r>
          </a:p>
          <a:p>
            <a:pPr marL="285750" indent="-285750">
              <a:buFont typeface="Arial" charset="0"/>
              <a:buChar char="•"/>
            </a:pPr>
            <a:endParaRPr lang="fr-CA" sz="2400" b="1" dirty="0">
              <a:solidFill>
                <a:srgbClr val="800000"/>
              </a:solidFill>
              <a:latin typeface="Arial"/>
              <a:cs typeface="Arial"/>
            </a:endParaRPr>
          </a:p>
          <a:p>
            <a:pPr marL="285750" indent="-285750">
              <a:buFont typeface="Arial" charset="0"/>
              <a:buChar char="•"/>
            </a:pPr>
            <a:r>
              <a:rPr lang="fr-CA" sz="2400" b="1" dirty="0" smtClean="0">
                <a:solidFill>
                  <a:srgbClr val="800000"/>
                </a:solidFill>
                <a:latin typeface="Arial"/>
                <a:cs typeface="Arial"/>
              </a:rPr>
              <a:t>L’employeur est responsable de son élaboration et de </a:t>
            </a:r>
            <a:r>
              <a:rPr lang="fr-CA" sz="2400" b="1" dirty="0" smtClean="0">
                <a:solidFill>
                  <a:srgbClr val="800000"/>
                </a:solidFill>
                <a:latin typeface="Arial"/>
                <a:cs typeface="Arial"/>
              </a:rPr>
              <a:t>sa mise </a:t>
            </a:r>
            <a:r>
              <a:rPr lang="fr-CA" sz="2400" b="1" dirty="0" smtClean="0">
                <a:solidFill>
                  <a:srgbClr val="800000"/>
                </a:solidFill>
                <a:latin typeface="Arial"/>
                <a:cs typeface="Arial"/>
              </a:rPr>
              <a:t>à jour.</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4596" y="1628800"/>
            <a:ext cx="3096344" cy="2653040"/>
          </a:xfrm>
          <a:prstGeom prst="rect">
            <a:avLst/>
          </a:prstGeom>
        </p:spPr>
      </p:pic>
      <p:sp>
        <p:nvSpPr>
          <p:cNvPr id="6"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19</a:t>
            </a:fld>
            <a:endParaRPr lang="fr-CA"/>
          </a:p>
        </p:txBody>
      </p:sp>
      <p:sp>
        <p:nvSpPr>
          <p:cNvPr id="7"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0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67544" y="332656"/>
            <a:ext cx="8280920" cy="584776"/>
          </a:xfrm>
          <a:prstGeom prst="rect">
            <a:avLst/>
          </a:prstGeom>
          <a:noFill/>
        </p:spPr>
        <p:txBody>
          <a:bodyPr wrap="square" rtlCol="0">
            <a:spAutoFit/>
          </a:bodyPr>
          <a:lstStyle/>
          <a:p>
            <a:pPr algn="ctr"/>
            <a:r>
              <a:rPr lang="fr-CA" sz="3200" b="1" dirty="0">
                <a:solidFill>
                  <a:srgbClr val="000090"/>
                </a:solidFill>
                <a:latin typeface="Arial"/>
                <a:cs typeface="Arial"/>
              </a:rPr>
              <a:t>Le dilemme de la victime de harcèlement</a:t>
            </a:r>
          </a:p>
        </p:txBody>
      </p:sp>
      <p:sp>
        <p:nvSpPr>
          <p:cNvPr id="4" name="ZoneTexte 3"/>
          <p:cNvSpPr txBox="1"/>
          <p:nvPr/>
        </p:nvSpPr>
        <p:spPr>
          <a:xfrm>
            <a:off x="539552" y="1844824"/>
            <a:ext cx="4896544" cy="4370427"/>
          </a:xfrm>
          <a:prstGeom prst="rect">
            <a:avLst/>
          </a:prstGeom>
          <a:noFill/>
        </p:spPr>
        <p:txBody>
          <a:bodyPr wrap="square" rtlCol="0">
            <a:spAutoFit/>
          </a:bodyPr>
          <a:lstStyle/>
          <a:p>
            <a:r>
              <a:rPr lang="fr-CA" sz="2000" b="1" dirty="0">
                <a:solidFill>
                  <a:srgbClr val="800000"/>
                </a:solidFill>
                <a:latin typeface="Arial"/>
                <a:cs typeface="Arial"/>
              </a:rPr>
              <a:t>Pourquoi un dilemme?  </a:t>
            </a:r>
          </a:p>
          <a:p>
            <a:endParaRPr lang="fr-CA" sz="2000" b="1" dirty="0">
              <a:solidFill>
                <a:srgbClr val="800000"/>
              </a:solidFill>
              <a:latin typeface="Arial"/>
              <a:cs typeface="Arial"/>
            </a:endParaRPr>
          </a:p>
          <a:p>
            <a:pPr>
              <a:buFont typeface="Wingdings" pitchFamily="2" charset="2"/>
              <a:buChar char="ü"/>
            </a:pPr>
            <a:r>
              <a:rPr lang="fr-CA" sz="2000" b="1" dirty="0">
                <a:solidFill>
                  <a:srgbClr val="800000"/>
                </a:solidFill>
                <a:latin typeface="Arial"/>
                <a:cs typeface="Arial"/>
              </a:rPr>
              <a:t>Manque </a:t>
            </a:r>
            <a:r>
              <a:rPr lang="fr-CA" sz="2000" b="1" dirty="0" smtClean="0">
                <a:solidFill>
                  <a:srgbClr val="800000"/>
                </a:solidFill>
                <a:latin typeface="Arial"/>
                <a:cs typeface="Arial"/>
              </a:rPr>
              <a:t>d’énergie : </a:t>
            </a:r>
            <a:r>
              <a:rPr lang="fr-CA" sz="2000" b="1" dirty="0">
                <a:solidFill>
                  <a:srgbClr val="800000"/>
                </a:solidFill>
                <a:latin typeface="Arial"/>
                <a:cs typeface="Arial"/>
              </a:rPr>
              <a:t>l’individu est déjà fragilisé</a:t>
            </a:r>
          </a:p>
          <a:p>
            <a:endParaRPr lang="fr-CA" sz="2000" b="1" dirty="0">
              <a:solidFill>
                <a:srgbClr val="800000"/>
              </a:solidFill>
              <a:latin typeface="Arial"/>
              <a:cs typeface="Arial"/>
            </a:endParaRPr>
          </a:p>
          <a:p>
            <a:pPr>
              <a:buFont typeface="Wingdings" pitchFamily="2" charset="2"/>
              <a:buChar char="ü"/>
            </a:pPr>
            <a:r>
              <a:rPr lang="fr-CA" sz="2000" b="1" dirty="0">
                <a:solidFill>
                  <a:srgbClr val="800000"/>
                </a:solidFill>
                <a:latin typeface="Arial"/>
                <a:cs typeface="Arial"/>
              </a:rPr>
              <a:t>Nécessite du </a:t>
            </a:r>
            <a:r>
              <a:rPr lang="fr-CA" sz="2000" b="1" dirty="0" smtClean="0">
                <a:solidFill>
                  <a:srgbClr val="800000"/>
                </a:solidFill>
                <a:latin typeface="Arial"/>
                <a:cs typeface="Arial"/>
              </a:rPr>
              <a:t>courage : </a:t>
            </a:r>
            <a:r>
              <a:rPr lang="fr-CA" sz="2000" b="1" dirty="0">
                <a:solidFill>
                  <a:srgbClr val="800000"/>
                </a:solidFill>
                <a:latin typeface="Arial"/>
                <a:cs typeface="Arial"/>
              </a:rPr>
              <a:t>démarche pouvant être perçu comme des reproches et du blâme.</a:t>
            </a:r>
          </a:p>
          <a:p>
            <a:endParaRPr lang="fr-CA" sz="2000" b="1" dirty="0">
              <a:solidFill>
                <a:srgbClr val="800000"/>
              </a:solidFill>
              <a:latin typeface="Arial"/>
              <a:cs typeface="Arial"/>
            </a:endParaRPr>
          </a:p>
          <a:p>
            <a:pPr>
              <a:buFont typeface="Wingdings" pitchFamily="2" charset="2"/>
              <a:buChar char="ü"/>
            </a:pPr>
            <a:r>
              <a:rPr lang="fr-CA" sz="2000" b="1" dirty="0">
                <a:solidFill>
                  <a:srgbClr val="800000"/>
                </a:solidFill>
                <a:latin typeface="Arial"/>
                <a:cs typeface="Arial"/>
              </a:rPr>
              <a:t>Crainte d’oublier ou de mal relater certaines situations</a:t>
            </a:r>
          </a:p>
          <a:p>
            <a:endParaRPr lang="fr-CA" sz="2000" b="1" dirty="0">
              <a:solidFill>
                <a:srgbClr val="800000"/>
              </a:solidFill>
              <a:latin typeface="Arial"/>
              <a:cs typeface="Arial"/>
            </a:endParaRPr>
          </a:p>
          <a:p>
            <a:pPr>
              <a:buFont typeface="Wingdings" pitchFamily="2" charset="2"/>
              <a:buChar char="ü"/>
            </a:pPr>
            <a:r>
              <a:rPr lang="fr-CA" sz="2000" b="1" dirty="0">
                <a:solidFill>
                  <a:srgbClr val="800000"/>
                </a:solidFill>
                <a:latin typeface="Arial"/>
                <a:cs typeface="Arial"/>
              </a:rPr>
              <a:t>Peur de ne pas être pris au sérieux</a:t>
            </a:r>
          </a:p>
          <a:p>
            <a:pPr>
              <a:buFont typeface="Wingdings" pitchFamily="2" charset="2"/>
              <a:buChar char="ü"/>
            </a:pPr>
            <a:endParaRPr lang="fr-CA" b="1" dirty="0">
              <a:solidFill>
                <a:srgbClr val="800000"/>
              </a:solidFill>
              <a:latin typeface="Arial"/>
              <a:cs typeface="Arial"/>
            </a:endParaRPr>
          </a:p>
        </p:txBody>
      </p:sp>
      <p:pic>
        <p:nvPicPr>
          <p:cNvPr id="4100" name="Picture 4" descr="Image associÃ©e"/>
          <p:cNvPicPr>
            <a:picLocks noChangeAspect="1" noChangeArrowheads="1"/>
          </p:cNvPicPr>
          <p:nvPr/>
        </p:nvPicPr>
        <p:blipFill>
          <a:blip r:embed="rId3" cstate="print"/>
          <a:srcRect/>
          <a:stretch>
            <a:fillRect/>
          </a:stretch>
        </p:blipFill>
        <p:spPr bwMode="auto">
          <a:xfrm>
            <a:off x="5436096" y="2132856"/>
            <a:ext cx="3660467" cy="3023221"/>
          </a:xfrm>
          <a:prstGeom prst="rect">
            <a:avLst/>
          </a:prstGeom>
          <a:noFill/>
        </p:spPr>
      </p:pic>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2</a:t>
            </a:fld>
            <a:endParaRPr lang="fr-CA"/>
          </a:p>
        </p:txBody>
      </p:sp>
      <p:sp>
        <p:nvSpPr>
          <p:cNvPr id="6" name="Footer Placeholder 4"/>
          <p:cNvSpPr txBox="1">
            <a:spLocks/>
          </p:cNvSpPr>
          <p:nvPr/>
        </p:nvSpPr>
        <p:spPr>
          <a:xfrm>
            <a:off x="685800" y="6272785"/>
            <a:ext cx="4745736" cy="365125"/>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85800" y="163472"/>
            <a:ext cx="7772400" cy="673240"/>
          </a:xfrm>
        </p:spPr>
        <p:txBody>
          <a:bodyPr>
            <a:normAutofit/>
          </a:bodyPr>
          <a:lstStyle/>
          <a:p>
            <a:r>
              <a:rPr lang="fr-CA" sz="2000" dirty="0" smtClean="0">
                <a:solidFill>
                  <a:srgbClr val="000090"/>
                </a:solidFill>
              </a:rPr>
              <a:t>Contenu d’une politique contre le harcèlement</a:t>
            </a:r>
            <a:endParaRPr lang="fr-CA" sz="2000" dirty="0">
              <a:solidFill>
                <a:srgbClr val="000090"/>
              </a:solidFill>
            </a:endParaRPr>
          </a:p>
        </p:txBody>
      </p:sp>
      <p:sp>
        <p:nvSpPr>
          <p:cNvPr id="3" name="Espace réservé du contenu 2"/>
          <p:cNvSpPr>
            <a:spLocks noGrp="1"/>
          </p:cNvSpPr>
          <p:nvPr>
            <p:ph idx="4294967295"/>
          </p:nvPr>
        </p:nvSpPr>
        <p:spPr>
          <a:xfrm>
            <a:off x="683568" y="1052736"/>
            <a:ext cx="7772400" cy="4968552"/>
          </a:xfrm>
        </p:spPr>
        <p:txBody>
          <a:bodyPr>
            <a:normAutofit fontScale="92500" lnSpcReduction="10000"/>
          </a:bodyPr>
          <a:lstStyle/>
          <a:p>
            <a:pPr>
              <a:lnSpc>
                <a:spcPct val="110000"/>
              </a:lnSpc>
            </a:pPr>
            <a:r>
              <a:rPr lang="fr-CA" sz="1900" dirty="0" smtClean="0"/>
              <a:t>Doit refléter l’image de </a:t>
            </a:r>
            <a:r>
              <a:rPr lang="fr-CA" sz="1900" dirty="0" smtClean="0"/>
              <a:t>l’entreprise.</a:t>
            </a:r>
            <a:endParaRPr lang="fr-CA" sz="1900" dirty="0" smtClean="0"/>
          </a:p>
          <a:p>
            <a:pPr>
              <a:lnSpc>
                <a:spcPct val="110000"/>
              </a:lnSpc>
            </a:pPr>
            <a:r>
              <a:rPr lang="fr-CA" sz="1900" dirty="0" smtClean="0"/>
              <a:t>L’intitulé de la politique ne doit pas être </a:t>
            </a:r>
            <a:r>
              <a:rPr lang="fr-CA" sz="1900" dirty="0" smtClean="0"/>
              <a:t>restrictif.</a:t>
            </a:r>
            <a:endParaRPr lang="fr-CA" sz="1900" dirty="0" smtClean="0"/>
          </a:p>
          <a:p>
            <a:pPr>
              <a:lnSpc>
                <a:spcPct val="110000"/>
              </a:lnSpc>
            </a:pPr>
            <a:r>
              <a:rPr lang="fr-CA" sz="1900" dirty="0" smtClean="0"/>
              <a:t>Claire et écrite dans un langage simple, accessible </a:t>
            </a:r>
            <a:r>
              <a:rPr lang="fr-CA" sz="1900" dirty="0" smtClean="0"/>
              <a:t>à tous.</a:t>
            </a:r>
            <a:endParaRPr lang="fr-CA" sz="1900" dirty="0" smtClean="0"/>
          </a:p>
          <a:p>
            <a:pPr>
              <a:lnSpc>
                <a:spcPct val="110000"/>
              </a:lnSpc>
            </a:pPr>
            <a:r>
              <a:rPr lang="fr-CA" sz="1900" dirty="0" smtClean="0"/>
              <a:t>Principalement axée sur la </a:t>
            </a:r>
            <a:r>
              <a:rPr lang="fr-CA" sz="1900" dirty="0" smtClean="0"/>
              <a:t>prévention.</a:t>
            </a:r>
            <a:endParaRPr lang="fr-CA" sz="1900" dirty="0" smtClean="0"/>
          </a:p>
          <a:p>
            <a:pPr>
              <a:lnSpc>
                <a:spcPct val="110000"/>
              </a:lnSpc>
            </a:pPr>
            <a:r>
              <a:rPr lang="fr-CA" sz="1900" dirty="0" smtClean="0"/>
              <a:t>Doit faire mention que l’entreprise s’engage à prendre tous les moyens pour offrir à ses employés un milieu de travail sécuritaire.</a:t>
            </a:r>
          </a:p>
          <a:p>
            <a:pPr>
              <a:lnSpc>
                <a:spcPct val="110000"/>
              </a:lnSpc>
            </a:pPr>
            <a:r>
              <a:rPr lang="fr-CA" sz="1900" dirty="0" smtClean="0"/>
              <a:t>Doit contenir le concept du harcèlement discriminatoire (Charte des droits et libertés de la personne</a:t>
            </a:r>
            <a:r>
              <a:rPr lang="fr-CA" sz="1900" dirty="0" smtClean="0"/>
              <a:t>).</a:t>
            </a:r>
            <a:endParaRPr lang="fr-CA" sz="1900" dirty="0" smtClean="0"/>
          </a:p>
          <a:p>
            <a:pPr>
              <a:lnSpc>
                <a:spcPct val="110000"/>
              </a:lnSpc>
            </a:pPr>
            <a:r>
              <a:rPr lang="fr-CA" sz="1900" dirty="0" smtClean="0"/>
              <a:t>Doit être </a:t>
            </a:r>
            <a:r>
              <a:rPr lang="fr-CA" sz="1900" dirty="0" smtClean="0"/>
              <a:t>révisée périodiquement.</a:t>
            </a:r>
            <a:endParaRPr lang="fr-CA" sz="1900" dirty="0" smtClean="0"/>
          </a:p>
          <a:p>
            <a:pPr>
              <a:lnSpc>
                <a:spcPct val="110000"/>
              </a:lnSpc>
            </a:pPr>
            <a:r>
              <a:rPr lang="fr-CA" sz="1900" dirty="0" smtClean="0"/>
              <a:t>Ne doit pas imposer de contraintes obligatoires comme un délai pour enclencher le processus de </a:t>
            </a:r>
            <a:r>
              <a:rPr lang="fr-CA" sz="1900" dirty="0" smtClean="0"/>
              <a:t>plainte.</a:t>
            </a:r>
            <a:endParaRPr lang="fr-CA" sz="1900" dirty="0" smtClean="0"/>
          </a:p>
          <a:p>
            <a:pPr>
              <a:lnSpc>
                <a:spcPct val="110000"/>
              </a:lnSpc>
            </a:pPr>
            <a:r>
              <a:rPr lang="fr-CA" sz="1900" dirty="0" smtClean="0"/>
              <a:t>Doit contenir le nom ou titre de la personne responsable de la politique et ses </a:t>
            </a:r>
            <a:r>
              <a:rPr lang="fr-CA" sz="1900" dirty="0" smtClean="0"/>
              <a:t>coordonnées.</a:t>
            </a:r>
            <a:endParaRPr lang="fr-CA" sz="1900" dirty="0" smtClean="0"/>
          </a:p>
          <a:p>
            <a:endParaRPr lang="fr-CA" dirty="0"/>
          </a:p>
        </p:txBody>
      </p:sp>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20</a:t>
            </a:fld>
            <a:endParaRPr lang="fr-C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103830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23528" y="484632"/>
            <a:ext cx="8352928" cy="568104"/>
          </a:xfrm>
        </p:spPr>
        <p:txBody>
          <a:bodyPr>
            <a:normAutofit/>
          </a:bodyPr>
          <a:lstStyle/>
          <a:p>
            <a:r>
              <a:rPr lang="fr-CA" sz="2000" dirty="0">
                <a:solidFill>
                  <a:srgbClr val="000090"/>
                </a:solidFill>
              </a:rPr>
              <a:t>Processus de </a:t>
            </a:r>
            <a:r>
              <a:rPr lang="fr-CA" sz="2000" dirty="0" smtClean="0">
                <a:solidFill>
                  <a:srgbClr val="000090"/>
                </a:solidFill>
              </a:rPr>
              <a:t>plainte </a:t>
            </a:r>
            <a:r>
              <a:rPr lang="fr-CA" sz="2000" dirty="0">
                <a:solidFill>
                  <a:srgbClr val="000090"/>
                </a:solidFill>
              </a:rPr>
              <a:t>et </a:t>
            </a:r>
            <a:r>
              <a:rPr lang="fr-CA" sz="2000" dirty="0" smtClean="0">
                <a:solidFill>
                  <a:srgbClr val="000090"/>
                </a:solidFill>
              </a:rPr>
              <a:t>démarche d’enquête</a:t>
            </a:r>
            <a:r>
              <a:rPr lang="fr-FR" sz="2000" dirty="0" smtClean="0">
                <a:solidFill>
                  <a:srgbClr val="000090"/>
                </a:solidFill>
              </a:rPr>
              <a:t> </a:t>
            </a:r>
            <a:endParaRPr lang="fr-CA" sz="2000" dirty="0">
              <a:solidFill>
                <a:srgbClr val="000090"/>
              </a:solidFill>
            </a:endParaRPr>
          </a:p>
        </p:txBody>
      </p:sp>
      <p:sp>
        <p:nvSpPr>
          <p:cNvPr id="3" name="Espace réservé du contenu 2"/>
          <p:cNvSpPr>
            <a:spLocks noGrp="1"/>
          </p:cNvSpPr>
          <p:nvPr>
            <p:ph idx="4294967295"/>
          </p:nvPr>
        </p:nvSpPr>
        <p:spPr>
          <a:xfrm>
            <a:off x="395536" y="1268760"/>
            <a:ext cx="8424936" cy="3024336"/>
          </a:xfrm>
        </p:spPr>
        <p:txBody>
          <a:bodyPr>
            <a:noAutofit/>
          </a:bodyPr>
          <a:lstStyle/>
          <a:p>
            <a:r>
              <a:rPr lang="fr-CA" sz="2400" dirty="0"/>
              <a:t>Afin de déterminer si une enquête doit être amorcée, l’analyse de recevabilité tentera d’établir ce qui suit </a:t>
            </a:r>
            <a:r>
              <a:rPr lang="fr-CA" sz="2400" dirty="0" smtClean="0"/>
              <a:t>:</a:t>
            </a:r>
          </a:p>
          <a:p>
            <a:r>
              <a:rPr lang="fr-CA" sz="2400" dirty="0">
                <a:ln w="0"/>
                <a:solidFill>
                  <a:schemeClr val="accent1"/>
                </a:solidFill>
                <a:effectLst>
                  <a:outerShdw blurRad="38100" dist="25400" dir="5400000" algn="ctr" rotWithShape="0">
                    <a:srgbClr val="6E747A">
                      <a:alpha val="43000"/>
                    </a:srgbClr>
                  </a:outerShdw>
                </a:effectLst>
              </a:rPr>
              <a:t>Si les motifs invoqués en venaient à être prouvés, constitueraient-ils du harcèlement au sens de la </a:t>
            </a:r>
            <a:r>
              <a:rPr lang="fr-CA" sz="2400" dirty="0" smtClean="0">
                <a:ln w="0"/>
                <a:solidFill>
                  <a:schemeClr val="accent1"/>
                </a:solidFill>
                <a:effectLst>
                  <a:outerShdw blurRad="38100" dist="25400" dir="5400000" algn="ctr" rotWithShape="0">
                    <a:srgbClr val="6E747A">
                      <a:alpha val="43000"/>
                    </a:srgbClr>
                  </a:outerShdw>
                </a:effectLst>
              </a:rPr>
              <a:t>loi ?</a:t>
            </a:r>
            <a:endParaRPr lang="fr-CA" sz="2400" dirty="0" smtClean="0">
              <a:ln w="0"/>
              <a:solidFill>
                <a:schemeClr val="accent1"/>
              </a:solidFill>
              <a:effectLst>
                <a:outerShdw blurRad="38100" dist="25400" dir="5400000" algn="ctr" rotWithShape="0">
                  <a:srgbClr val="6E747A">
                    <a:alpha val="43000"/>
                  </a:srgbClr>
                </a:outerShdw>
              </a:effectLst>
            </a:endParaRPr>
          </a:p>
          <a:p>
            <a:r>
              <a:rPr lang="fr-CA" sz="2400" dirty="0"/>
              <a:t>C’est la réponse à cette question qui motivera la décision d’aller en enquête ou non</a:t>
            </a:r>
            <a:r>
              <a:rPr lang="fr-CA" sz="2400" dirty="0" smtClean="0"/>
              <a:t>.</a:t>
            </a:r>
            <a:endParaRPr lang="fr-CA" sz="24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3789040"/>
            <a:ext cx="2754362" cy="2413823"/>
          </a:xfrm>
          <a:prstGeom prst="rect">
            <a:avLst/>
          </a:prstGeom>
        </p:spPr>
      </p:pic>
      <p:sp>
        <p:nvSpPr>
          <p:cNvPr id="7"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21</a:t>
            </a:fld>
            <a:endParaRPr lang="fr-CA"/>
          </a:p>
        </p:txBody>
      </p:sp>
      <p:sp>
        <p:nvSpPr>
          <p:cNvPr id="8"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210301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49351" y="2492896"/>
            <a:ext cx="1894649" cy="2414016"/>
          </a:xfrm>
          <a:prstGeom prst="rect">
            <a:avLst/>
          </a:prstGeom>
        </p:spPr>
      </p:pic>
      <p:sp>
        <p:nvSpPr>
          <p:cNvPr id="2" name="Titre 1"/>
          <p:cNvSpPr>
            <a:spLocks noGrp="1"/>
          </p:cNvSpPr>
          <p:nvPr>
            <p:ph type="title" idx="4294967295"/>
          </p:nvPr>
        </p:nvSpPr>
        <p:spPr>
          <a:xfrm>
            <a:off x="251520" y="260648"/>
            <a:ext cx="8640960" cy="936104"/>
          </a:xfrm>
        </p:spPr>
        <p:txBody>
          <a:bodyPr/>
          <a:lstStyle/>
          <a:p>
            <a:r>
              <a:rPr lang="fr-CA" dirty="0" smtClean="0">
                <a:solidFill>
                  <a:srgbClr val="000090"/>
                </a:solidFill>
              </a:rPr>
              <a:t>Le formulaire de plaintes</a:t>
            </a:r>
            <a:endParaRPr lang="fr-CA" dirty="0">
              <a:solidFill>
                <a:srgbClr val="000090"/>
              </a:solidFill>
            </a:endParaRPr>
          </a:p>
        </p:txBody>
      </p:sp>
      <p:sp>
        <p:nvSpPr>
          <p:cNvPr id="3" name="Espace réservé du contenu 2"/>
          <p:cNvSpPr>
            <a:spLocks noGrp="1"/>
          </p:cNvSpPr>
          <p:nvPr>
            <p:ph idx="4294967295"/>
          </p:nvPr>
        </p:nvSpPr>
        <p:spPr>
          <a:xfrm>
            <a:off x="251520" y="1268760"/>
            <a:ext cx="6840760" cy="4547952"/>
          </a:xfrm>
        </p:spPr>
        <p:txBody>
          <a:bodyPr>
            <a:normAutofit/>
          </a:bodyPr>
          <a:lstStyle/>
          <a:p>
            <a:r>
              <a:rPr lang="fr-CA" sz="2400" dirty="0" smtClean="0">
                <a:solidFill>
                  <a:srgbClr val="800000"/>
                </a:solidFill>
              </a:rPr>
              <a:t>Le formulaire de plainte doit contenir :</a:t>
            </a:r>
          </a:p>
          <a:p>
            <a:r>
              <a:rPr lang="fr-CA" sz="2200" dirty="0" smtClean="0"/>
              <a:t>Les </a:t>
            </a:r>
            <a:r>
              <a:rPr lang="fr-CA" sz="2200" dirty="0" smtClean="0"/>
              <a:t>coordonnées de la personne plaignante et de la personne visée par la </a:t>
            </a:r>
            <a:r>
              <a:rPr lang="fr-CA" sz="2200" dirty="0" smtClean="0"/>
              <a:t>plainte.</a:t>
            </a:r>
            <a:endParaRPr lang="fr-CA" sz="2200" dirty="0" smtClean="0"/>
          </a:p>
          <a:p>
            <a:r>
              <a:rPr lang="fr-CA" sz="2200" dirty="0" smtClean="0"/>
              <a:t>Les principaux motifs de la </a:t>
            </a:r>
            <a:r>
              <a:rPr lang="fr-CA" sz="2200" dirty="0" smtClean="0"/>
              <a:t>plainte.</a:t>
            </a:r>
            <a:endParaRPr lang="fr-CA" sz="2200" dirty="0" smtClean="0"/>
          </a:p>
          <a:p>
            <a:r>
              <a:rPr lang="fr-CA" sz="2200" dirty="0" smtClean="0"/>
              <a:t>Le compte rendu des </a:t>
            </a:r>
            <a:r>
              <a:rPr lang="fr-CA" sz="2200" dirty="0" smtClean="0"/>
              <a:t>événements.</a:t>
            </a:r>
            <a:endParaRPr lang="fr-CA" sz="2200" dirty="0" smtClean="0"/>
          </a:p>
          <a:p>
            <a:r>
              <a:rPr lang="fr-CA" sz="2200" dirty="0" smtClean="0"/>
              <a:t>Les effets des conduites reprochées sur la personne </a:t>
            </a:r>
            <a:r>
              <a:rPr lang="fr-CA" sz="2200" dirty="0" smtClean="0"/>
              <a:t>plaignante.</a:t>
            </a:r>
            <a:endParaRPr lang="fr-CA" sz="2200" dirty="0" smtClean="0"/>
          </a:p>
          <a:p>
            <a:r>
              <a:rPr lang="fr-CA" sz="2200" dirty="0" smtClean="0"/>
              <a:t>Un espace où la personne plaignante apposera sa signature avec la date à laquelle elle dépose la </a:t>
            </a:r>
            <a:r>
              <a:rPr lang="fr-CA" sz="2200" dirty="0" smtClean="0"/>
              <a:t>plainte.</a:t>
            </a:r>
            <a:endParaRPr lang="fr-CA" sz="2200" dirty="0"/>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22</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951040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C04B242-87B1-47C7-8487-AFE0A41B2AD1}"/>
              </a:ext>
            </a:extLst>
          </p:cNvPr>
          <p:cNvSpPr txBox="1">
            <a:spLocks/>
          </p:cNvSpPr>
          <p:nvPr/>
        </p:nvSpPr>
        <p:spPr>
          <a:xfrm>
            <a:off x="467544" y="548680"/>
            <a:ext cx="8352928" cy="808113"/>
          </a:xfrm>
          <a:prstGeom prst="rect">
            <a:avLst/>
          </a:prstGeom>
        </p:spPr>
        <p:txBody>
          <a:bodyPr>
            <a:normAutofit/>
          </a:bodyPr>
          <a:lstStyle>
            <a:lvl1pPr algn="ctr" defTabSz="914400" rtl="0" eaLnBrk="1" latinLnBrk="0" hangingPunct="1">
              <a:lnSpc>
                <a:spcPct val="90000"/>
              </a:lnSpc>
              <a:spcBef>
                <a:spcPct val="0"/>
              </a:spcBef>
              <a:buNone/>
              <a:defRPr sz="2400" b="1" i="0" kern="1200" cap="all" baseline="0">
                <a:solidFill>
                  <a:srgbClr val="000090"/>
                </a:solidFill>
                <a:latin typeface="Arial"/>
                <a:ea typeface="+mj-ea"/>
                <a:cs typeface="Arial"/>
              </a:defRPr>
            </a:lvl1pPr>
          </a:lstStyle>
          <a:p>
            <a:r>
              <a:rPr lang="fr-CA" sz="3600" dirty="0" smtClean="0"/>
              <a:t>Avez-vous des questions ?</a:t>
            </a:r>
            <a:endParaRPr lang="en-CA" sz="3600" dirty="0"/>
          </a:p>
        </p:txBody>
      </p:sp>
      <p:pic>
        <p:nvPicPr>
          <p:cNvPr id="3" name="Picture 2" descr="RÃ©sultats de recherche d'images pour Â«Â bonhomme interrogationÂ Â»">
            <a:extLst>
              <a:ext uri="{FF2B5EF4-FFF2-40B4-BE49-F238E27FC236}">
                <a16:creationId xmlns:a16="http://schemas.microsoft.com/office/drawing/2014/main" xmlns="" id="{7A987FD8-DE49-438A-8985-16D6C7F48E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916832"/>
            <a:ext cx="4081492" cy="408149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23</a:t>
            </a:fld>
            <a:endParaRPr lang="fr-CA"/>
          </a:p>
        </p:txBody>
      </p:sp>
    </p:spTree>
    <p:extLst>
      <p:ext uri="{BB962C8B-B14F-4D97-AF65-F5344CB8AC3E}">
        <p14:creationId xmlns:p14="http://schemas.microsoft.com/office/powerpoint/2010/main" val="4079172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476672"/>
            <a:ext cx="8424936" cy="461665"/>
          </a:xfrm>
          <a:prstGeom prst="rect">
            <a:avLst/>
          </a:prstGeom>
          <a:noFill/>
        </p:spPr>
        <p:txBody>
          <a:bodyPr wrap="square" rtlCol="0">
            <a:spAutoFit/>
          </a:bodyPr>
          <a:lstStyle/>
          <a:p>
            <a:pPr algn="ctr"/>
            <a:r>
              <a:rPr lang="fr-CA" sz="2400" b="1" dirty="0">
                <a:solidFill>
                  <a:srgbClr val="000090"/>
                </a:solidFill>
                <a:latin typeface="Arial"/>
                <a:cs typeface="Arial"/>
              </a:rPr>
              <a:t>L’enquête </a:t>
            </a:r>
            <a:r>
              <a:rPr lang="fr-CA" sz="2400" b="1" dirty="0" smtClean="0">
                <a:solidFill>
                  <a:srgbClr val="000090"/>
                </a:solidFill>
                <a:latin typeface="Arial"/>
                <a:cs typeface="Arial"/>
              </a:rPr>
              <a:t>administrative : </a:t>
            </a:r>
            <a:r>
              <a:rPr lang="fr-CA" sz="2400" b="1" dirty="0">
                <a:solidFill>
                  <a:srgbClr val="000090"/>
                </a:solidFill>
                <a:latin typeface="Arial"/>
                <a:cs typeface="Arial"/>
              </a:rPr>
              <a:t>effets et </a:t>
            </a:r>
            <a:r>
              <a:rPr lang="fr-CA" sz="2400" b="1" dirty="0" smtClean="0">
                <a:solidFill>
                  <a:srgbClr val="000090"/>
                </a:solidFill>
                <a:latin typeface="Arial"/>
                <a:cs typeface="Arial"/>
              </a:rPr>
              <a:t>répercussions  </a:t>
            </a:r>
            <a:r>
              <a:rPr lang="fr-CA" sz="2400" b="1" dirty="0">
                <a:solidFill>
                  <a:srgbClr val="000090"/>
                </a:solidFill>
                <a:latin typeface="Arial"/>
                <a:cs typeface="Arial"/>
              </a:rPr>
              <a:t>I</a:t>
            </a:r>
          </a:p>
        </p:txBody>
      </p:sp>
      <p:sp>
        <p:nvSpPr>
          <p:cNvPr id="3" name="ZoneTexte 2"/>
          <p:cNvSpPr txBox="1"/>
          <p:nvPr/>
        </p:nvSpPr>
        <p:spPr>
          <a:xfrm>
            <a:off x="395536" y="1196752"/>
            <a:ext cx="7992888" cy="1938992"/>
          </a:xfrm>
          <a:prstGeom prst="rect">
            <a:avLst/>
          </a:prstGeom>
          <a:noFill/>
        </p:spPr>
        <p:txBody>
          <a:bodyPr wrap="square" rtlCol="0">
            <a:spAutoFit/>
          </a:bodyPr>
          <a:lstStyle/>
          <a:p>
            <a:r>
              <a:rPr lang="fr-CA" sz="2000" b="1" dirty="0">
                <a:solidFill>
                  <a:srgbClr val="800000"/>
                </a:solidFill>
                <a:latin typeface="Arial"/>
                <a:cs typeface="Arial"/>
              </a:rPr>
              <a:t>Objectif de </a:t>
            </a:r>
            <a:r>
              <a:rPr lang="fr-CA" sz="2000" b="1" dirty="0" smtClean="0">
                <a:solidFill>
                  <a:srgbClr val="800000"/>
                </a:solidFill>
                <a:latin typeface="Arial"/>
                <a:cs typeface="Arial"/>
              </a:rPr>
              <a:t>l’enquête : </a:t>
            </a:r>
            <a:r>
              <a:rPr lang="fr-CA" sz="2000" b="1" dirty="0">
                <a:solidFill>
                  <a:srgbClr val="800000"/>
                </a:solidFill>
                <a:latin typeface="Arial"/>
                <a:cs typeface="Arial"/>
              </a:rPr>
              <a:t>établir si les conduites dénoncées par un salarié répondent réellement aux critères définissant le harcèlement psychologique aux yeux de la loi et si cela est le cas, de faire tout ce qui est possible afin de mettre un terme à ces conduites.</a:t>
            </a:r>
          </a:p>
          <a:p>
            <a:endParaRPr lang="fr-CA" sz="2000" b="1" dirty="0">
              <a:solidFill>
                <a:srgbClr val="800000"/>
              </a:solidFill>
              <a:latin typeface="Arial"/>
              <a:cs typeface="Arial"/>
            </a:endParaRPr>
          </a:p>
        </p:txBody>
      </p:sp>
      <p:sp>
        <p:nvSpPr>
          <p:cNvPr id="4" name="ZoneTexte 3"/>
          <p:cNvSpPr txBox="1"/>
          <p:nvPr/>
        </p:nvSpPr>
        <p:spPr>
          <a:xfrm>
            <a:off x="3635895" y="3812964"/>
            <a:ext cx="5040561" cy="1631216"/>
          </a:xfrm>
          <a:prstGeom prst="rect">
            <a:avLst/>
          </a:prstGeom>
          <a:noFill/>
        </p:spPr>
        <p:txBody>
          <a:bodyPr wrap="square" rtlCol="0">
            <a:spAutoFit/>
          </a:bodyPr>
          <a:lstStyle/>
          <a:p>
            <a:r>
              <a:rPr lang="fr-CA" sz="2000" b="1" dirty="0">
                <a:solidFill>
                  <a:srgbClr val="800000"/>
                </a:solidFill>
                <a:latin typeface="Arial"/>
                <a:cs typeface="Arial"/>
              </a:rPr>
              <a:t>Effets sur le climat de </a:t>
            </a:r>
            <a:r>
              <a:rPr lang="fr-CA" sz="2000" b="1" dirty="0" smtClean="0">
                <a:solidFill>
                  <a:srgbClr val="800000"/>
                </a:solidFill>
                <a:latin typeface="Arial"/>
                <a:cs typeface="Arial"/>
              </a:rPr>
              <a:t>travail : </a:t>
            </a:r>
            <a:endParaRPr lang="fr-CA" sz="2000" b="1" dirty="0">
              <a:solidFill>
                <a:srgbClr val="800000"/>
              </a:solidFill>
              <a:latin typeface="Arial"/>
              <a:cs typeface="Arial"/>
            </a:endParaRPr>
          </a:p>
          <a:p>
            <a:pPr>
              <a:buFont typeface="Wingdings" pitchFamily="2" charset="2"/>
              <a:buChar char="ü"/>
            </a:pPr>
            <a:r>
              <a:rPr lang="fr-CA" sz="2000" b="1" dirty="0">
                <a:solidFill>
                  <a:srgbClr val="800000"/>
                </a:solidFill>
                <a:latin typeface="Arial"/>
                <a:cs typeface="Arial"/>
              </a:rPr>
              <a:t>Implication de plusieurs employés</a:t>
            </a:r>
          </a:p>
          <a:p>
            <a:pPr>
              <a:buFont typeface="Wingdings" pitchFamily="2" charset="2"/>
              <a:buChar char="ü"/>
            </a:pPr>
            <a:r>
              <a:rPr lang="fr-CA" sz="2000" b="1" dirty="0">
                <a:solidFill>
                  <a:srgbClr val="800000"/>
                </a:solidFill>
                <a:latin typeface="Arial"/>
                <a:cs typeface="Arial"/>
              </a:rPr>
              <a:t>Création de rumeurs</a:t>
            </a:r>
          </a:p>
          <a:p>
            <a:pPr>
              <a:buFont typeface="Wingdings" pitchFamily="2" charset="2"/>
              <a:buChar char="ü"/>
            </a:pPr>
            <a:r>
              <a:rPr lang="fr-CA" sz="2000" b="1" dirty="0">
                <a:solidFill>
                  <a:srgbClr val="800000"/>
                </a:solidFill>
                <a:latin typeface="Arial"/>
                <a:cs typeface="Arial"/>
              </a:rPr>
              <a:t>Perturbation de l’équilibre au sein de l’équipe</a:t>
            </a:r>
          </a:p>
        </p:txBody>
      </p:sp>
      <p:pic>
        <p:nvPicPr>
          <p:cNvPr id="7170" name="Picture 2" descr="RÃ©sultats de recherche d'images pour Â«Â rumeurÂ Â»"/>
          <p:cNvPicPr>
            <a:picLocks noChangeAspect="1" noChangeArrowheads="1"/>
          </p:cNvPicPr>
          <p:nvPr/>
        </p:nvPicPr>
        <p:blipFill>
          <a:blip r:embed="rId2" cstate="print"/>
          <a:srcRect/>
          <a:stretch>
            <a:fillRect/>
          </a:stretch>
        </p:blipFill>
        <p:spPr bwMode="auto">
          <a:xfrm>
            <a:off x="0" y="2852936"/>
            <a:ext cx="3283155" cy="3512841"/>
          </a:xfrm>
          <a:prstGeom prst="rect">
            <a:avLst/>
          </a:prstGeom>
          <a:noFill/>
        </p:spPr>
      </p:pic>
      <p:sp>
        <p:nvSpPr>
          <p:cNvPr id="6"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3</a:t>
            </a:fld>
            <a:endParaRPr lang="fr-CA"/>
          </a:p>
        </p:txBody>
      </p:sp>
      <p:sp>
        <p:nvSpPr>
          <p:cNvPr id="7" name="Footer Placeholder 4"/>
          <p:cNvSpPr txBox="1">
            <a:spLocks/>
          </p:cNvSpPr>
          <p:nvPr/>
        </p:nvSpPr>
        <p:spPr>
          <a:xfrm>
            <a:off x="685800" y="6272785"/>
            <a:ext cx="4745736" cy="365125"/>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RÃ©sultats de recherche d'images pour Â«Â obstacleÂ Â»"/>
          <p:cNvPicPr>
            <a:picLocks noChangeAspect="1" noChangeArrowheads="1"/>
          </p:cNvPicPr>
          <p:nvPr/>
        </p:nvPicPr>
        <p:blipFill>
          <a:blip r:embed="rId3" cstate="print"/>
          <a:srcRect/>
          <a:stretch>
            <a:fillRect/>
          </a:stretch>
        </p:blipFill>
        <p:spPr bwMode="auto">
          <a:xfrm>
            <a:off x="5292080" y="4012458"/>
            <a:ext cx="3840088" cy="2400055"/>
          </a:xfrm>
          <a:prstGeom prst="rect">
            <a:avLst/>
          </a:prstGeom>
          <a:noFill/>
        </p:spPr>
      </p:pic>
      <p:sp>
        <p:nvSpPr>
          <p:cNvPr id="3" name="Rectangle 2"/>
          <p:cNvSpPr/>
          <p:nvPr/>
        </p:nvSpPr>
        <p:spPr>
          <a:xfrm>
            <a:off x="323528" y="260648"/>
            <a:ext cx="8424936" cy="461665"/>
          </a:xfrm>
          <a:prstGeom prst="rect">
            <a:avLst/>
          </a:prstGeom>
        </p:spPr>
        <p:txBody>
          <a:bodyPr wrap="square">
            <a:spAutoFit/>
          </a:bodyPr>
          <a:lstStyle/>
          <a:p>
            <a:pPr algn="ctr"/>
            <a:r>
              <a:rPr lang="fr-CA" sz="2400" b="1" dirty="0">
                <a:solidFill>
                  <a:srgbClr val="000090"/>
                </a:solidFill>
                <a:latin typeface="Arial"/>
                <a:cs typeface="Arial"/>
              </a:rPr>
              <a:t>L’enquête </a:t>
            </a:r>
            <a:r>
              <a:rPr lang="fr-CA" sz="2400" b="1" dirty="0" smtClean="0">
                <a:solidFill>
                  <a:srgbClr val="000090"/>
                </a:solidFill>
                <a:latin typeface="Arial"/>
                <a:cs typeface="Arial"/>
              </a:rPr>
              <a:t>administrative : </a:t>
            </a:r>
            <a:r>
              <a:rPr lang="fr-CA" sz="2400" b="1" dirty="0">
                <a:solidFill>
                  <a:srgbClr val="000090"/>
                </a:solidFill>
                <a:latin typeface="Arial"/>
                <a:cs typeface="Arial"/>
              </a:rPr>
              <a:t>effets et répercussions </a:t>
            </a:r>
            <a:r>
              <a:rPr lang="fr-CA" sz="2400" b="1" dirty="0" smtClean="0">
                <a:solidFill>
                  <a:srgbClr val="000090"/>
                </a:solidFill>
                <a:latin typeface="Arial"/>
                <a:cs typeface="Arial"/>
              </a:rPr>
              <a:t> II</a:t>
            </a:r>
            <a:endParaRPr lang="fr-CA" sz="2400" b="1" dirty="0">
              <a:solidFill>
                <a:srgbClr val="000090"/>
              </a:solidFill>
              <a:latin typeface="Arial"/>
              <a:cs typeface="Arial"/>
            </a:endParaRPr>
          </a:p>
        </p:txBody>
      </p:sp>
      <p:sp>
        <p:nvSpPr>
          <p:cNvPr id="4" name="ZoneTexte 3"/>
          <p:cNvSpPr txBox="1"/>
          <p:nvPr/>
        </p:nvSpPr>
        <p:spPr>
          <a:xfrm>
            <a:off x="251520" y="908720"/>
            <a:ext cx="8640960" cy="3416320"/>
          </a:xfrm>
          <a:prstGeom prst="rect">
            <a:avLst/>
          </a:prstGeom>
          <a:noFill/>
        </p:spPr>
        <p:txBody>
          <a:bodyPr wrap="square" rtlCol="0">
            <a:spAutoFit/>
          </a:bodyPr>
          <a:lstStyle/>
          <a:p>
            <a:r>
              <a:rPr lang="fr-CA" b="1" dirty="0">
                <a:solidFill>
                  <a:srgbClr val="800000"/>
                </a:solidFill>
                <a:latin typeface="Arial"/>
                <a:cs typeface="Arial"/>
              </a:rPr>
              <a:t>Obstacles :</a:t>
            </a:r>
          </a:p>
          <a:p>
            <a:endParaRPr lang="fr-CA" b="1" dirty="0">
              <a:solidFill>
                <a:srgbClr val="800000"/>
              </a:solidFill>
              <a:latin typeface="Arial"/>
              <a:cs typeface="Arial"/>
            </a:endParaRPr>
          </a:p>
          <a:p>
            <a:pPr>
              <a:buFont typeface="Wingdings" pitchFamily="2" charset="2"/>
              <a:buChar char="ü"/>
            </a:pPr>
            <a:r>
              <a:rPr lang="fr-CA" b="1" dirty="0" smtClean="0">
                <a:solidFill>
                  <a:srgbClr val="800000"/>
                </a:solidFill>
                <a:latin typeface="Arial"/>
                <a:cs typeface="Arial"/>
              </a:rPr>
              <a:t>Langage : </a:t>
            </a:r>
            <a:r>
              <a:rPr lang="fr-CA" b="1" dirty="0">
                <a:solidFill>
                  <a:srgbClr val="800000"/>
                </a:solidFill>
                <a:latin typeface="Arial"/>
                <a:cs typeface="Arial"/>
              </a:rPr>
              <a:t>les termes à connotation juridique entraine une distance entre l’enquêteur et les membre du personnel</a:t>
            </a:r>
          </a:p>
          <a:p>
            <a:pPr>
              <a:buFont typeface="Wingdings" pitchFamily="2" charset="2"/>
              <a:buChar char="ü"/>
            </a:pPr>
            <a:endParaRPr lang="fr-CA" b="1" dirty="0">
              <a:solidFill>
                <a:srgbClr val="800000"/>
              </a:solidFill>
              <a:latin typeface="Arial"/>
              <a:cs typeface="Arial"/>
            </a:endParaRPr>
          </a:p>
          <a:p>
            <a:pPr>
              <a:buFont typeface="Wingdings" pitchFamily="2" charset="2"/>
              <a:buChar char="ü"/>
            </a:pPr>
            <a:r>
              <a:rPr lang="fr-CA" b="1" dirty="0" smtClean="0">
                <a:solidFill>
                  <a:srgbClr val="800000"/>
                </a:solidFill>
                <a:latin typeface="Arial"/>
                <a:cs typeface="Arial"/>
              </a:rPr>
              <a:t>Délai : </a:t>
            </a:r>
            <a:r>
              <a:rPr lang="fr-CA" b="1" dirty="0">
                <a:solidFill>
                  <a:srgbClr val="800000"/>
                </a:solidFill>
                <a:latin typeface="Arial"/>
                <a:cs typeface="Arial"/>
              </a:rPr>
              <a:t>une démarche d’enquête interminable sera difficile psychologiquement autant pour le harceleur que pour la victime</a:t>
            </a:r>
          </a:p>
          <a:p>
            <a:pPr>
              <a:buFont typeface="Wingdings" pitchFamily="2" charset="2"/>
              <a:buChar char="ü"/>
            </a:pPr>
            <a:endParaRPr lang="fr-CA" b="1" dirty="0">
              <a:solidFill>
                <a:srgbClr val="800000"/>
              </a:solidFill>
              <a:latin typeface="Arial"/>
              <a:cs typeface="Arial"/>
            </a:endParaRPr>
          </a:p>
          <a:p>
            <a:pPr>
              <a:buFont typeface="Wingdings" pitchFamily="2" charset="2"/>
              <a:buChar char="ü"/>
            </a:pPr>
            <a:r>
              <a:rPr lang="fr-CA" b="1" dirty="0" smtClean="0">
                <a:solidFill>
                  <a:srgbClr val="800000"/>
                </a:solidFill>
                <a:latin typeface="Arial"/>
                <a:cs typeface="Arial"/>
              </a:rPr>
              <a:t>Écrit : </a:t>
            </a:r>
            <a:r>
              <a:rPr lang="fr-CA" b="1" dirty="0">
                <a:solidFill>
                  <a:srgbClr val="800000"/>
                </a:solidFill>
                <a:latin typeface="Arial"/>
                <a:cs typeface="Arial"/>
              </a:rPr>
              <a:t>il peut être difficile pour la personne plaignante de mettre par écrit les faits qu’elle reproche à un collègue et de bien s’exprimer par rapport aux sentiments ressentis durant les événements. </a:t>
            </a:r>
          </a:p>
          <a:p>
            <a:endParaRPr lang="fr-CA" b="1" dirty="0">
              <a:latin typeface="Arial"/>
              <a:cs typeface="Arial"/>
            </a:endParaRPr>
          </a:p>
        </p:txBody>
      </p:sp>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4</a:t>
            </a:fld>
            <a:endParaRPr lang="fr-CA"/>
          </a:p>
        </p:txBody>
      </p:sp>
      <p:sp>
        <p:nvSpPr>
          <p:cNvPr id="6" name="Footer Placeholder 4"/>
          <p:cNvSpPr txBox="1">
            <a:spLocks/>
          </p:cNvSpPr>
          <p:nvPr/>
        </p:nvSpPr>
        <p:spPr>
          <a:xfrm>
            <a:off x="685800" y="6272785"/>
            <a:ext cx="4745736" cy="365125"/>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23528" y="260648"/>
            <a:ext cx="6552728" cy="400110"/>
          </a:xfrm>
          <a:prstGeom prst="rect">
            <a:avLst/>
          </a:prstGeom>
          <a:noFill/>
        </p:spPr>
        <p:txBody>
          <a:bodyPr wrap="square" rtlCol="0">
            <a:spAutoFit/>
          </a:bodyPr>
          <a:lstStyle/>
          <a:p>
            <a:pPr algn="ctr"/>
            <a:r>
              <a:rPr lang="fr-CA" sz="2000" b="1" dirty="0">
                <a:solidFill>
                  <a:srgbClr val="000090"/>
                </a:solidFill>
                <a:latin typeface="Arial"/>
                <a:cs typeface="Arial"/>
              </a:rPr>
              <a:t>La plainte formelle utilisée à mauvais escient</a:t>
            </a:r>
          </a:p>
        </p:txBody>
      </p:sp>
      <p:sp>
        <p:nvSpPr>
          <p:cNvPr id="4" name="ZoneTexte 3"/>
          <p:cNvSpPr txBox="1"/>
          <p:nvPr/>
        </p:nvSpPr>
        <p:spPr>
          <a:xfrm>
            <a:off x="323528" y="836712"/>
            <a:ext cx="7056784" cy="1785104"/>
          </a:xfrm>
          <a:prstGeom prst="rect">
            <a:avLst/>
          </a:prstGeom>
          <a:noFill/>
        </p:spPr>
        <p:txBody>
          <a:bodyPr wrap="square" rtlCol="0">
            <a:spAutoFit/>
          </a:bodyPr>
          <a:lstStyle/>
          <a:p>
            <a:r>
              <a:rPr lang="fr-CA" sz="2000" b="1" dirty="0">
                <a:solidFill>
                  <a:srgbClr val="800000"/>
                </a:solidFill>
                <a:latin typeface="Arial"/>
                <a:cs typeface="Arial"/>
              </a:rPr>
              <a:t>La plainte utilisée par le </a:t>
            </a:r>
            <a:r>
              <a:rPr lang="fr-CA" sz="2000" b="1" dirty="0" smtClean="0">
                <a:solidFill>
                  <a:srgbClr val="800000"/>
                </a:solidFill>
                <a:latin typeface="Arial"/>
                <a:cs typeface="Arial"/>
              </a:rPr>
              <a:t>gestionnaire</a:t>
            </a:r>
            <a:endParaRPr lang="fr-CA" sz="2000" b="1" dirty="0">
              <a:solidFill>
                <a:srgbClr val="800000"/>
              </a:solidFill>
              <a:latin typeface="Arial"/>
              <a:cs typeface="Arial"/>
            </a:endParaRPr>
          </a:p>
          <a:p>
            <a:r>
              <a:rPr lang="fr-CA" b="1" dirty="0">
                <a:latin typeface="Arial"/>
                <a:cs typeface="Arial"/>
              </a:rPr>
              <a:t>Ils encouragent subtilement un employé qui est victime de harcèlement de la part de l’employé difficile à déposer une plainte de manière à transférer à la personne plaignante le fardeau de prouver que la personne mise en cause est fautive.</a:t>
            </a:r>
          </a:p>
          <a:p>
            <a:endParaRPr lang="fr-CA" b="1" dirty="0">
              <a:latin typeface="Arial"/>
              <a:cs typeface="Arial"/>
            </a:endParaRPr>
          </a:p>
        </p:txBody>
      </p:sp>
      <p:sp>
        <p:nvSpPr>
          <p:cNvPr id="6" name="ZoneTexte 5"/>
          <p:cNvSpPr txBox="1"/>
          <p:nvPr/>
        </p:nvSpPr>
        <p:spPr>
          <a:xfrm>
            <a:off x="323528" y="2492896"/>
            <a:ext cx="8568952" cy="3693319"/>
          </a:xfrm>
          <a:prstGeom prst="rect">
            <a:avLst/>
          </a:prstGeom>
          <a:noFill/>
        </p:spPr>
        <p:txBody>
          <a:bodyPr wrap="square" rtlCol="0">
            <a:spAutoFit/>
          </a:bodyPr>
          <a:lstStyle/>
          <a:p>
            <a:r>
              <a:rPr lang="fr-CA" sz="2000" b="1" dirty="0">
                <a:solidFill>
                  <a:srgbClr val="800000"/>
                </a:solidFill>
                <a:latin typeface="Arial"/>
                <a:cs typeface="Arial"/>
              </a:rPr>
              <a:t>La plainte utilisée par </a:t>
            </a:r>
            <a:r>
              <a:rPr lang="fr-CA" sz="2000" b="1" dirty="0" smtClean="0">
                <a:solidFill>
                  <a:srgbClr val="800000"/>
                </a:solidFill>
                <a:latin typeface="Arial"/>
                <a:cs typeface="Arial"/>
              </a:rPr>
              <a:t>l’employé</a:t>
            </a:r>
            <a:endParaRPr lang="fr-CA" sz="2000" b="1" dirty="0">
              <a:solidFill>
                <a:srgbClr val="800000"/>
              </a:solidFill>
              <a:latin typeface="Arial"/>
              <a:cs typeface="Arial"/>
            </a:endParaRPr>
          </a:p>
          <a:p>
            <a:endParaRPr lang="fr-CA" b="1" u="sng" dirty="0">
              <a:latin typeface="Arial"/>
              <a:cs typeface="Arial"/>
            </a:endParaRPr>
          </a:p>
          <a:p>
            <a:pPr>
              <a:buFont typeface="Wingdings" pitchFamily="2" charset="2"/>
              <a:buChar char="ü"/>
            </a:pPr>
            <a:r>
              <a:rPr lang="fr-CA" b="1" dirty="0">
                <a:latin typeface="Arial"/>
                <a:cs typeface="Arial"/>
              </a:rPr>
              <a:t>Personnalité difficile : Utilise l’enquête afin de se défendre contre les demandes « exagérées » de son employeur ou pour se plaindre que les méthodes pour gérer son rendement </a:t>
            </a:r>
            <a:r>
              <a:rPr lang="fr-CA" b="1" dirty="0" smtClean="0">
                <a:latin typeface="Arial"/>
                <a:cs typeface="Arial"/>
              </a:rPr>
              <a:t>l’ont </a:t>
            </a:r>
            <a:r>
              <a:rPr lang="fr-CA" b="1" dirty="0">
                <a:latin typeface="Arial"/>
                <a:cs typeface="Arial"/>
              </a:rPr>
              <a:t>perturbé psychologiquement. </a:t>
            </a:r>
          </a:p>
          <a:p>
            <a:endParaRPr lang="fr-CA" b="1" dirty="0">
              <a:latin typeface="Arial"/>
              <a:cs typeface="Arial"/>
            </a:endParaRPr>
          </a:p>
          <a:p>
            <a:pPr>
              <a:buFont typeface="Wingdings" pitchFamily="2" charset="2"/>
              <a:buChar char="ü"/>
            </a:pPr>
            <a:r>
              <a:rPr lang="fr-CA" b="1" dirty="0">
                <a:latin typeface="Arial"/>
                <a:cs typeface="Arial"/>
              </a:rPr>
              <a:t>En difficulté sur le plan professionnel : Individu qui éprouve des difficultés d’adaptation et qui est incapable de s’acclimater à de nouvelles exigences.</a:t>
            </a:r>
          </a:p>
          <a:p>
            <a:pPr>
              <a:buFont typeface="Wingdings" pitchFamily="2" charset="2"/>
              <a:buChar char="ü"/>
            </a:pPr>
            <a:endParaRPr lang="fr-CA" b="1" u="sng" dirty="0">
              <a:latin typeface="Arial"/>
              <a:cs typeface="Arial"/>
            </a:endParaRPr>
          </a:p>
          <a:p>
            <a:pPr>
              <a:buFont typeface="Wingdings" pitchFamily="2" charset="2"/>
              <a:buChar char="ü"/>
            </a:pPr>
            <a:r>
              <a:rPr lang="fr-CA" b="1" dirty="0">
                <a:latin typeface="Arial"/>
                <a:cs typeface="Arial"/>
              </a:rPr>
              <a:t>En difficulté sur le plan personnel : </a:t>
            </a:r>
            <a:r>
              <a:rPr lang="fr-CA" b="1" dirty="0" smtClean="0">
                <a:latin typeface="Arial"/>
                <a:cs typeface="Arial"/>
              </a:rPr>
              <a:t>L’employé </a:t>
            </a:r>
            <a:r>
              <a:rPr lang="fr-CA" b="1" dirty="0">
                <a:latin typeface="Arial"/>
                <a:cs typeface="Arial"/>
              </a:rPr>
              <a:t>réagira de façon émotive lorsqu’on lui fera remarquer ses manquements. Malgré la bonne foi du gestionnaire, ses nombreuses interventions finiront par le rendre plus impatient lorsqu’il s’adressera à l’employé. </a:t>
            </a:r>
            <a:endParaRPr lang="fr-CA" b="1" u="sng" dirty="0">
              <a:latin typeface="Arial"/>
              <a:cs typeface="Arial"/>
            </a:endParaRPr>
          </a:p>
        </p:txBody>
      </p:sp>
      <p:pic>
        <p:nvPicPr>
          <p:cNvPr id="20486" name="Picture 6" descr="RÃ©sultats de recherche d'images pour Â«Â plainteÂ Â»"/>
          <p:cNvPicPr>
            <a:picLocks noChangeAspect="1" noChangeArrowheads="1"/>
          </p:cNvPicPr>
          <p:nvPr/>
        </p:nvPicPr>
        <p:blipFill>
          <a:blip r:embed="rId3" cstate="print"/>
          <a:srcRect/>
          <a:stretch>
            <a:fillRect/>
          </a:stretch>
        </p:blipFill>
        <p:spPr bwMode="auto">
          <a:xfrm>
            <a:off x="7461448" y="0"/>
            <a:ext cx="1682552" cy="1682552"/>
          </a:xfrm>
          <a:prstGeom prst="rect">
            <a:avLst/>
          </a:prstGeom>
          <a:noFill/>
        </p:spPr>
      </p:pic>
      <p:sp>
        <p:nvSpPr>
          <p:cNvPr id="7"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5</a:t>
            </a:fld>
            <a:endParaRPr lang="fr-CA"/>
          </a:p>
        </p:txBody>
      </p:sp>
      <p:sp>
        <p:nvSpPr>
          <p:cNvPr id="8" name="Footer Placeholder 4"/>
          <p:cNvSpPr txBox="1">
            <a:spLocks/>
          </p:cNvSpPr>
          <p:nvPr/>
        </p:nvSpPr>
        <p:spPr>
          <a:xfrm>
            <a:off x="685800" y="6272785"/>
            <a:ext cx="4745736" cy="365125"/>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1800" y="1124744"/>
            <a:ext cx="3780107" cy="3598662"/>
          </a:xfrm>
          <a:prstGeom prst="rect">
            <a:avLst/>
          </a:prstGeom>
        </p:spPr>
      </p:pic>
      <p:sp>
        <p:nvSpPr>
          <p:cNvPr id="2" name="ZoneTexte 1"/>
          <p:cNvSpPr txBox="1"/>
          <p:nvPr/>
        </p:nvSpPr>
        <p:spPr>
          <a:xfrm>
            <a:off x="899592" y="5229200"/>
            <a:ext cx="6552728" cy="738664"/>
          </a:xfrm>
          <a:prstGeom prst="rect">
            <a:avLst/>
          </a:prstGeom>
          <a:noFill/>
        </p:spPr>
        <p:txBody>
          <a:bodyPr wrap="square" rtlCol="0">
            <a:spAutoFit/>
          </a:bodyPr>
          <a:lstStyle/>
          <a:p>
            <a:r>
              <a:rPr lang="fr-CA" sz="2400" dirty="0"/>
              <a:t>https://</a:t>
            </a:r>
            <a:r>
              <a:rPr lang="fr-CA" sz="2400" dirty="0" err="1"/>
              <a:t>www.cnt.gouv.qc.ca</a:t>
            </a:r>
            <a:r>
              <a:rPr lang="fr-CA" sz="2400" dirty="0"/>
              <a:t>/?id=2385</a:t>
            </a:r>
          </a:p>
          <a:p>
            <a:endParaRPr lang="fr-CA" dirty="0"/>
          </a:p>
        </p:txBody>
      </p:sp>
      <p:sp>
        <p:nvSpPr>
          <p:cNvPr id="3" name="Titre 1">
            <a:extLst>
              <a:ext uri="{FF2B5EF4-FFF2-40B4-BE49-F238E27FC236}">
                <a16:creationId xmlns="" xmlns:a16="http://schemas.microsoft.com/office/drawing/2014/main" id="{3A7B885F-42A3-4A75-8B41-85AC0901FCF0}"/>
              </a:ext>
            </a:extLst>
          </p:cNvPr>
          <p:cNvSpPr txBox="1">
            <a:spLocks/>
          </p:cNvSpPr>
          <p:nvPr/>
        </p:nvSpPr>
        <p:spPr>
          <a:xfrm>
            <a:off x="395536" y="404664"/>
            <a:ext cx="8229600" cy="720080"/>
          </a:xfrm>
          <a:prstGeom prst="rect">
            <a:avLst/>
          </a:prstGeom>
        </p:spPr>
        <p:txBody>
          <a:bodyPr>
            <a:noAutofit/>
          </a:bodyPr>
          <a:lstStyle>
            <a:lvl1pPr algn="l" defTabSz="914400" rtl="0" eaLnBrk="1" latinLnBrk="0" hangingPunct="1">
              <a:lnSpc>
                <a:spcPct val="90000"/>
              </a:lnSpc>
              <a:spcBef>
                <a:spcPct val="0"/>
              </a:spcBef>
              <a:buNone/>
              <a:defRPr sz="4200" b="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fr-CA" sz="3200" b="1" dirty="0" smtClean="0">
                <a:solidFill>
                  <a:srgbClr val="000090"/>
                </a:solidFill>
                <a:latin typeface="Arial"/>
                <a:cs typeface="Arial"/>
              </a:rPr>
              <a:t>Présentation Vidéo</a:t>
            </a:r>
            <a:endParaRPr lang="fr-CA" sz="3200" b="1" dirty="0">
              <a:solidFill>
                <a:srgbClr val="000090"/>
              </a:solidFill>
              <a:latin typeface="Arial"/>
              <a:cs typeface="Arial"/>
            </a:endParaRPr>
          </a:p>
        </p:txBody>
      </p:sp>
      <p:sp>
        <p:nvSpPr>
          <p:cNvPr id="6"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6</a:t>
            </a:fld>
            <a:endParaRPr lang="fr-CA"/>
          </a:p>
        </p:txBody>
      </p:sp>
      <p:sp>
        <p:nvSpPr>
          <p:cNvPr id="7" name="Footer Placeholder 4"/>
          <p:cNvSpPr txBox="1">
            <a:spLocks/>
          </p:cNvSpPr>
          <p:nvPr/>
        </p:nvSpPr>
        <p:spPr>
          <a:xfrm>
            <a:off x="685800" y="6272785"/>
            <a:ext cx="4745736" cy="365125"/>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extLst>
      <p:ext uri="{BB962C8B-B14F-4D97-AF65-F5344CB8AC3E}">
        <p14:creationId xmlns:p14="http://schemas.microsoft.com/office/powerpoint/2010/main" val="53630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Ã©sultats de recherche d'images pour Â«Â enquÃªteÂ Â»">
            <a:extLst>
              <a:ext uri="{FF2B5EF4-FFF2-40B4-BE49-F238E27FC236}">
                <a16:creationId xmlns="" xmlns:a16="http://schemas.microsoft.com/office/drawing/2014/main" id="{114C7F04-8388-4991-8A02-D0A6A852D18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82166" y="2636912"/>
            <a:ext cx="3280408" cy="3312368"/>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 xmlns:a16="http://schemas.microsoft.com/office/drawing/2014/main" id="{0D7F0501-425E-4F34-B9B4-948D2967E736}"/>
              </a:ext>
            </a:extLst>
          </p:cNvPr>
          <p:cNvSpPr txBox="1">
            <a:spLocks/>
          </p:cNvSpPr>
          <p:nvPr/>
        </p:nvSpPr>
        <p:spPr>
          <a:xfrm>
            <a:off x="611560" y="260648"/>
            <a:ext cx="7992888" cy="508967"/>
          </a:xfrm>
          <a:prstGeom prst="rect">
            <a:avLst/>
          </a:prstGeom>
        </p:spPr>
        <p:txBody>
          <a:bodyPr>
            <a:normAutofit/>
          </a:bodyPr>
          <a:lstStyle>
            <a:lvl1pPr algn="l" defTabSz="914400" rtl="0" eaLnBrk="1" latinLnBrk="0" hangingPunct="1">
              <a:lnSpc>
                <a:spcPct val="90000"/>
              </a:lnSpc>
              <a:spcBef>
                <a:spcPct val="0"/>
              </a:spcBef>
              <a:buNone/>
              <a:defRPr sz="4200" b="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fr-CA" sz="2000" b="1" dirty="0" smtClean="0">
                <a:solidFill>
                  <a:srgbClr val="000090"/>
                </a:solidFill>
                <a:latin typeface="Arial"/>
                <a:cs typeface="Arial"/>
              </a:rPr>
              <a:t>L’enquête, une démarche aux multiples facettes I </a:t>
            </a:r>
            <a:endParaRPr lang="fr-CA" sz="2000" b="1" dirty="0">
              <a:solidFill>
                <a:srgbClr val="000090"/>
              </a:solidFill>
              <a:latin typeface="Arial"/>
              <a:cs typeface="Arial"/>
            </a:endParaRPr>
          </a:p>
        </p:txBody>
      </p:sp>
      <p:sp>
        <p:nvSpPr>
          <p:cNvPr id="3" name="Sous-titre 2">
            <a:extLst>
              <a:ext uri="{FF2B5EF4-FFF2-40B4-BE49-F238E27FC236}">
                <a16:creationId xmlns="" xmlns:a16="http://schemas.microsoft.com/office/drawing/2014/main" id="{CEAF8EF7-3CEE-4870-A4B5-C657DC8C26EB}"/>
              </a:ext>
            </a:extLst>
          </p:cNvPr>
          <p:cNvSpPr txBox="1">
            <a:spLocks/>
          </p:cNvSpPr>
          <p:nvPr/>
        </p:nvSpPr>
        <p:spPr>
          <a:xfrm>
            <a:off x="251520" y="995659"/>
            <a:ext cx="8640960" cy="5438139"/>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nSpc>
                <a:spcPct val="80000"/>
              </a:lnSpc>
            </a:pPr>
            <a:r>
              <a:rPr lang="fr-CA" b="1" dirty="0" smtClean="0">
                <a:solidFill>
                  <a:srgbClr val="000090"/>
                </a:solidFill>
                <a:latin typeface="Arial"/>
                <a:cs typeface="Arial"/>
              </a:rPr>
              <a:t>Confier la plainte à l’interne ou à l’externe ?</a:t>
            </a:r>
          </a:p>
          <a:p>
            <a:pPr>
              <a:lnSpc>
                <a:spcPct val="80000"/>
              </a:lnSpc>
            </a:pPr>
            <a:r>
              <a:rPr lang="fr-CA" sz="1800" b="1" dirty="0" smtClean="0">
                <a:solidFill>
                  <a:srgbClr val="800000"/>
                </a:solidFill>
                <a:latin typeface="Arial"/>
                <a:cs typeface="Arial"/>
              </a:rPr>
              <a:t>À l’interne :</a:t>
            </a:r>
          </a:p>
          <a:p>
            <a:pPr marL="342900" indent="-342900">
              <a:lnSpc>
                <a:spcPct val="80000"/>
              </a:lnSpc>
              <a:buFont typeface="Wingdings" pitchFamily="2" charset="2"/>
              <a:buChar char="q"/>
            </a:pPr>
            <a:r>
              <a:rPr lang="fr-CA" sz="1800" b="1" dirty="0" smtClean="0">
                <a:latin typeface="Arial"/>
                <a:cs typeface="Arial"/>
              </a:rPr>
              <a:t>L’enquêteur risque de connaitre les deux partis et la crédibilité de l’enquête sera difficile à vendre dans l’entreprise.</a:t>
            </a:r>
          </a:p>
          <a:p>
            <a:pPr marL="342900" indent="-342900">
              <a:lnSpc>
                <a:spcPct val="80000"/>
              </a:lnSpc>
              <a:buFont typeface="Wingdings" pitchFamily="2" charset="2"/>
              <a:buChar char="q"/>
            </a:pPr>
            <a:r>
              <a:rPr lang="fr-CA" sz="1800" b="1" dirty="0" smtClean="0">
                <a:latin typeface="Arial"/>
                <a:cs typeface="Arial"/>
              </a:rPr>
              <a:t>L’impartialité et la véracité de l’enquête peuvent être remis en doute.</a:t>
            </a:r>
          </a:p>
          <a:p>
            <a:pPr marL="342900" indent="-342900">
              <a:lnSpc>
                <a:spcPct val="80000"/>
              </a:lnSpc>
              <a:buFont typeface="Wingdings" pitchFamily="2" charset="2"/>
              <a:buChar char="q"/>
            </a:pPr>
            <a:r>
              <a:rPr lang="fr-CA" sz="1800" b="1" dirty="0" smtClean="0">
                <a:latin typeface="Arial"/>
                <a:cs typeface="Arial"/>
              </a:rPr>
              <a:t>Le coût est moins dispendieux, mais l’expertise du </a:t>
            </a:r>
            <a:r>
              <a:rPr lang="fr-CA" sz="1800" b="1" dirty="0" smtClean="0">
                <a:latin typeface="Arial"/>
                <a:cs typeface="Arial"/>
              </a:rPr>
              <a:t>processus sera faible.</a:t>
            </a:r>
            <a:endParaRPr lang="fr-CA" sz="1800" b="1" dirty="0" smtClean="0">
              <a:latin typeface="Arial"/>
              <a:cs typeface="Arial"/>
            </a:endParaRPr>
          </a:p>
          <a:p>
            <a:pPr marL="342900" indent="-342900">
              <a:lnSpc>
                <a:spcPct val="80000"/>
              </a:lnSpc>
              <a:buFont typeface="Wingdings" pitchFamily="2" charset="2"/>
              <a:buChar char="q"/>
            </a:pPr>
            <a:r>
              <a:rPr lang="fr-CA" sz="1800" b="1" dirty="0" smtClean="0">
                <a:latin typeface="Arial"/>
                <a:cs typeface="Arial"/>
              </a:rPr>
              <a:t>Le délai de l’enquête est plus grand en raison de la charge de travail supplémentaire de l’enquêteur interne</a:t>
            </a:r>
            <a:r>
              <a:rPr lang="fr-CA" sz="1800" b="1" dirty="0" smtClean="0">
                <a:latin typeface="Arial"/>
                <a:cs typeface="Arial"/>
              </a:rPr>
              <a:t>.</a:t>
            </a:r>
          </a:p>
          <a:p>
            <a:pPr marL="342900" indent="-342900">
              <a:lnSpc>
                <a:spcPct val="80000"/>
              </a:lnSpc>
              <a:buFont typeface="Wingdings" pitchFamily="2" charset="2"/>
              <a:buChar char="q"/>
            </a:pPr>
            <a:endParaRPr lang="fr-CA" sz="1800" b="1" dirty="0" smtClean="0">
              <a:latin typeface="Arial"/>
              <a:cs typeface="Arial"/>
            </a:endParaRPr>
          </a:p>
          <a:p>
            <a:pPr marL="342900" indent="-342900">
              <a:lnSpc>
                <a:spcPct val="80000"/>
              </a:lnSpc>
              <a:buFont typeface="Wingdings" pitchFamily="2" charset="2"/>
              <a:buChar char="q"/>
            </a:pPr>
            <a:endParaRPr lang="fr-CA" sz="1800" b="1" dirty="0" smtClean="0">
              <a:latin typeface="Arial"/>
              <a:cs typeface="Arial"/>
            </a:endParaRPr>
          </a:p>
          <a:p>
            <a:pPr>
              <a:lnSpc>
                <a:spcPct val="80000"/>
              </a:lnSpc>
            </a:pPr>
            <a:r>
              <a:rPr lang="fr-CA" sz="1800" b="1" dirty="0" smtClean="0">
                <a:solidFill>
                  <a:srgbClr val="800000"/>
                </a:solidFill>
                <a:latin typeface="Arial"/>
                <a:cs typeface="Arial"/>
              </a:rPr>
              <a:t>À l’externe :</a:t>
            </a:r>
          </a:p>
          <a:p>
            <a:pPr marL="342900" indent="-342900">
              <a:lnSpc>
                <a:spcPct val="80000"/>
              </a:lnSpc>
              <a:buFont typeface="Wingdings" pitchFamily="2" charset="2"/>
              <a:buChar char="q"/>
            </a:pPr>
            <a:r>
              <a:rPr lang="fr-CA" sz="1800" b="1" dirty="0" smtClean="0">
                <a:latin typeface="Arial"/>
                <a:cs typeface="Arial"/>
              </a:rPr>
              <a:t>La spécialisation de l’enquêteur peut permettre d’avoir </a:t>
            </a:r>
            <a:r>
              <a:rPr lang="fr-CA" sz="1800" b="1" dirty="0" smtClean="0">
                <a:latin typeface="Arial"/>
                <a:cs typeface="Arial"/>
              </a:rPr>
              <a:t>un dossier </a:t>
            </a:r>
            <a:r>
              <a:rPr lang="fr-CA" sz="1800" b="1" dirty="0" smtClean="0">
                <a:latin typeface="Arial"/>
                <a:cs typeface="Arial"/>
              </a:rPr>
              <a:t>bien monté pour aller devant la justice éventuellement.</a:t>
            </a:r>
          </a:p>
          <a:p>
            <a:pPr marL="342900" indent="-342900">
              <a:lnSpc>
                <a:spcPct val="80000"/>
              </a:lnSpc>
              <a:buFont typeface="Wingdings" pitchFamily="2" charset="2"/>
              <a:buChar char="q"/>
            </a:pPr>
            <a:r>
              <a:rPr lang="fr-CA" sz="1800" b="1" dirty="0" smtClean="0">
                <a:latin typeface="Arial"/>
                <a:cs typeface="Arial"/>
              </a:rPr>
              <a:t>Les coûts reliés à l’enquête seront plutôt dispendieux.</a:t>
            </a:r>
          </a:p>
          <a:p>
            <a:pPr marL="342900" indent="-342900">
              <a:lnSpc>
                <a:spcPct val="80000"/>
              </a:lnSpc>
              <a:buFont typeface="Wingdings" pitchFamily="2" charset="2"/>
              <a:buChar char="q"/>
            </a:pPr>
            <a:r>
              <a:rPr lang="fr-CA" sz="1800" b="1" dirty="0" smtClean="0">
                <a:latin typeface="Arial"/>
                <a:cs typeface="Arial"/>
              </a:rPr>
              <a:t>Le résultat sera plus représentatif de la </a:t>
            </a:r>
            <a:r>
              <a:rPr lang="fr-CA" sz="1800" b="1" dirty="0" smtClean="0">
                <a:latin typeface="Arial"/>
                <a:cs typeface="Arial"/>
              </a:rPr>
              <a:t>situation - absence </a:t>
            </a:r>
            <a:r>
              <a:rPr lang="fr-CA" sz="1800" b="1" dirty="0" smtClean="0">
                <a:latin typeface="Arial"/>
                <a:cs typeface="Arial"/>
              </a:rPr>
              <a:t>de </a:t>
            </a:r>
            <a:r>
              <a:rPr lang="fr-CA" sz="1800" b="1" dirty="0" smtClean="0">
                <a:latin typeface="Arial"/>
                <a:cs typeface="Arial"/>
              </a:rPr>
              <a:t>subjectivité.</a:t>
            </a:r>
            <a:endParaRPr lang="fr-CA" sz="1800" b="1" dirty="0" smtClean="0">
              <a:latin typeface="Arial"/>
              <a:cs typeface="Arial"/>
            </a:endParaRPr>
          </a:p>
          <a:p>
            <a:pPr>
              <a:lnSpc>
                <a:spcPct val="80000"/>
              </a:lnSpc>
            </a:pPr>
            <a:endParaRPr lang="fr-CA" sz="1800" b="1" dirty="0">
              <a:latin typeface="Arial"/>
              <a:cs typeface="Arial"/>
            </a:endParaRPr>
          </a:p>
        </p:txBody>
      </p:sp>
      <p:sp>
        <p:nvSpPr>
          <p:cNvPr id="5" name="Rectangle 21">
            <a:extLst>
              <a:ext uri="{FF2B5EF4-FFF2-40B4-BE49-F238E27FC236}"/>
            </a:extLst>
          </p:cNvPr>
          <p:cNvSpPr>
            <a:spLocks noGrp="1" noChangeArrowheads="1"/>
          </p:cNvSpPr>
          <p:nvPr>
            <p:ph type="sldNum" sz="quarter" idx="4"/>
          </p:nvPr>
        </p:nvSpPr>
        <p:spPr bwMode="auto">
          <a:xfrm>
            <a:off x="6616700" y="6476999"/>
            <a:ext cx="2133600" cy="2372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7</a:t>
            </a:fld>
            <a:endParaRPr lang="fr-CA" dirty="0"/>
          </a:p>
        </p:txBody>
      </p:sp>
      <p:sp>
        <p:nvSpPr>
          <p:cNvPr id="6" name="Footer Placeholder 4"/>
          <p:cNvSpPr txBox="1">
            <a:spLocks/>
          </p:cNvSpPr>
          <p:nvPr/>
        </p:nvSpPr>
        <p:spPr>
          <a:xfrm>
            <a:off x="685800" y="6272785"/>
            <a:ext cx="4745736" cy="368682"/>
          </a:xfrm>
          <a:prstGeom prst="rect">
            <a:avLst/>
          </a:prstGeom>
        </p:spPr>
        <p:txBody>
          <a:bodyPr vert="horz" lIns="91440" tIns="45720" rIns="91440" bIns="45720" rtlCol="0" anchor="ctr"/>
          <a:lstStyle>
            <a:defPPr>
              <a:defRPr lang="fr-FR"/>
            </a:defPPr>
            <a:lvl1pPr marL="0" algn="l" defTabSz="914400" rtl="0" eaLnBrk="1" latinLnBrk="0" hangingPunct="1">
              <a:defRPr sz="1000" b="1" i="0" kern="1200">
                <a:solidFill>
                  <a:schemeClr val="tx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mtClean="0"/>
              <a:t>Hélène Montreuil  -  Chargée de cours à l’UQAR  ©  Septembre 2019</a:t>
            </a:r>
            <a:endParaRPr lang="fr-FR" dirty="0" smtClean="0"/>
          </a:p>
        </p:txBody>
      </p:sp>
    </p:spTree>
    <p:extLst>
      <p:ext uri="{BB962C8B-B14F-4D97-AF65-F5344CB8AC3E}">
        <p14:creationId xmlns:p14="http://schemas.microsoft.com/office/powerpoint/2010/main" val="1321046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778215A-C197-42F0-A747-9BD3A12B5920}"/>
              </a:ext>
            </a:extLst>
          </p:cNvPr>
          <p:cNvSpPr>
            <a:spLocks noGrp="1"/>
          </p:cNvSpPr>
          <p:nvPr>
            <p:ph type="title" idx="4294967295"/>
          </p:nvPr>
        </p:nvSpPr>
        <p:spPr>
          <a:xfrm>
            <a:off x="606388" y="260648"/>
            <a:ext cx="7931224" cy="1143000"/>
          </a:xfrm>
        </p:spPr>
        <p:txBody>
          <a:bodyPr>
            <a:noAutofit/>
          </a:bodyPr>
          <a:lstStyle/>
          <a:p>
            <a:r>
              <a:rPr lang="fr-CA" sz="2000" dirty="0">
                <a:solidFill>
                  <a:srgbClr val="000090"/>
                </a:solidFill>
              </a:rPr>
              <a:t>L’enquête, une démarche aux multiples facettes II</a:t>
            </a:r>
          </a:p>
        </p:txBody>
      </p:sp>
      <p:sp>
        <p:nvSpPr>
          <p:cNvPr id="3" name="Espace réservé du contenu 2">
            <a:extLst>
              <a:ext uri="{FF2B5EF4-FFF2-40B4-BE49-F238E27FC236}">
                <a16:creationId xmlns="" xmlns:a16="http://schemas.microsoft.com/office/drawing/2014/main" id="{3AE6CE36-0AE9-42F8-83D5-DA58769F9662}"/>
              </a:ext>
            </a:extLst>
          </p:cNvPr>
          <p:cNvSpPr>
            <a:spLocks noGrp="1"/>
          </p:cNvSpPr>
          <p:nvPr>
            <p:ph idx="4294967295"/>
          </p:nvPr>
        </p:nvSpPr>
        <p:spPr>
          <a:xfrm>
            <a:off x="3491880" y="1772816"/>
            <a:ext cx="5194920" cy="4525963"/>
          </a:xfrm>
        </p:spPr>
        <p:txBody>
          <a:bodyPr>
            <a:normAutofit/>
          </a:bodyPr>
          <a:lstStyle/>
          <a:p>
            <a:pPr marL="0" indent="0">
              <a:buNone/>
            </a:pPr>
            <a:r>
              <a:rPr lang="fr-CA" sz="2400" dirty="0"/>
              <a:t>Les qualités de l’enquêteur :</a:t>
            </a:r>
          </a:p>
          <a:p>
            <a:pPr>
              <a:buFont typeface="Wingdings" panose="05000000000000000000" pitchFamily="2" charset="2"/>
              <a:buChar char="v"/>
            </a:pPr>
            <a:r>
              <a:rPr lang="fr-CA" sz="2000" dirty="0"/>
              <a:t>Bonne connaissance de soi </a:t>
            </a:r>
          </a:p>
          <a:p>
            <a:pPr>
              <a:buFont typeface="Wingdings" panose="05000000000000000000" pitchFamily="2" charset="2"/>
              <a:buChar char="v"/>
            </a:pPr>
            <a:r>
              <a:rPr lang="fr-CA" sz="2000" dirty="0"/>
              <a:t>Grande ouverture d’esprit</a:t>
            </a:r>
          </a:p>
          <a:p>
            <a:pPr>
              <a:buFont typeface="Wingdings" panose="05000000000000000000" pitchFamily="2" charset="2"/>
              <a:buChar char="v"/>
            </a:pPr>
            <a:r>
              <a:rPr lang="fr-CA" sz="2000" dirty="0"/>
              <a:t>Écoute optimale</a:t>
            </a:r>
          </a:p>
          <a:p>
            <a:pPr>
              <a:buFont typeface="Wingdings" panose="05000000000000000000" pitchFamily="2" charset="2"/>
              <a:buChar char="v"/>
            </a:pPr>
            <a:r>
              <a:rPr lang="fr-CA" sz="2000" dirty="0"/>
              <a:t>Inspirer la confiance</a:t>
            </a:r>
          </a:p>
          <a:p>
            <a:pPr>
              <a:buFont typeface="Wingdings" panose="05000000000000000000" pitchFamily="2" charset="2"/>
              <a:buChar char="v"/>
            </a:pPr>
            <a:r>
              <a:rPr lang="fr-CA" sz="2000" dirty="0"/>
              <a:t>Posséder une bonne capacité de jugement et de discernement</a:t>
            </a:r>
          </a:p>
          <a:p>
            <a:pPr>
              <a:buFont typeface="Wingdings" panose="05000000000000000000" pitchFamily="2" charset="2"/>
              <a:buChar char="v"/>
            </a:pPr>
            <a:r>
              <a:rPr lang="fr-CA" sz="2000" dirty="0">
                <a:solidFill>
                  <a:srgbClr val="C00000"/>
                </a:solidFill>
              </a:rPr>
              <a:t>Connaître à fond les dispositions de la Loi sur les normes du travail en matière de harcèlement psychologique et toutes les lois qui encadrent le milieu de travail</a:t>
            </a:r>
          </a:p>
        </p:txBody>
      </p:sp>
      <p:pic>
        <p:nvPicPr>
          <p:cNvPr id="4" name="Picture 2" descr="RÃ©sultats de recherche d'images pour Â«Â gestionnaireÂ Â»">
            <a:extLst>
              <a:ext uri="{FF2B5EF4-FFF2-40B4-BE49-F238E27FC236}">
                <a16:creationId xmlns="" xmlns:a16="http://schemas.microsoft.com/office/drawing/2014/main" id="{19BC34F2-9B0E-4393-A8DB-0C6E4E4069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844824"/>
            <a:ext cx="3421020" cy="369928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8</a:t>
            </a:fld>
            <a:endParaRPr lang="fr-CA"/>
          </a:p>
        </p:txBody>
      </p:sp>
      <p:sp>
        <p:nvSpPr>
          <p:cNvPr id="6"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1078896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A7B885F-42A3-4A75-8B41-85AC0901FCF0}"/>
              </a:ext>
            </a:extLst>
          </p:cNvPr>
          <p:cNvSpPr>
            <a:spLocks noGrp="1"/>
          </p:cNvSpPr>
          <p:nvPr>
            <p:ph type="title" idx="4294967295"/>
          </p:nvPr>
        </p:nvSpPr>
        <p:spPr>
          <a:xfrm>
            <a:off x="457200" y="260648"/>
            <a:ext cx="8229600" cy="720080"/>
          </a:xfrm>
        </p:spPr>
        <p:txBody>
          <a:bodyPr>
            <a:noAutofit/>
          </a:bodyPr>
          <a:lstStyle/>
          <a:p>
            <a:r>
              <a:rPr lang="fr-CA" sz="2000" dirty="0">
                <a:solidFill>
                  <a:srgbClr val="000090"/>
                </a:solidFill>
              </a:rPr>
              <a:t>Choisir des solutions de rechange à </a:t>
            </a:r>
            <a:r>
              <a:rPr lang="fr-CA" sz="2000" dirty="0" smtClean="0">
                <a:solidFill>
                  <a:srgbClr val="000090"/>
                </a:solidFill>
              </a:rPr>
              <a:t>l’enquête  I</a:t>
            </a:r>
            <a:endParaRPr lang="fr-CA" sz="2000" dirty="0">
              <a:solidFill>
                <a:srgbClr val="000090"/>
              </a:solidFill>
            </a:endParaRPr>
          </a:p>
        </p:txBody>
      </p:sp>
      <p:sp>
        <p:nvSpPr>
          <p:cNvPr id="3" name="Espace réservé du contenu 2">
            <a:extLst>
              <a:ext uri="{FF2B5EF4-FFF2-40B4-BE49-F238E27FC236}">
                <a16:creationId xmlns="" xmlns:a16="http://schemas.microsoft.com/office/drawing/2014/main" id="{A71DE0EF-5D8F-491A-B568-854F33246A64}"/>
              </a:ext>
            </a:extLst>
          </p:cNvPr>
          <p:cNvSpPr>
            <a:spLocks noGrp="1"/>
          </p:cNvSpPr>
          <p:nvPr>
            <p:ph idx="4294967295"/>
          </p:nvPr>
        </p:nvSpPr>
        <p:spPr>
          <a:xfrm>
            <a:off x="251520" y="1124744"/>
            <a:ext cx="8640960" cy="5184576"/>
          </a:xfrm>
        </p:spPr>
        <p:txBody>
          <a:bodyPr>
            <a:normAutofit/>
          </a:bodyPr>
          <a:lstStyle/>
          <a:p>
            <a:r>
              <a:rPr lang="fr-CA" sz="2400" dirty="0"/>
              <a:t>Prendre les moyens raisonnables :</a:t>
            </a:r>
          </a:p>
          <a:p>
            <a:pPr marL="0" indent="0">
              <a:buNone/>
            </a:pPr>
            <a:r>
              <a:rPr lang="fr-CA" sz="1800" dirty="0"/>
              <a:t>Selon le deuxième alinéa de l’article 81.19 de la Loi sur les normes du travail : « L’employeur doit prendre les moyens raisonnables pour prévenir le harcèlement psychologique et, lorsqu’une telle conduite est portée à sa connaissance, pour le faire cesser ».</a:t>
            </a:r>
          </a:p>
          <a:p>
            <a:pPr marL="0" indent="0">
              <a:buNone/>
            </a:pPr>
            <a:endParaRPr lang="fr-CA" sz="1600" dirty="0"/>
          </a:p>
          <a:p>
            <a:r>
              <a:rPr lang="fr-CA" sz="2400" dirty="0"/>
              <a:t>Analyser le climat de travail :</a:t>
            </a:r>
          </a:p>
          <a:p>
            <a:pPr marL="0" indent="0">
              <a:buNone/>
            </a:pPr>
            <a:r>
              <a:rPr lang="fr-CA" sz="1800" dirty="0"/>
              <a:t>Il faut planifier des rencontres individuelles avec les personnes concernées par une situation problématique et les membres des ressources humaines. </a:t>
            </a:r>
            <a:endParaRPr lang="fr-CA" sz="1800" dirty="0" smtClean="0"/>
          </a:p>
          <a:p>
            <a:pPr marL="0" indent="0">
              <a:buNone/>
            </a:pPr>
            <a:r>
              <a:rPr lang="fr-CA" sz="1800" dirty="0" smtClean="0"/>
              <a:t>Ensuite</a:t>
            </a:r>
            <a:r>
              <a:rPr lang="fr-CA" sz="1800" dirty="0"/>
              <a:t>, il faut juger si la situation mérite de faire intervenir des gens plus qualifiés. Dans tout ce processus, il faut surtout éviter d’impliquer les gestionnaires dans les </a:t>
            </a:r>
            <a:r>
              <a:rPr lang="fr-CA" sz="1800" dirty="0" smtClean="0"/>
              <a:t>rencontres.</a:t>
            </a:r>
          </a:p>
          <a:p>
            <a:pPr marL="0" indent="0">
              <a:buNone/>
            </a:pPr>
            <a:r>
              <a:rPr lang="fr-CA" sz="1800" dirty="0" smtClean="0"/>
              <a:t>À </a:t>
            </a:r>
            <a:r>
              <a:rPr lang="fr-CA" sz="1800" dirty="0"/>
              <a:t>la fin, la rédaction du rapport est tout aussi importante et doit contenir tous les éléments essentiels pour que le dossier soit conclu de la bonne façon ou pour que celui-ci puisse se retrouver dans les mains d’experts judiciaires sans problème.</a:t>
            </a:r>
            <a:endParaRPr lang="fr-CA" sz="1600" dirty="0"/>
          </a:p>
        </p:txBody>
      </p:sp>
      <p:sp>
        <p:nvSpPr>
          <p:cNvPr id="4" name="Rectangle 21">
            <a:extLst>
              <a:ext uri="{FF2B5EF4-FFF2-40B4-BE49-F238E27FC236}"/>
            </a:extLst>
          </p:cNvPr>
          <p:cNvSpPr>
            <a:spLocks noGrp="1" noChangeArrowheads="1"/>
          </p:cNvSpPr>
          <p:nvPr>
            <p:ph type="sldNum" sz="quarter" idx="4"/>
          </p:nvPr>
        </p:nvSpPr>
        <p:spPr bwMode="auto">
          <a:xfrm>
            <a:off x="6616700" y="64770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6902FC78-B97E-674B-88AE-A238B8529775}" type="slidenum">
              <a:rPr lang="fr-CA"/>
              <a:pPr>
                <a:defRPr/>
              </a:pPr>
              <a:t>9</a:t>
            </a:fld>
            <a:endParaRPr lang="fr-C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b="1" i="0">
                <a:solidFill>
                  <a:schemeClr val="tx1"/>
                </a:solidFill>
                <a:latin typeface="Arial"/>
                <a:cs typeface="Arial"/>
              </a:defRPr>
            </a:lvl1pPr>
          </a:lstStyle>
          <a:p>
            <a:pPr>
              <a:defRPr/>
            </a:pPr>
            <a:r>
              <a:rPr lang="fr-FR" dirty="0" smtClean="0"/>
              <a:t>Hélène Montreuil  -  Chargée de cours à l’UQAR  ©  Septembre 2019</a:t>
            </a:r>
          </a:p>
        </p:txBody>
      </p:sp>
    </p:spTree>
    <p:extLst>
      <p:ext uri="{BB962C8B-B14F-4D97-AF65-F5344CB8AC3E}">
        <p14:creationId xmlns:p14="http://schemas.microsoft.com/office/powerpoint/2010/main" val="6256155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3076</TotalTime>
  <Words>1636</Words>
  <Application>Microsoft Macintosh PowerPoint</Application>
  <PresentationFormat>Présentation à l'écran (4:3)</PresentationFormat>
  <Paragraphs>213</Paragraphs>
  <Slides>23</Slides>
  <Notes>4</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Type de bois</vt:lpstr>
      <vt:lpstr>Discorde ou harcèlement psychologique ?    Quand les relations professionnelles s'enveniment</vt:lpstr>
      <vt:lpstr>Présentation PowerPoint</vt:lpstr>
      <vt:lpstr>Présentation PowerPoint</vt:lpstr>
      <vt:lpstr>Présentation PowerPoint</vt:lpstr>
      <vt:lpstr>Présentation PowerPoint</vt:lpstr>
      <vt:lpstr>Présentation PowerPoint</vt:lpstr>
      <vt:lpstr>Présentation PowerPoint</vt:lpstr>
      <vt:lpstr>L’enquête, une démarche aux multiples facettes II</vt:lpstr>
      <vt:lpstr>Choisir des solutions de rechange à l’enquête  I</vt:lpstr>
      <vt:lpstr>Présentation PowerPoint</vt:lpstr>
      <vt:lpstr>Plainte visant le supérieur immédiat  I</vt:lpstr>
      <vt:lpstr>Présentation PowerPoint</vt:lpstr>
      <vt:lpstr>Conséquence de l’enquête dans les relations interpersonnelles II</vt:lpstr>
      <vt:lpstr>Types de plaintes jugées irrecevables  I</vt:lpstr>
      <vt:lpstr>Types de plaintes jugées irrecevables  II</vt:lpstr>
      <vt:lpstr>La plainte réciproque</vt:lpstr>
      <vt:lpstr>Personne plaignante requérant l’anonymat </vt:lpstr>
      <vt:lpstr>Plainte et grief : Des enquêtes simultanées ? </vt:lpstr>
      <vt:lpstr>Politique contre le harcèlement psychologique en milieu de travail </vt:lpstr>
      <vt:lpstr>Contenu d’une politique contre le harcèlement</vt:lpstr>
      <vt:lpstr>Processus de plainte et démarche d’enquête </vt:lpstr>
      <vt:lpstr>Le formulaire de plaintes</vt:lpstr>
      <vt:lpstr>Présentation PowerPoint</vt:lpstr>
    </vt:vector>
  </TitlesOfParts>
  <Manager/>
  <Company>Université du Québec à Rimouski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Diapo-2.oot</dc:title>
  <dc:subject>Discorde ou harcèlement</dc:subject>
  <dc:creator>Hélène Montreuil</dc:creator>
  <cp:keywords>Droit du travail</cp:keywords>
  <dc:description>GRH-130-14</dc:description>
  <cp:lastModifiedBy>Micheline Montreuil</cp:lastModifiedBy>
  <cp:revision>62</cp:revision>
  <dcterms:created xsi:type="dcterms:W3CDTF">2018-11-05T17:48:47Z</dcterms:created>
  <dcterms:modified xsi:type="dcterms:W3CDTF">2019-11-19T04:07:55Z</dcterms:modified>
  <cp:category>Département des sciences de la gestion</cp:category>
</cp:coreProperties>
</file>