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89" r:id="rId6"/>
    <p:sldId id="282" r:id="rId7"/>
    <p:sldId id="306" r:id="rId8"/>
    <p:sldId id="307" r:id="rId9"/>
    <p:sldId id="308" r:id="rId10"/>
    <p:sldId id="309" r:id="rId11"/>
    <p:sldId id="310" r:id="rId12"/>
    <p:sldId id="281" r:id="rId13"/>
    <p:sldId id="296" r:id="rId14"/>
    <p:sldId id="297" r:id="rId15"/>
    <p:sldId id="298" r:id="rId16"/>
    <p:sldId id="290" r:id="rId17"/>
    <p:sldId id="286" r:id="rId18"/>
    <p:sldId id="263" r:id="rId19"/>
    <p:sldId id="260" r:id="rId20"/>
    <p:sldId id="270" r:id="rId21"/>
    <p:sldId id="300" r:id="rId22"/>
    <p:sldId id="274" r:id="rId23"/>
    <p:sldId id="271" r:id="rId24"/>
    <p:sldId id="299" r:id="rId25"/>
    <p:sldId id="272" r:id="rId26"/>
    <p:sldId id="273" r:id="rId27"/>
    <p:sldId id="278" r:id="rId28"/>
    <p:sldId id="275" r:id="rId29"/>
    <p:sldId id="268" r:id="rId30"/>
    <p:sldId id="261" r:id="rId31"/>
    <p:sldId id="288" r:id="rId32"/>
    <p:sldId id="302" r:id="rId33"/>
    <p:sldId id="301" r:id="rId34"/>
    <p:sldId id="303" r:id="rId35"/>
    <p:sldId id="304" r:id="rId36"/>
    <p:sldId id="283" r:id="rId37"/>
    <p:sldId id="292" r:id="rId38"/>
    <p:sldId id="293" r:id="rId39"/>
    <p:sldId id="294" r:id="rId40"/>
    <p:sldId id="295" r:id="rId41"/>
    <p:sldId id="312"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128" d="100"/>
          <a:sy n="128" d="100"/>
        </p:scale>
        <p:origin x="-112" y="-3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D84DC3-654F-44DE-A85B-DC9FBE57B32F}"/>
              </a:ext>
            </a:extLst>
          </p:cNvPr>
          <p:cNvSpPr>
            <a:spLocks noGrp="1"/>
          </p:cNvSpPr>
          <p:nvPr>
            <p:ph type="ctrTitle"/>
          </p:nvPr>
        </p:nvSpPr>
        <p:spPr>
          <a:xfrm>
            <a:off x="1133929" y="493411"/>
            <a:ext cx="6858000" cy="413732"/>
          </a:xfrm>
        </p:spPr>
        <p:txBody>
          <a:bodyPr anchor="b">
            <a:normAutofit/>
          </a:bodyPr>
          <a:lstStyle>
            <a:lvl1pPr algn="ctr">
              <a:defRPr sz="2400"/>
            </a:lvl1pPr>
          </a:lstStyle>
          <a:p>
            <a:r>
              <a:rPr lang="fr-FR" dirty="0"/>
              <a:t>Modifiez le style du titre</a:t>
            </a:r>
            <a:endParaRPr lang="en-CA" dirty="0"/>
          </a:p>
        </p:txBody>
      </p:sp>
      <p:sp>
        <p:nvSpPr>
          <p:cNvPr id="7" name="Espace réservé du numéro de diapositive 5">
            <a:extLst>
              <a:ext uri="{FF2B5EF4-FFF2-40B4-BE49-F238E27FC236}">
                <a16:creationId xmlns:a16="http://schemas.microsoft.com/office/drawing/2014/main" xmlns="" id="{6E200FDD-BBF2-464C-B70E-6699C3043E35}"/>
              </a:ext>
            </a:extLst>
          </p:cNvPr>
          <p:cNvSpPr>
            <a:spLocks noGrp="1"/>
          </p:cNvSpPr>
          <p:nvPr>
            <p:ph type="sldNum" sz="quarter" idx="12"/>
          </p:nvPr>
        </p:nvSpPr>
        <p:spPr>
          <a:xfrm>
            <a:off x="7003372" y="6447893"/>
            <a:ext cx="2057400" cy="365125"/>
          </a:xfrm>
          <a:prstGeom prst="rect">
            <a:avLst/>
          </a:prstGeom>
        </p:spPr>
        <p:txBody>
          <a:bodyPr/>
          <a:lstStyle>
            <a:lvl1pPr algn="r">
              <a:defRPr sz="1600" b="1" i="0">
                <a:solidFill>
                  <a:schemeClr val="bg1"/>
                </a:solidFill>
                <a:latin typeface="Arial"/>
                <a:cs typeface="Arial"/>
              </a:defRPr>
            </a:lvl1pPr>
          </a:lstStyle>
          <a:p>
            <a:fld id="{8C344899-972B-4448-9B35-989618BF18DD}" type="slidenum">
              <a:rPr lang="en-CA" smtClean="0"/>
              <a:pPr/>
              <a:t>‹#›</a:t>
            </a:fld>
            <a:endParaRPr lang="en-CA" dirty="0"/>
          </a:p>
        </p:txBody>
      </p:sp>
      <p:sp>
        <p:nvSpPr>
          <p:cNvPr id="8" name="ZoneTexte 4">
            <a:extLst>
              <a:ext uri="{FF2B5EF4-FFF2-40B4-BE49-F238E27FC236}"/>
            </a:extLst>
          </p:cNvPr>
          <p:cNvSpPr txBox="1">
            <a:spLocks noChangeArrowheads="1"/>
          </p:cNvSpPr>
          <p:nvPr userDrawn="1"/>
        </p:nvSpPr>
        <p:spPr bwMode="auto">
          <a:xfrm>
            <a:off x="242888" y="6453189"/>
            <a:ext cx="5293368" cy="276999"/>
          </a:xfrm>
          <a:prstGeom prst="rect">
            <a:avLst/>
          </a:prstGeom>
          <a:noFill/>
          <a:ln>
            <a:noFill/>
          </a:ln>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fr-FR" sz="1200" b="1" dirty="0" smtClean="0"/>
              <a:t>Hélène Montreuil  -  Chargée de cours à l’UQAR  ©  Septembre 2019</a:t>
            </a:r>
          </a:p>
        </p:txBody>
      </p:sp>
    </p:spTree>
    <p:extLst>
      <p:ext uri="{BB962C8B-B14F-4D97-AF65-F5344CB8AC3E}">
        <p14:creationId xmlns:p14="http://schemas.microsoft.com/office/powerpoint/2010/main" val="207923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FF67861-47B3-44DA-A83F-FC5CA9739F29}"/>
              </a:ext>
            </a:extLst>
          </p:cNvPr>
          <p:cNvSpPr>
            <a:spLocks noGrp="1"/>
          </p:cNvSpPr>
          <p:nvPr>
            <p:ph type="title"/>
          </p:nvPr>
        </p:nvSpPr>
        <p:spPr/>
        <p:txBody>
          <a:bodyPr/>
          <a:lstStyle/>
          <a:p>
            <a:r>
              <a:rPr lang="fr-CA" noProof="0" dirty="0" smtClean="0"/>
              <a:t>Modifiez le style du titre</a:t>
            </a:r>
            <a:endParaRPr lang="fr-CA" noProof="0" dirty="0"/>
          </a:p>
        </p:txBody>
      </p:sp>
      <p:sp>
        <p:nvSpPr>
          <p:cNvPr id="3" name="Espace réservé du contenu 2">
            <a:extLst>
              <a:ext uri="{FF2B5EF4-FFF2-40B4-BE49-F238E27FC236}">
                <a16:creationId xmlns:a16="http://schemas.microsoft.com/office/drawing/2014/main" xmlns="" id="{B3510B08-448E-45F6-8497-5E10BBE1EB44}"/>
              </a:ext>
            </a:extLst>
          </p:cNvPr>
          <p:cNvSpPr>
            <a:spLocks noGrp="1"/>
          </p:cNvSpPr>
          <p:nvPr>
            <p:ph idx="1"/>
          </p:nvPr>
        </p:nvSpPr>
        <p:spPr/>
        <p:txBody>
          <a:bodyPr/>
          <a:lstStyle/>
          <a:p>
            <a:pPr lvl="0"/>
            <a:r>
              <a:rPr lang="fr-CA" noProof="0" dirty="0" smtClean="0"/>
              <a:t>Modifier les styles du texte du masque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7" name="ZoneTexte 4">
            <a:extLst>
              <a:ext uri="{FF2B5EF4-FFF2-40B4-BE49-F238E27FC236}"/>
            </a:extLst>
          </p:cNvPr>
          <p:cNvSpPr txBox="1">
            <a:spLocks noChangeArrowheads="1"/>
          </p:cNvSpPr>
          <p:nvPr userDrawn="1"/>
        </p:nvSpPr>
        <p:spPr bwMode="auto">
          <a:xfrm>
            <a:off x="242888" y="6453189"/>
            <a:ext cx="5481879" cy="276999"/>
          </a:xfrm>
          <a:prstGeom prst="rect">
            <a:avLst/>
          </a:prstGeom>
          <a:noFill/>
          <a:ln>
            <a:noFill/>
          </a:ln>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fr-FR" sz="1200" b="1" dirty="0" smtClean="0"/>
              <a:t>Hélène Montreuil  -  Chargée de cours à l’UQAR  ©  Septembre 2019</a:t>
            </a:r>
          </a:p>
        </p:txBody>
      </p:sp>
      <p:sp>
        <p:nvSpPr>
          <p:cNvPr id="8" name="Espace réservé du numéro de diapositive 5">
            <a:extLst>
              <a:ext uri="{FF2B5EF4-FFF2-40B4-BE49-F238E27FC236}">
                <a16:creationId xmlns:a16="http://schemas.microsoft.com/office/drawing/2014/main" xmlns="" id="{6E200FDD-BBF2-464C-B70E-6699C3043E35}"/>
              </a:ext>
            </a:extLst>
          </p:cNvPr>
          <p:cNvSpPr>
            <a:spLocks noGrp="1"/>
          </p:cNvSpPr>
          <p:nvPr>
            <p:ph type="sldNum" sz="quarter" idx="12"/>
          </p:nvPr>
        </p:nvSpPr>
        <p:spPr>
          <a:xfrm>
            <a:off x="7003372" y="6447893"/>
            <a:ext cx="2057400" cy="365125"/>
          </a:xfrm>
          <a:prstGeom prst="rect">
            <a:avLst/>
          </a:prstGeom>
        </p:spPr>
        <p:txBody>
          <a:bodyPr/>
          <a:lstStyle>
            <a:lvl1pPr algn="r">
              <a:defRPr sz="1600" b="1" i="0">
                <a:solidFill>
                  <a:schemeClr val="bg1"/>
                </a:solidFill>
                <a:latin typeface="Arial"/>
                <a:cs typeface="Arial"/>
              </a:defRPr>
            </a:lvl1pPr>
          </a:lstStyle>
          <a:p>
            <a:fld id="{8C344899-972B-4448-9B35-989618BF18DD}" type="slidenum">
              <a:rPr lang="en-CA" smtClean="0"/>
              <a:pPr/>
              <a:t>‹#›</a:t>
            </a:fld>
            <a:endParaRPr lang="en-CA" dirty="0"/>
          </a:p>
        </p:txBody>
      </p:sp>
    </p:spTree>
    <p:extLst>
      <p:ext uri="{BB962C8B-B14F-4D97-AF65-F5344CB8AC3E}">
        <p14:creationId xmlns:p14="http://schemas.microsoft.com/office/powerpoint/2010/main" val="227117061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A3232A04-248B-4EAA-A6C1-C7328551DC4E}"/>
              </a:ext>
            </a:extLst>
          </p:cNvPr>
          <p:cNvSpPr>
            <a:spLocks noGrp="1"/>
          </p:cNvSpPr>
          <p:nvPr>
            <p:ph type="title"/>
          </p:nvPr>
        </p:nvSpPr>
        <p:spPr>
          <a:xfrm>
            <a:off x="628650" y="365126"/>
            <a:ext cx="7886700" cy="808113"/>
          </a:xfrm>
          <a:prstGeom prst="rect">
            <a:avLst/>
          </a:prstGeom>
        </p:spPr>
        <p:txBody>
          <a:bodyPr vert="horz" lIns="91440" tIns="45720" rIns="91440" bIns="45720" rtlCol="0" anchor="ctr">
            <a:normAutofit/>
          </a:bodyPr>
          <a:lstStyle/>
          <a:p>
            <a:r>
              <a:rPr lang="fr-CA" noProof="0" dirty="0" smtClean="0"/>
              <a:t>Modifiez</a:t>
            </a:r>
            <a:r>
              <a:rPr lang="fr-FR" dirty="0" smtClean="0"/>
              <a:t> </a:t>
            </a:r>
            <a:r>
              <a:rPr lang="fr-FR" dirty="0"/>
              <a:t>le style du titre</a:t>
            </a:r>
            <a:endParaRPr lang="en-CA" dirty="0"/>
          </a:p>
        </p:txBody>
      </p:sp>
      <p:sp>
        <p:nvSpPr>
          <p:cNvPr id="3" name="Espace réservé du texte 2">
            <a:extLst>
              <a:ext uri="{FF2B5EF4-FFF2-40B4-BE49-F238E27FC236}">
                <a16:creationId xmlns:a16="http://schemas.microsoft.com/office/drawing/2014/main" xmlns="" id="{E2454547-CAC2-48E9-8073-3E5103E10C0B}"/>
              </a:ext>
            </a:extLst>
          </p:cNvPr>
          <p:cNvSpPr>
            <a:spLocks noGrp="1"/>
          </p:cNvSpPr>
          <p:nvPr>
            <p:ph type="body" idx="1"/>
          </p:nvPr>
        </p:nvSpPr>
        <p:spPr>
          <a:xfrm>
            <a:off x="588964" y="1389094"/>
            <a:ext cx="7886700" cy="4781866"/>
          </a:xfrm>
          <a:prstGeom prst="rect">
            <a:avLst/>
          </a:prstGeom>
        </p:spPr>
        <p:txBody>
          <a:bodyPr vert="horz" lIns="91440" tIns="45720" rIns="91440" bIns="45720" rtlCol="0">
            <a:normAutofit/>
          </a:bodyPr>
          <a:lstStyle/>
          <a:p>
            <a:pPr lvl="0"/>
            <a:r>
              <a:rPr lang="fr-CA" noProof="0" dirty="0" smtClean="0"/>
              <a:t>Modifier les styles du texte du masque</a:t>
            </a:r>
          </a:p>
          <a:p>
            <a:pPr lvl="1"/>
            <a:r>
              <a:rPr lang="fr-CA" noProof="0" dirty="0" smtClean="0"/>
              <a:t>Deuxième niveau</a:t>
            </a:r>
          </a:p>
          <a:p>
            <a:pPr lvl="2"/>
            <a:r>
              <a:rPr lang="fr-CA" noProof="0" dirty="0" smtClean="0"/>
              <a:t>Troisième niveau</a:t>
            </a:r>
          </a:p>
          <a:p>
            <a:pPr lvl="3"/>
            <a:r>
              <a:rPr lang="fr-CA" noProof="0" dirty="0" smtClean="0"/>
              <a:t>Quatrième niveau</a:t>
            </a:r>
          </a:p>
          <a:p>
            <a:pPr lvl="4"/>
            <a:r>
              <a:rPr lang="fr-CA" noProof="0" dirty="0" smtClean="0"/>
              <a:t>Cinquième niveau</a:t>
            </a:r>
            <a:endParaRPr lang="fr-CA" noProof="0" dirty="0"/>
          </a:p>
        </p:txBody>
      </p:sp>
      <p:sp>
        <p:nvSpPr>
          <p:cNvPr id="12" name="ZoneTexte 4">
            <a:extLst>
              <a:ext uri="{FF2B5EF4-FFF2-40B4-BE49-F238E27FC236}"/>
            </a:extLst>
          </p:cNvPr>
          <p:cNvSpPr txBox="1">
            <a:spLocks noChangeArrowheads="1"/>
          </p:cNvSpPr>
          <p:nvPr userDrawn="1"/>
        </p:nvSpPr>
        <p:spPr bwMode="auto">
          <a:xfrm>
            <a:off x="242888" y="6453189"/>
            <a:ext cx="5452114" cy="276999"/>
          </a:xfrm>
          <a:prstGeom prst="rect">
            <a:avLst/>
          </a:prstGeom>
          <a:noFill/>
          <a:ln>
            <a:noFill/>
          </a:ln>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fr-FR" sz="1200" b="1" dirty="0" smtClean="0"/>
              <a:t>Hélène Montreuil  -  Chargée de cours à l’UQAR  ©  Septembre 2019</a:t>
            </a:r>
          </a:p>
        </p:txBody>
      </p:sp>
      <p:grpSp>
        <p:nvGrpSpPr>
          <p:cNvPr id="17" name="Group 17"/>
          <p:cNvGrpSpPr>
            <a:grpSpLocks/>
          </p:cNvGrpSpPr>
          <p:nvPr userDrawn="1"/>
        </p:nvGrpSpPr>
        <p:grpSpPr bwMode="auto">
          <a:xfrm>
            <a:off x="8581526" y="6501191"/>
            <a:ext cx="571500" cy="288925"/>
            <a:chOff x="5280" y="4080"/>
            <a:chExt cx="480" cy="182"/>
          </a:xfrm>
        </p:grpSpPr>
        <p:sp>
          <p:nvSpPr>
            <p:cNvPr id="18" name="Rectangle 18">
              <a:extLst>
                <a:ext uri="{FF2B5EF4-FFF2-40B4-BE49-F238E27FC236}"/>
              </a:extLst>
            </p:cNvPr>
            <p:cNvSpPr>
              <a:spLocks noChangeArrowheads="1"/>
            </p:cNvSpPr>
            <p:nvPr userDrawn="1"/>
          </p:nvSpPr>
          <p:spPr bwMode="auto">
            <a:xfrm flipH="1">
              <a:off x="5280" y="4135"/>
              <a:ext cx="480" cy="127"/>
            </a:xfrm>
            <a:prstGeom prst="rect">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a:cs typeface="+mn-cs"/>
              </a:endParaRPr>
            </a:p>
          </p:txBody>
        </p:sp>
        <p:sp>
          <p:nvSpPr>
            <p:cNvPr id="19" name="AutoShape 19">
              <a:extLst>
                <a:ext uri="{FF2B5EF4-FFF2-40B4-BE49-F238E27FC236}"/>
              </a:extLst>
            </p:cNvPr>
            <p:cNvSpPr>
              <a:spLocks noChangeArrowheads="1"/>
            </p:cNvSpPr>
            <p:nvPr userDrawn="1"/>
          </p:nvSpPr>
          <p:spPr bwMode="auto">
            <a:xfrm flipH="1">
              <a:off x="5280" y="4080"/>
              <a:ext cx="109" cy="109"/>
            </a:xfrm>
            <a:prstGeom prst="diamond">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a:cs typeface="+mn-cs"/>
              </a:endParaRPr>
            </a:p>
          </p:txBody>
        </p:sp>
        <p:sp>
          <p:nvSpPr>
            <p:cNvPr id="20" name="Rectangle 20">
              <a:extLst>
                <a:ext uri="{FF2B5EF4-FFF2-40B4-BE49-F238E27FC236}"/>
              </a:extLst>
            </p:cNvPr>
            <p:cNvSpPr>
              <a:spLocks noChangeArrowheads="1"/>
            </p:cNvSpPr>
            <p:nvPr userDrawn="1"/>
          </p:nvSpPr>
          <p:spPr bwMode="auto">
            <a:xfrm flipH="1">
              <a:off x="5335" y="4080"/>
              <a:ext cx="425" cy="182"/>
            </a:xfrm>
            <a:prstGeom prst="rect">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a:cs typeface="+mn-cs"/>
              </a:endParaRPr>
            </a:p>
          </p:txBody>
        </p:sp>
      </p:grpSp>
      <p:sp>
        <p:nvSpPr>
          <p:cNvPr id="10" name="Espace réservé du numéro de diapositive 5">
            <a:extLst>
              <a:ext uri="{FF2B5EF4-FFF2-40B4-BE49-F238E27FC236}">
                <a16:creationId xmlns:a16="http://schemas.microsoft.com/office/drawing/2014/main" xmlns="" id="{6E200FDD-BBF2-464C-B70E-6699C3043E35}"/>
              </a:ext>
            </a:extLst>
          </p:cNvPr>
          <p:cNvSpPr>
            <a:spLocks noGrp="1"/>
          </p:cNvSpPr>
          <p:nvPr>
            <p:ph type="sldNum" sz="quarter" idx="4"/>
          </p:nvPr>
        </p:nvSpPr>
        <p:spPr>
          <a:xfrm>
            <a:off x="7003372" y="6447893"/>
            <a:ext cx="2057400" cy="365125"/>
          </a:xfrm>
          <a:prstGeom prst="rect">
            <a:avLst/>
          </a:prstGeom>
        </p:spPr>
        <p:txBody>
          <a:bodyPr/>
          <a:lstStyle>
            <a:lvl1pPr algn="r">
              <a:defRPr sz="1600" b="1" i="0">
                <a:solidFill>
                  <a:schemeClr val="bg1"/>
                </a:solidFill>
                <a:latin typeface="Arial"/>
                <a:cs typeface="Arial"/>
              </a:defRPr>
            </a:lvl1pPr>
          </a:lstStyle>
          <a:p>
            <a:fld id="{8C344899-972B-4448-9B35-989618BF18DD}" type="slidenum">
              <a:rPr lang="en-CA" smtClean="0"/>
              <a:pPr/>
              <a:t>‹#›</a:t>
            </a:fld>
            <a:endParaRPr lang="en-CA" dirty="0"/>
          </a:p>
        </p:txBody>
      </p:sp>
    </p:spTree>
    <p:extLst>
      <p:ext uri="{BB962C8B-B14F-4D97-AF65-F5344CB8AC3E}">
        <p14:creationId xmlns:p14="http://schemas.microsoft.com/office/powerpoint/2010/main" val="20613631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lnSpc>
          <a:spcPct val="90000"/>
        </a:lnSpc>
        <a:spcBef>
          <a:spcPct val="0"/>
        </a:spcBef>
        <a:buNone/>
        <a:defRPr sz="2800" b="1" i="0" kern="1200">
          <a:solidFill>
            <a:srgbClr val="000090"/>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hyperlink" Target="https://www.youtube.com/watch?v=Z6l7oxqAR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s://www.journaldemontreal.com/2014/02/21/cameras-de-surveillance-que-dit-la-loi" TargetMode="External"/><Relationship Id="rId4" Type="http://schemas.openxmlformats.org/officeDocument/2006/relationships/hyperlink" Target="https://www.youtube.com/watch?v=jHaZcoJuJ8k" TargetMode="External"/><Relationship Id="rId5" Type="http://schemas.openxmlformats.org/officeDocument/2006/relationships/hyperlink" Target="https://www.youtube.com/watch?v=XQZG6MzIilY" TargetMode="External"/><Relationship Id="rId1" Type="http://schemas.openxmlformats.org/officeDocument/2006/relationships/slideLayout" Target="../slideLayouts/slideLayout2.xml"/><Relationship Id="rId2" Type="http://schemas.openxmlformats.org/officeDocument/2006/relationships/hyperlink" Target="https://www.youtube.com/watch?v=tJioAISODf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A0AAF1-A91A-4780-9127-59A2B9D567B1}"/>
              </a:ext>
            </a:extLst>
          </p:cNvPr>
          <p:cNvSpPr>
            <a:spLocks noGrp="1"/>
          </p:cNvSpPr>
          <p:nvPr>
            <p:ph type="ctrTitle"/>
          </p:nvPr>
        </p:nvSpPr>
        <p:spPr>
          <a:xfrm>
            <a:off x="347256" y="1378858"/>
            <a:ext cx="8611954" cy="3289905"/>
          </a:xfrm>
        </p:spPr>
        <p:txBody>
          <a:bodyPr>
            <a:normAutofit fontScale="90000"/>
          </a:bodyPr>
          <a:lstStyle/>
          <a:p>
            <a:r>
              <a:rPr lang="fr-CA" sz="4400" b="1" dirty="0"/>
              <a:t>La surveillance de vos </a:t>
            </a:r>
            <a:r>
              <a:rPr lang="fr-CA" sz="4400" b="1" dirty="0" smtClean="0"/>
              <a:t>employés </a:t>
            </a:r>
            <a:br>
              <a:rPr lang="fr-CA" sz="4400" b="1" dirty="0" smtClean="0"/>
            </a:br>
            <a:r>
              <a:rPr lang="fr-CA" sz="4400" b="1" dirty="0" smtClean="0"/>
              <a:t>où</a:t>
            </a:r>
            <a:r>
              <a:rPr lang="fr-CA" sz="4400" b="1" dirty="0"/>
              <a:t>, quand, comment ? </a:t>
            </a:r>
            <a:r>
              <a:rPr lang="fr-CA" sz="2800" b="1" dirty="0"/>
              <a:t/>
            </a:r>
            <a:br>
              <a:rPr lang="fr-CA" sz="2800" b="1" dirty="0"/>
            </a:br>
            <a:r>
              <a:rPr lang="fr-CA" sz="2800" b="1" dirty="0"/>
              <a:t/>
            </a:r>
            <a:br>
              <a:rPr lang="fr-CA" sz="2800" b="1" dirty="0"/>
            </a:br>
            <a:r>
              <a:rPr lang="fr-CA" sz="2800" b="1" dirty="0"/>
              <a:t>Collection Le Corre en bref, volume </a:t>
            </a:r>
            <a:r>
              <a:rPr lang="fr-CA" sz="2800" b="1" dirty="0" smtClean="0"/>
              <a:t>1</a:t>
            </a:r>
            <a:br>
              <a:rPr lang="fr-CA" sz="2800" b="1" dirty="0" smtClean="0"/>
            </a:br>
            <a:r>
              <a:rPr lang="fr-CA" sz="2800" b="1" dirty="0"/>
              <a:t/>
            </a:r>
            <a:br>
              <a:rPr lang="fr-CA" sz="2800" b="1" dirty="0"/>
            </a:br>
            <a:r>
              <a:rPr lang="fr-CA" sz="2800" b="1" dirty="0">
                <a:solidFill>
                  <a:schemeClr val="accent2">
                    <a:lumMod val="75000"/>
                  </a:schemeClr>
                </a:solidFill>
              </a:rPr>
              <a:t>par</a:t>
            </a:r>
            <a:r>
              <a:rPr lang="en-CA" sz="2800" dirty="0">
                <a:solidFill>
                  <a:schemeClr val="accent2">
                    <a:lumMod val="75000"/>
                  </a:schemeClr>
                </a:solidFill>
              </a:rPr>
              <a:t> </a:t>
            </a:r>
            <a:r>
              <a:rPr lang="en-CA" sz="2800" b="1" dirty="0">
                <a:solidFill>
                  <a:schemeClr val="accent2">
                    <a:lumMod val="75000"/>
                  </a:schemeClr>
                </a:solidFill>
              </a:rPr>
              <a:t>Isabelle Lauzon et Linda Bernier</a:t>
            </a:r>
            <a:endParaRPr lang="en-CA" sz="2800" dirty="0">
              <a:solidFill>
                <a:schemeClr val="accent2">
                  <a:lumMod val="75000"/>
                </a:schemeClr>
              </a:solidFill>
            </a:endParaRPr>
          </a:p>
        </p:txBody>
      </p:sp>
      <p:sp>
        <p:nvSpPr>
          <p:cNvPr id="6" name="Rectangle 21">
            <a:extLst>
              <a:ext uri="{FF2B5EF4-FFF2-40B4-BE49-F238E27FC236}"/>
            </a:extLst>
          </p:cNvPr>
          <p:cNvSpPr>
            <a:spLocks noGrp="1" noChangeArrowheads="1"/>
          </p:cNvSpPr>
          <p:nvPr>
            <p:ph type="sldNum" sz="quarter" idx="4294967295"/>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a:t>
            </a:fld>
            <a:endParaRPr lang="fr-CA" dirty="0"/>
          </a:p>
        </p:txBody>
      </p:sp>
    </p:spTree>
    <p:extLst>
      <p:ext uri="{BB962C8B-B14F-4D97-AF65-F5344CB8AC3E}">
        <p14:creationId xmlns:p14="http://schemas.microsoft.com/office/powerpoint/2010/main" val="183386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205620"/>
            <a:ext cx="7886700" cy="846667"/>
          </a:xfrm>
        </p:spPr>
        <p:txBody>
          <a:bodyPr>
            <a:normAutofit fontScale="90000"/>
          </a:bodyPr>
          <a:lstStyle/>
          <a:p>
            <a:pPr algn="ctr"/>
            <a:r>
              <a:rPr lang="fr-CA" sz="3600" b="1" dirty="0" smtClean="0"/>
              <a:t>L’enregistrement de conversations</a:t>
            </a:r>
            <a:r>
              <a:rPr lang="fr-CA" sz="3600" dirty="0"/>
              <a:t> </a:t>
            </a:r>
            <a:r>
              <a:rPr lang="fr-CA" sz="3600" dirty="0" smtClean="0"/>
              <a:t> II</a:t>
            </a:r>
            <a:endParaRPr lang="fr-CA" sz="3600" dirty="0"/>
          </a:p>
        </p:txBody>
      </p:sp>
      <p:sp>
        <p:nvSpPr>
          <p:cNvPr id="4" name="Espace réservé du contenu 3">
            <a:extLst>
              <a:ext uri="{FF2B5EF4-FFF2-40B4-BE49-F238E27FC236}">
                <a16:creationId xmlns:a16="http://schemas.microsoft.com/office/drawing/2014/main" xmlns="" id="{49F6AF8C-57F1-43F6-9675-0FD979C7F9DA}"/>
              </a:ext>
            </a:extLst>
          </p:cNvPr>
          <p:cNvSpPr>
            <a:spLocks noGrp="1"/>
          </p:cNvSpPr>
          <p:nvPr>
            <p:ph idx="1"/>
          </p:nvPr>
        </p:nvSpPr>
        <p:spPr>
          <a:xfrm>
            <a:off x="598714" y="1253331"/>
            <a:ext cx="8064500" cy="4854764"/>
          </a:xfrm>
        </p:spPr>
        <p:txBody>
          <a:bodyPr>
            <a:normAutofit/>
          </a:bodyPr>
          <a:lstStyle/>
          <a:p>
            <a:pPr marL="0" indent="0" fontAlgn="base">
              <a:buNone/>
            </a:pPr>
            <a:r>
              <a:rPr lang="fr-CA" sz="2400" dirty="0">
                <a:solidFill>
                  <a:srgbClr val="800000"/>
                </a:solidFill>
              </a:rPr>
              <a:t>P</a:t>
            </a:r>
            <a:r>
              <a:rPr lang="fr-CA" sz="2400" dirty="0" smtClean="0">
                <a:solidFill>
                  <a:srgbClr val="800000"/>
                </a:solidFill>
              </a:rPr>
              <a:t>our </a:t>
            </a:r>
            <a:r>
              <a:rPr lang="fr-CA" sz="2400" dirty="0">
                <a:solidFill>
                  <a:srgbClr val="800000"/>
                </a:solidFill>
              </a:rPr>
              <a:t>qu’un tel enregistrement soit admissible en tant que preuve, </a:t>
            </a:r>
            <a:r>
              <a:rPr lang="fr-CA" sz="2400" dirty="0" smtClean="0">
                <a:solidFill>
                  <a:srgbClr val="800000"/>
                </a:solidFill>
              </a:rPr>
              <a:t>il </a:t>
            </a:r>
            <a:r>
              <a:rPr lang="fr-CA" sz="2400" dirty="0">
                <a:solidFill>
                  <a:srgbClr val="800000"/>
                </a:solidFill>
              </a:rPr>
              <a:t>ne peut avoir été altéré et doit satisfaire aux trois exigences </a:t>
            </a:r>
            <a:r>
              <a:rPr lang="fr-CA" sz="2400" dirty="0" smtClean="0">
                <a:solidFill>
                  <a:srgbClr val="800000"/>
                </a:solidFill>
              </a:rPr>
              <a:t>suivantes :</a:t>
            </a:r>
            <a:endParaRPr lang="fr-CA" sz="2400" dirty="0">
              <a:solidFill>
                <a:srgbClr val="800000"/>
              </a:solidFill>
            </a:endParaRPr>
          </a:p>
          <a:p>
            <a:pPr marL="0" indent="0" fontAlgn="base">
              <a:buNone/>
            </a:pPr>
            <a:endParaRPr lang="fr-CA" sz="2400" dirty="0"/>
          </a:p>
          <a:p>
            <a:pPr lvl="1" fontAlgn="base">
              <a:buFont typeface="Wingdings" charset="2"/>
              <a:buChar char="Ø"/>
            </a:pPr>
            <a:r>
              <a:rPr lang="fr-CA" sz="2800" dirty="0">
                <a:solidFill>
                  <a:srgbClr val="000090"/>
                </a:solidFill>
              </a:rPr>
              <a:t>I</a:t>
            </a:r>
            <a:r>
              <a:rPr lang="fr-CA" sz="2800" dirty="0" smtClean="0">
                <a:solidFill>
                  <a:srgbClr val="000090"/>
                </a:solidFill>
              </a:rPr>
              <a:t>l </a:t>
            </a:r>
            <a:r>
              <a:rPr lang="fr-CA" sz="2800" dirty="0">
                <a:solidFill>
                  <a:srgbClr val="000090"/>
                </a:solidFill>
              </a:rPr>
              <a:t>doit être possible d’identifier les </a:t>
            </a:r>
            <a:r>
              <a:rPr lang="fr-CA" sz="2800" dirty="0" smtClean="0">
                <a:solidFill>
                  <a:srgbClr val="000090"/>
                </a:solidFill>
              </a:rPr>
              <a:t>interlocuteurs.</a:t>
            </a:r>
            <a:endParaRPr lang="fr-CA" sz="2800" dirty="0">
              <a:solidFill>
                <a:srgbClr val="000090"/>
              </a:solidFill>
            </a:endParaRPr>
          </a:p>
          <a:p>
            <a:pPr lvl="1" fontAlgn="base">
              <a:buFont typeface="Wingdings" charset="2"/>
              <a:buChar char="Ø"/>
            </a:pPr>
            <a:endParaRPr lang="fr-CA" sz="2800" dirty="0">
              <a:solidFill>
                <a:srgbClr val="000090"/>
              </a:solidFill>
            </a:endParaRPr>
          </a:p>
          <a:p>
            <a:pPr lvl="1" fontAlgn="base">
              <a:buFont typeface="Wingdings" charset="2"/>
              <a:buChar char="Ø"/>
            </a:pPr>
            <a:r>
              <a:rPr lang="fr-CA" sz="2800" dirty="0">
                <a:solidFill>
                  <a:srgbClr val="000090"/>
                </a:solidFill>
              </a:rPr>
              <a:t>L</a:t>
            </a:r>
            <a:r>
              <a:rPr lang="fr-CA" sz="2800" dirty="0" smtClean="0">
                <a:solidFill>
                  <a:srgbClr val="000090"/>
                </a:solidFill>
              </a:rPr>
              <a:t>’enregistrement </a:t>
            </a:r>
            <a:r>
              <a:rPr lang="fr-CA" sz="2800" dirty="0">
                <a:solidFill>
                  <a:srgbClr val="000090"/>
                </a:solidFill>
              </a:rPr>
              <a:t>doit être </a:t>
            </a:r>
            <a:r>
              <a:rPr lang="fr-CA" sz="2800" dirty="0" smtClean="0">
                <a:solidFill>
                  <a:srgbClr val="000090"/>
                </a:solidFill>
              </a:rPr>
              <a:t>fiable.</a:t>
            </a:r>
            <a:endParaRPr lang="fr-CA" sz="2800" dirty="0">
              <a:solidFill>
                <a:srgbClr val="000090"/>
              </a:solidFill>
            </a:endParaRPr>
          </a:p>
          <a:p>
            <a:pPr lvl="1" fontAlgn="base">
              <a:buFont typeface="Wingdings" charset="2"/>
              <a:buChar char="Ø"/>
            </a:pPr>
            <a:endParaRPr lang="fr-CA" sz="2800" dirty="0">
              <a:solidFill>
                <a:srgbClr val="000090"/>
              </a:solidFill>
            </a:endParaRPr>
          </a:p>
          <a:p>
            <a:pPr lvl="1" fontAlgn="base">
              <a:buFont typeface="Wingdings" charset="2"/>
              <a:buChar char="Ø"/>
            </a:pPr>
            <a:r>
              <a:rPr lang="fr-CA" sz="2800" dirty="0">
                <a:solidFill>
                  <a:srgbClr val="000090"/>
                </a:solidFill>
              </a:rPr>
              <a:t>L</a:t>
            </a:r>
            <a:r>
              <a:rPr lang="fr-CA" sz="2800" dirty="0" smtClean="0">
                <a:solidFill>
                  <a:srgbClr val="000090"/>
                </a:solidFill>
              </a:rPr>
              <a:t>es </a:t>
            </a:r>
            <a:r>
              <a:rPr lang="fr-CA" sz="2800" dirty="0">
                <a:solidFill>
                  <a:srgbClr val="000090"/>
                </a:solidFill>
              </a:rPr>
              <a:t>propos doivent être suffisamment audibles et intelligibles</a:t>
            </a:r>
            <a:r>
              <a:rPr lang="fr-CA" sz="2800" dirty="0" smtClean="0">
                <a:solidFill>
                  <a:srgbClr val="000090"/>
                </a:solidFill>
              </a:rPr>
              <a:t>.</a:t>
            </a:r>
            <a:endParaRPr lang="fr-CA" sz="2800" dirty="0">
              <a:solidFill>
                <a:srgbClr val="000090"/>
              </a:solidFil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10</a:t>
            </a:fld>
            <a:endParaRPr lang="fr-CA" dirty="0"/>
          </a:p>
        </p:txBody>
      </p:sp>
    </p:spTree>
    <p:extLst>
      <p:ext uri="{BB962C8B-B14F-4D97-AF65-F5344CB8AC3E}">
        <p14:creationId xmlns:p14="http://schemas.microsoft.com/office/powerpoint/2010/main" val="17508635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18256"/>
            <a:ext cx="7886700" cy="1325563"/>
          </a:xfrm>
        </p:spPr>
        <p:txBody>
          <a:bodyPr>
            <a:normAutofit/>
          </a:bodyPr>
          <a:lstStyle/>
          <a:p>
            <a:pPr algn="ctr"/>
            <a:r>
              <a:rPr lang="fr-CA" sz="3600" dirty="0" smtClean="0"/>
              <a:t>Avez-vous des questions?</a:t>
            </a:r>
            <a:endParaRPr lang="fr-CA" sz="3600" dirty="0"/>
          </a:p>
        </p:txBody>
      </p:sp>
      <p:pic>
        <p:nvPicPr>
          <p:cNvPr id="5" name="Picture 2" descr="RÃ©sultats de recherche d'images pour Â«Â bonhomme interrogationÂ Â»">
            <a:extLst>
              <a:ext uri="{FF2B5EF4-FFF2-40B4-BE49-F238E27FC236}">
                <a16:creationId xmlns:a16="http://schemas.microsoft.com/office/drawing/2014/main" xmlns="" id="{8B88B70B-A987-488A-817B-6897205DC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395" y="1399738"/>
            <a:ext cx="3466748" cy="46223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11</a:t>
            </a:fld>
            <a:endParaRPr lang="fr-CA" dirty="0"/>
          </a:p>
        </p:txBody>
      </p:sp>
    </p:spTree>
    <p:extLst>
      <p:ext uri="{BB962C8B-B14F-4D97-AF65-F5344CB8AC3E}">
        <p14:creationId xmlns:p14="http://schemas.microsoft.com/office/powerpoint/2010/main" val="1738353165"/>
      </p:ext>
    </p:extLst>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p:txBody>
          <a:bodyPr>
            <a:normAutofit/>
          </a:bodyPr>
          <a:lstStyle/>
          <a:p>
            <a:pPr algn="ctr"/>
            <a:r>
              <a:rPr lang="fr-CA" b="1" dirty="0" smtClean="0"/>
              <a:t>La surveillance de l’usage de informatique</a:t>
            </a:r>
            <a:endParaRPr lang="fr-CA" dirty="0"/>
          </a:p>
        </p:txBody>
      </p:sp>
      <p:pic>
        <p:nvPicPr>
          <p:cNvPr id="5" name="Espace réservé du contenu 4">
            <a:extLst>
              <a:ext uri="{FF2B5EF4-FFF2-40B4-BE49-F238E27FC236}">
                <a16:creationId xmlns:a16="http://schemas.microsoft.com/office/drawing/2014/main" xmlns="" id="{551B4EDC-D388-4100-9B08-F7FB47702D9D}"/>
              </a:ext>
            </a:extLst>
          </p:cNvPr>
          <p:cNvPicPr>
            <a:picLocks noGrp="1" noChangeAspect="1"/>
          </p:cNvPicPr>
          <p:nvPr>
            <p:ph idx="1"/>
          </p:nvPr>
        </p:nvPicPr>
        <p:blipFill>
          <a:blip r:embed="rId2"/>
          <a:stretch>
            <a:fillRect/>
          </a:stretch>
        </p:blipFill>
        <p:spPr>
          <a:xfrm>
            <a:off x="1989576" y="1442152"/>
            <a:ext cx="5110419" cy="4360819"/>
          </a:xfrm>
          <a:prstGeom prst="rect">
            <a:avLst/>
          </a:prstGeom>
        </p:spPr>
      </p:pic>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12</a:t>
            </a:fld>
            <a:endParaRPr lang="fr-CA" dirty="0"/>
          </a:p>
        </p:txBody>
      </p:sp>
    </p:spTree>
    <p:extLst>
      <p:ext uri="{BB962C8B-B14F-4D97-AF65-F5344CB8AC3E}">
        <p14:creationId xmlns:p14="http://schemas.microsoft.com/office/powerpoint/2010/main" val="31113432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199571" y="217715"/>
            <a:ext cx="8763000" cy="882953"/>
          </a:xfrm>
        </p:spPr>
        <p:txBody>
          <a:bodyPr>
            <a:normAutofit/>
          </a:bodyPr>
          <a:lstStyle/>
          <a:p>
            <a:pPr algn="ctr"/>
            <a:r>
              <a:rPr lang="fr-CA" sz="2400" b="1" dirty="0"/>
              <a:t>La surveillance de l’utilisation des outils </a:t>
            </a:r>
            <a:r>
              <a:rPr lang="fr-CA" sz="2400" b="1" dirty="0" smtClean="0"/>
              <a:t>informatiques  </a:t>
            </a:r>
            <a:r>
              <a:rPr lang="fr-CA" sz="2400" b="1" dirty="0" smtClean="0"/>
              <a:t>I</a:t>
            </a:r>
            <a:endParaRPr lang="en-CA" sz="2400" dirty="0"/>
          </a:p>
        </p:txBody>
      </p:sp>
      <p:sp>
        <p:nvSpPr>
          <p:cNvPr id="4" name="Espace réservé du contenu 3">
            <a:extLst>
              <a:ext uri="{FF2B5EF4-FFF2-40B4-BE49-F238E27FC236}">
                <a16:creationId xmlns:a16="http://schemas.microsoft.com/office/drawing/2014/main" xmlns="" id="{0BC50121-9745-4035-AEE5-29E4AB02EB3A}"/>
              </a:ext>
            </a:extLst>
          </p:cNvPr>
          <p:cNvSpPr>
            <a:spLocks noGrp="1"/>
          </p:cNvSpPr>
          <p:nvPr>
            <p:ph idx="1"/>
          </p:nvPr>
        </p:nvSpPr>
        <p:spPr>
          <a:xfrm>
            <a:off x="226785" y="1146402"/>
            <a:ext cx="5438451" cy="5167312"/>
          </a:xfrm>
        </p:spPr>
        <p:txBody>
          <a:bodyPr>
            <a:normAutofit fontScale="62500" lnSpcReduction="20000"/>
          </a:bodyPr>
          <a:lstStyle/>
          <a:p>
            <a:pPr marL="0" indent="0">
              <a:lnSpc>
                <a:spcPct val="120000"/>
              </a:lnSpc>
              <a:buNone/>
            </a:pPr>
            <a:r>
              <a:rPr lang="fr-CA" sz="3800" dirty="0">
                <a:solidFill>
                  <a:srgbClr val="800000"/>
                </a:solidFill>
              </a:rPr>
              <a:t>La politique d’utilisation des outils </a:t>
            </a:r>
            <a:r>
              <a:rPr lang="fr-CA" sz="3800" dirty="0" smtClean="0">
                <a:solidFill>
                  <a:srgbClr val="800000"/>
                </a:solidFill>
              </a:rPr>
              <a:t>informatiques </a:t>
            </a:r>
            <a:r>
              <a:rPr lang="fr-CA" sz="3800" dirty="0">
                <a:solidFill>
                  <a:srgbClr val="800000"/>
                </a:solidFill>
              </a:rPr>
              <a:t>devrait </a:t>
            </a:r>
            <a:r>
              <a:rPr lang="fr-CA" sz="3800" dirty="0" smtClean="0">
                <a:solidFill>
                  <a:srgbClr val="800000"/>
                </a:solidFill>
              </a:rPr>
              <a:t>comprendre :</a:t>
            </a:r>
            <a:endParaRPr lang="fr-CA" sz="3800" dirty="0">
              <a:solidFill>
                <a:srgbClr val="800000"/>
              </a:solidFill>
            </a:endParaRPr>
          </a:p>
          <a:p>
            <a:pPr marL="0" indent="0">
              <a:buNone/>
            </a:pPr>
            <a:endParaRPr lang="fr-CA" sz="3500" dirty="0"/>
          </a:p>
          <a:p>
            <a:pPr>
              <a:lnSpc>
                <a:spcPct val="120000"/>
              </a:lnSpc>
            </a:pPr>
            <a:r>
              <a:rPr lang="fr-CA" sz="3200" dirty="0">
                <a:solidFill>
                  <a:srgbClr val="000090"/>
                </a:solidFill>
              </a:rPr>
              <a:t>une liste de ce qui est permis et non-permis.</a:t>
            </a:r>
          </a:p>
          <a:p>
            <a:pPr>
              <a:lnSpc>
                <a:spcPct val="120000"/>
              </a:lnSpc>
            </a:pPr>
            <a:r>
              <a:rPr lang="fr-FR" sz="3200" dirty="0" smtClean="0">
                <a:solidFill>
                  <a:srgbClr val="000090"/>
                </a:solidFill>
              </a:rPr>
              <a:t>L</a:t>
            </a:r>
            <a:r>
              <a:rPr lang="fr-CA" sz="3200" dirty="0" smtClean="0">
                <a:solidFill>
                  <a:srgbClr val="000090"/>
                </a:solidFill>
              </a:rPr>
              <a:t>a liste devra </a:t>
            </a:r>
            <a:r>
              <a:rPr lang="fr-CA" sz="3200" dirty="0">
                <a:solidFill>
                  <a:srgbClr val="000090"/>
                </a:solidFill>
              </a:rPr>
              <a:t>être </a:t>
            </a:r>
            <a:r>
              <a:rPr lang="fr-CA" sz="3200" dirty="0" smtClean="0">
                <a:solidFill>
                  <a:srgbClr val="000090"/>
                </a:solidFill>
              </a:rPr>
              <a:t>claire.</a:t>
            </a:r>
            <a:endParaRPr lang="fr-CA" sz="3200" dirty="0">
              <a:solidFill>
                <a:srgbClr val="000090"/>
              </a:solidFill>
            </a:endParaRPr>
          </a:p>
          <a:p>
            <a:pPr>
              <a:lnSpc>
                <a:spcPct val="120000"/>
              </a:lnSpc>
            </a:pPr>
            <a:r>
              <a:rPr lang="fr-CA" sz="3200" dirty="0">
                <a:solidFill>
                  <a:srgbClr val="000090"/>
                </a:solidFill>
              </a:rPr>
              <a:t>indiquer que l’employeur se réserve le droit d’effectuer de la surveillance.</a:t>
            </a:r>
          </a:p>
          <a:p>
            <a:pPr>
              <a:lnSpc>
                <a:spcPct val="120000"/>
              </a:lnSpc>
            </a:pPr>
            <a:r>
              <a:rPr lang="fr-CA" sz="3200" dirty="0">
                <a:solidFill>
                  <a:srgbClr val="000090"/>
                </a:solidFill>
              </a:rPr>
              <a:t>indiquer les sanctions possibles.</a:t>
            </a:r>
          </a:p>
          <a:p>
            <a:pPr>
              <a:lnSpc>
                <a:spcPct val="120000"/>
              </a:lnSpc>
            </a:pPr>
            <a:r>
              <a:rPr lang="fr-CA" sz="3200" dirty="0">
                <a:solidFill>
                  <a:srgbClr val="000090"/>
                </a:solidFill>
              </a:rPr>
              <a:t>un engagement écrit de l’employé de respecter les règles établies.</a:t>
            </a:r>
          </a:p>
          <a:p>
            <a:pPr marL="0" indent="0">
              <a:buNone/>
            </a:pPr>
            <a:r>
              <a:rPr lang="fr-CA" dirty="0"/>
              <a:t/>
            </a:r>
            <a:br>
              <a:rPr lang="fr-CA" dirty="0"/>
            </a:br>
            <a:endParaRPr lang="en-CA" dirty="0"/>
          </a:p>
        </p:txBody>
      </p:sp>
      <p:pic>
        <p:nvPicPr>
          <p:cNvPr id="6" name="Picture 6" descr="Image associÃ©e">
            <a:extLst>
              <a:ext uri="{FF2B5EF4-FFF2-40B4-BE49-F238E27FC236}">
                <a16:creationId xmlns:a16="http://schemas.microsoft.com/office/drawing/2014/main" xmlns="" id="{1E325C20-DE73-43F7-985A-D8D41D313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556" y="1313931"/>
            <a:ext cx="3321444" cy="4443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13</a:t>
            </a:fld>
            <a:endParaRPr lang="fr-CA" dirty="0"/>
          </a:p>
        </p:txBody>
      </p:sp>
    </p:spTree>
    <p:extLst>
      <p:ext uri="{BB962C8B-B14F-4D97-AF65-F5344CB8AC3E}">
        <p14:creationId xmlns:p14="http://schemas.microsoft.com/office/powerpoint/2010/main" val="26169593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381000" y="193524"/>
            <a:ext cx="8427357" cy="846667"/>
          </a:xfrm>
        </p:spPr>
        <p:txBody>
          <a:bodyPr>
            <a:normAutofit/>
          </a:bodyPr>
          <a:lstStyle/>
          <a:p>
            <a:pPr algn="ctr"/>
            <a:r>
              <a:rPr lang="fr-CA" sz="2400" b="1" dirty="0"/>
              <a:t>La surveillance de l’utilisation des outils </a:t>
            </a:r>
            <a:r>
              <a:rPr lang="fr-CA" sz="2400" b="1" dirty="0" smtClean="0"/>
              <a:t>informatique  II</a:t>
            </a:r>
            <a:endParaRPr lang="en-CA" sz="2400" dirty="0"/>
          </a:p>
        </p:txBody>
      </p:sp>
      <p:sp>
        <p:nvSpPr>
          <p:cNvPr id="4" name="Espace réservé du contenu 3">
            <a:extLst>
              <a:ext uri="{FF2B5EF4-FFF2-40B4-BE49-F238E27FC236}">
                <a16:creationId xmlns:a16="http://schemas.microsoft.com/office/drawing/2014/main" xmlns="" id="{0BC50121-9745-4035-AEE5-29E4AB02EB3A}"/>
              </a:ext>
            </a:extLst>
          </p:cNvPr>
          <p:cNvSpPr>
            <a:spLocks noGrp="1"/>
          </p:cNvSpPr>
          <p:nvPr>
            <p:ph idx="1"/>
          </p:nvPr>
        </p:nvSpPr>
        <p:spPr>
          <a:xfrm>
            <a:off x="281214" y="922668"/>
            <a:ext cx="5413788" cy="5516163"/>
          </a:xfrm>
        </p:spPr>
        <p:txBody>
          <a:bodyPr>
            <a:normAutofit fontScale="55000" lnSpcReduction="20000"/>
          </a:bodyPr>
          <a:lstStyle/>
          <a:p>
            <a:pPr marL="0" indent="0">
              <a:lnSpc>
                <a:spcPct val="130000"/>
              </a:lnSpc>
              <a:buNone/>
            </a:pPr>
            <a:r>
              <a:rPr lang="fr-CA" sz="3600" dirty="0">
                <a:solidFill>
                  <a:srgbClr val="800000"/>
                </a:solidFill>
              </a:rPr>
              <a:t/>
            </a:r>
            <a:br>
              <a:rPr lang="fr-CA" sz="3600" dirty="0">
                <a:solidFill>
                  <a:srgbClr val="800000"/>
                </a:solidFill>
              </a:rPr>
            </a:br>
            <a:r>
              <a:rPr lang="fr-CA" sz="5100" dirty="0" smtClean="0">
                <a:solidFill>
                  <a:srgbClr val="800000"/>
                </a:solidFill>
              </a:rPr>
              <a:t>Un employé ne doit pas :</a:t>
            </a:r>
            <a:endParaRPr lang="fr-CA" sz="5100" dirty="0">
              <a:solidFill>
                <a:srgbClr val="800000"/>
              </a:solidFill>
            </a:endParaRPr>
          </a:p>
          <a:p>
            <a:pPr marL="0" indent="0">
              <a:lnSpc>
                <a:spcPct val="130000"/>
              </a:lnSpc>
              <a:buNone/>
            </a:pPr>
            <a:endParaRPr lang="fr-CA" sz="3300" dirty="0">
              <a:solidFill>
                <a:srgbClr val="000090"/>
              </a:solidFill>
            </a:endParaRPr>
          </a:p>
          <a:p>
            <a:pPr>
              <a:lnSpc>
                <a:spcPct val="130000"/>
              </a:lnSpc>
            </a:pPr>
            <a:r>
              <a:rPr lang="fr-CA" sz="3300" dirty="0">
                <a:solidFill>
                  <a:srgbClr val="000090"/>
                </a:solidFill>
              </a:rPr>
              <a:t>A</a:t>
            </a:r>
            <a:r>
              <a:rPr lang="fr-CA" sz="3300" dirty="0" smtClean="0">
                <a:solidFill>
                  <a:srgbClr val="000090"/>
                </a:solidFill>
              </a:rPr>
              <a:t>ccéder </a:t>
            </a:r>
            <a:r>
              <a:rPr lang="fr-CA" sz="3300" dirty="0">
                <a:solidFill>
                  <a:srgbClr val="000090"/>
                </a:solidFill>
              </a:rPr>
              <a:t>ou à diffuser du matériel pornographique.</a:t>
            </a:r>
          </a:p>
          <a:p>
            <a:pPr>
              <a:lnSpc>
                <a:spcPct val="130000"/>
              </a:lnSpc>
            </a:pPr>
            <a:r>
              <a:rPr lang="fr-CA" sz="3300" dirty="0">
                <a:solidFill>
                  <a:srgbClr val="000090"/>
                </a:solidFill>
              </a:rPr>
              <a:t>D</a:t>
            </a:r>
            <a:r>
              <a:rPr lang="fr-CA" sz="3300" dirty="0" smtClean="0">
                <a:solidFill>
                  <a:srgbClr val="000090"/>
                </a:solidFill>
              </a:rPr>
              <a:t>iffuser </a:t>
            </a:r>
            <a:r>
              <a:rPr lang="fr-CA" sz="3300" dirty="0">
                <a:solidFill>
                  <a:srgbClr val="000090"/>
                </a:solidFill>
              </a:rPr>
              <a:t>des informations confidentielles concernant l’entreprise, les employés, ou les clients .</a:t>
            </a:r>
          </a:p>
          <a:p>
            <a:pPr>
              <a:lnSpc>
                <a:spcPct val="130000"/>
              </a:lnSpc>
            </a:pPr>
            <a:r>
              <a:rPr lang="fr-CA" sz="3300" dirty="0">
                <a:solidFill>
                  <a:srgbClr val="000090"/>
                </a:solidFill>
              </a:rPr>
              <a:t>D</a:t>
            </a:r>
            <a:r>
              <a:rPr lang="fr-CA" sz="3300" dirty="0" smtClean="0">
                <a:solidFill>
                  <a:srgbClr val="000090"/>
                </a:solidFill>
              </a:rPr>
              <a:t>iscriminer</a:t>
            </a:r>
            <a:r>
              <a:rPr lang="fr-CA" sz="3300" dirty="0">
                <a:solidFill>
                  <a:srgbClr val="000090"/>
                </a:solidFill>
              </a:rPr>
              <a:t>, harceler, diffamer, injurier ou autrement porter préjudice à autrui.</a:t>
            </a:r>
          </a:p>
          <a:p>
            <a:pPr>
              <a:lnSpc>
                <a:spcPct val="130000"/>
              </a:lnSpc>
            </a:pPr>
            <a:r>
              <a:rPr lang="fr-CA" sz="3300" dirty="0" smtClean="0">
                <a:solidFill>
                  <a:srgbClr val="000090"/>
                </a:solidFill>
              </a:rPr>
              <a:t>Donner </a:t>
            </a:r>
            <a:r>
              <a:rPr lang="fr-CA" sz="3300" dirty="0">
                <a:solidFill>
                  <a:srgbClr val="000090"/>
                </a:solidFill>
              </a:rPr>
              <a:t>suite à des chaînes de messages du style «</a:t>
            </a:r>
            <a:r>
              <a:rPr lang="fr-CA" sz="3300" dirty="0" smtClean="0">
                <a:solidFill>
                  <a:srgbClr val="000090"/>
                </a:solidFill>
              </a:rPr>
              <a:t>envoyer </a:t>
            </a:r>
            <a:r>
              <a:rPr lang="fr-CA" sz="3300" dirty="0">
                <a:solidFill>
                  <a:srgbClr val="000090"/>
                </a:solidFill>
              </a:rPr>
              <a:t>ce message à tous vos </a:t>
            </a:r>
            <a:r>
              <a:rPr lang="fr-CA" sz="3300" dirty="0" smtClean="0">
                <a:solidFill>
                  <a:srgbClr val="000090"/>
                </a:solidFill>
              </a:rPr>
              <a:t>amis».</a:t>
            </a:r>
            <a:endParaRPr lang="fr-CA" sz="3300" dirty="0">
              <a:solidFill>
                <a:srgbClr val="000090"/>
              </a:solidFill>
            </a:endParaRPr>
          </a:p>
          <a:p>
            <a:pPr>
              <a:lnSpc>
                <a:spcPct val="130000"/>
              </a:lnSpc>
            </a:pPr>
            <a:r>
              <a:rPr lang="fr-CA" sz="3300" dirty="0">
                <a:solidFill>
                  <a:srgbClr val="000090"/>
                </a:solidFill>
              </a:rPr>
              <a:t>F</a:t>
            </a:r>
            <a:r>
              <a:rPr lang="fr-CA" sz="3300" dirty="0" smtClean="0">
                <a:solidFill>
                  <a:srgbClr val="000090"/>
                </a:solidFill>
              </a:rPr>
              <a:t>aire </a:t>
            </a:r>
            <a:r>
              <a:rPr lang="fr-CA" sz="3300" dirty="0">
                <a:solidFill>
                  <a:srgbClr val="000090"/>
                </a:solidFill>
              </a:rPr>
              <a:t>l’usage d’internet et du courriel à des fins personnelles.</a:t>
            </a:r>
          </a:p>
          <a:p>
            <a:pPr>
              <a:lnSpc>
                <a:spcPct val="130000"/>
              </a:lnSpc>
            </a:pPr>
            <a:endParaRPr lang="en-CA" dirty="0"/>
          </a:p>
        </p:txBody>
      </p:sp>
      <p:pic>
        <p:nvPicPr>
          <p:cNvPr id="5" name="Picture 4" descr="RÃ©sultats de recherche d'images pour Â«Â humour la surveillanceÂ Â»">
            <a:extLst>
              <a:ext uri="{FF2B5EF4-FFF2-40B4-BE49-F238E27FC236}">
                <a16:creationId xmlns:a16="http://schemas.microsoft.com/office/drawing/2014/main" xmlns="" id="{4D1EF482-955B-48C1-945D-42CDF54CA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13" y="1234777"/>
            <a:ext cx="3578087" cy="4229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14</a:t>
            </a:fld>
            <a:endParaRPr lang="fr-CA" dirty="0"/>
          </a:p>
        </p:txBody>
      </p:sp>
    </p:spTree>
    <p:extLst>
      <p:ext uri="{BB962C8B-B14F-4D97-AF65-F5344CB8AC3E}">
        <p14:creationId xmlns:p14="http://schemas.microsoft.com/office/powerpoint/2010/main" val="1500403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235857" y="188501"/>
            <a:ext cx="8690429" cy="694451"/>
          </a:xfrm>
        </p:spPr>
        <p:txBody>
          <a:bodyPr>
            <a:normAutofit/>
          </a:bodyPr>
          <a:lstStyle/>
          <a:p>
            <a:pPr algn="ctr"/>
            <a:r>
              <a:rPr lang="fr-CA" sz="2400" b="1" dirty="0"/>
              <a:t>La surveillance de l’utilisation des outils </a:t>
            </a:r>
            <a:r>
              <a:rPr lang="fr-CA" sz="2400" b="1" dirty="0" smtClean="0"/>
              <a:t>informatique  III</a:t>
            </a:r>
            <a:endParaRPr lang="en-CA" sz="2400" dirty="0"/>
          </a:p>
        </p:txBody>
      </p:sp>
      <p:sp>
        <p:nvSpPr>
          <p:cNvPr id="4" name="Espace réservé du contenu 3">
            <a:extLst>
              <a:ext uri="{FF2B5EF4-FFF2-40B4-BE49-F238E27FC236}">
                <a16:creationId xmlns:a16="http://schemas.microsoft.com/office/drawing/2014/main" xmlns="" id="{0BC50121-9745-4035-AEE5-29E4AB02EB3A}"/>
              </a:ext>
            </a:extLst>
          </p:cNvPr>
          <p:cNvSpPr>
            <a:spLocks noGrp="1"/>
          </p:cNvSpPr>
          <p:nvPr>
            <p:ph idx="1"/>
          </p:nvPr>
        </p:nvSpPr>
        <p:spPr>
          <a:xfrm>
            <a:off x="299356" y="902825"/>
            <a:ext cx="5276585" cy="5486400"/>
          </a:xfrm>
        </p:spPr>
        <p:txBody>
          <a:bodyPr>
            <a:noAutofit/>
          </a:bodyPr>
          <a:lstStyle/>
          <a:p>
            <a:pPr marL="0" indent="0">
              <a:lnSpc>
                <a:spcPct val="120000"/>
              </a:lnSpc>
              <a:buNone/>
            </a:pPr>
            <a:r>
              <a:rPr lang="fr-CA" sz="2400" dirty="0" smtClean="0">
                <a:solidFill>
                  <a:srgbClr val="800000"/>
                </a:solidFill>
              </a:rPr>
              <a:t>L’employeur :</a:t>
            </a:r>
            <a:endParaRPr lang="fr-CA" sz="1400" dirty="0"/>
          </a:p>
          <a:p>
            <a:pPr>
              <a:lnSpc>
                <a:spcPct val="120000"/>
              </a:lnSpc>
            </a:pPr>
            <a:r>
              <a:rPr lang="fr-CA" sz="1600" dirty="0" smtClean="0">
                <a:solidFill>
                  <a:srgbClr val="000090"/>
                </a:solidFill>
              </a:rPr>
              <a:t>Avoir </a:t>
            </a:r>
            <a:r>
              <a:rPr lang="fr-CA" sz="1600" dirty="0">
                <a:solidFill>
                  <a:srgbClr val="000090"/>
                </a:solidFill>
              </a:rPr>
              <a:t>une politique clairement établie.</a:t>
            </a:r>
          </a:p>
          <a:p>
            <a:pPr>
              <a:lnSpc>
                <a:spcPct val="120000"/>
              </a:lnSpc>
            </a:pPr>
            <a:r>
              <a:rPr lang="fr-CA" sz="1600" dirty="0">
                <a:solidFill>
                  <a:srgbClr val="000090"/>
                </a:solidFill>
              </a:rPr>
              <a:t>L</a:t>
            </a:r>
            <a:r>
              <a:rPr lang="fr-CA" sz="1600" dirty="0" smtClean="0">
                <a:solidFill>
                  <a:srgbClr val="000090"/>
                </a:solidFill>
              </a:rPr>
              <a:t>a </a:t>
            </a:r>
            <a:r>
              <a:rPr lang="fr-CA" sz="1600" dirty="0">
                <a:solidFill>
                  <a:srgbClr val="000090"/>
                </a:solidFill>
              </a:rPr>
              <a:t>justification d’atteinte à la vie privée peut-être réduite par une telle politique établie.</a:t>
            </a:r>
          </a:p>
          <a:p>
            <a:pPr>
              <a:lnSpc>
                <a:spcPct val="120000"/>
              </a:lnSpc>
            </a:pPr>
            <a:r>
              <a:rPr lang="fr-CA" sz="1600" dirty="0" smtClean="0">
                <a:solidFill>
                  <a:srgbClr val="000090"/>
                </a:solidFill>
              </a:rPr>
              <a:t>La tolérance </a:t>
            </a:r>
            <a:r>
              <a:rPr lang="fr-CA" sz="1600" dirty="0">
                <a:solidFill>
                  <a:srgbClr val="000090"/>
                </a:solidFill>
              </a:rPr>
              <a:t>ou des règles non-clairement établies ou </a:t>
            </a:r>
            <a:r>
              <a:rPr lang="fr-CA" sz="1600" dirty="0" smtClean="0">
                <a:solidFill>
                  <a:srgbClr val="000090"/>
                </a:solidFill>
              </a:rPr>
              <a:t>appliquées</a:t>
            </a:r>
            <a:r>
              <a:rPr lang="fr-CA" sz="1600" dirty="0">
                <a:solidFill>
                  <a:srgbClr val="000090"/>
                </a:solidFill>
              </a:rPr>
              <a:t>, sont </a:t>
            </a:r>
            <a:r>
              <a:rPr lang="fr-CA" sz="1600" dirty="0" smtClean="0">
                <a:solidFill>
                  <a:srgbClr val="000090"/>
                </a:solidFill>
              </a:rPr>
              <a:t>l’ennemi de l’employeur.</a:t>
            </a:r>
            <a:endParaRPr lang="fr-CA" sz="1600" dirty="0">
              <a:solidFill>
                <a:srgbClr val="000090"/>
              </a:solidFill>
            </a:endParaRPr>
          </a:p>
          <a:p>
            <a:pPr>
              <a:lnSpc>
                <a:spcPct val="120000"/>
              </a:lnSpc>
            </a:pPr>
            <a:r>
              <a:rPr lang="fr-CA" sz="1600" dirty="0">
                <a:solidFill>
                  <a:srgbClr val="000090"/>
                </a:solidFill>
              </a:rPr>
              <a:t>L</a:t>
            </a:r>
            <a:r>
              <a:rPr lang="fr-CA" sz="1600" dirty="0" smtClean="0">
                <a:solidFill>
                  <a:srgbClr val="000090"/>
                </a:solidFill>
              </a:rPr>
              <a:t>es </a:t>
            </a:r>
            <a:r>
              <a:rPr lang="fr-CA" sz="1600" dirty="0">
                <a:solidFill>
                  <a:srgbClr val="000090"/>
                </a:solidFill>
              </a:rPr>
              <a:t>manquements devront être sanctionnés de façon progressive à moins d’une faute grave.</a:t>
            </a:r>
          </a:p>
          <a:p>
            <a:pPr>
              <a:lnSpc>
                <a:spcPct val="120000"/>
              </a:lnSpc>
            </a:pPr>
            <a:r>
              <a:rPr lang="fr-FR" sz="1600" dirty="0">
                <a:solidFill>
                  <a:srgbClr val="000090"/>
                </a:solidFill>
              </a:rPr>
              <a:t>L</a:t>
            </a:r>
            <a:r>
              <a:rPr lang="fr-CA" sz="1600" dirty="0" smtClean="0">
                <a:solidFill>
                  <a:srgbClr val="000090"/>
                </a:solidFill>
              </a:rPr>
              <a:t>’employé doit contresigner la </a:t>
            </a:r>
            <a:r>
              <a:rPr lang="fr-CA" sz="1600" dirty="0">
                <a:solidFill>
                  <a:srgbClr val="000090"/>
                </a:solidFill>
              </a:rPr>
              <a:t>politique de l’entreprise concernant l’usage des outils </a:t>
            </a:r>
            <a:r>
              <a:rPr lang="fr-CA" sz="1600" dirty="0" smtClean="0">
                <a:solidFill>
                  <a:srgbClr val="000090"/>
                </a:solidFill>
              </a:rPr>
              <a:t>informatiques.</a:t>
            </a:r>
            <a:endParaRPr lang="fr-CA" sz="1600" dirty="0">
              <a:solidFill>
                <a:srgbClr val="000090"/>
              </a:solidFill>
            </a:endParaRPr>
          </a:p>
          <a:p>
            <a:pPr>
              <a:lnSpc>
                <a:spcPct val="120000"/>
              </a:lnSpc>
            </a:pPr>
            <a:r>
              <a:rPr lang="fr-CA" sz="1600" dirty="0">
                <a:solidFill>
                  <a:srgbClr val="000090"/>
                </a:solidFill>
              </a:rPr>
              <a:t>U</a:t>
            </a:r>
            <a:r>
              <a:rPr lang="fr-CA" sz="1600" dirty="0" smtClean="0">
                <a:solidFill>
                  <a:srgbClr val="000090"/>
                </a:solidFill>
              </a:rPr>
              <a:t>ne </a:t>
            </a:r>
            <a:r>
              <a:rPr lang="fr-CA" sz="1600" dirty="0">
                <a:solidFill>
                  <a:srgbClr val="000090"/>
                </a:solidFill>
              </a:rPr>
              <a:t>surveillance constante pourrait toutefois constituer une condition de travail qui n’est pas raisonnable.</a:t>
            </a:r>
          </a:p>
          <a:p>
            <a:pPr marL="0" indent="0">
              <a:lnSpc>
                <a:spcPct val="120000"/>
              </a:lnSpc>
              <a:buNone/>
            </a:pPr>
            <a:endParaRPr lang="en-CA" sz="1400" dirty="0"/>
          </a:p>
        </p:txBody>
      </p:sp>
      <p:pic>
        <p:nvPicPr>
          <p:cNvPr id="6" name="Picture 4" descr="RÃ©sultats de recherche d'images pour Â«Â la surveillanceÂ Â»">
            <a:extLst>
              <a:ext uri="{FF2B5EF4-FFF2-40B4-BE49-F238E27FC236}">
                <a16:creationId xmlns:a16="http://schemas.microsoft.com/office/drawing/2014/main" xmlns="" id="{AA9F2598-9F39-4383-9454-F96CF531E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773" y="1369035"/>
            <a:ext cx="3446585"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15</a:t>
            </a:fld>
            <a:endParaRPr lang="fr-CA" dirty="0"/>
          </a:p>
        </p:txBody>
      </p:sp>
    </p:spTree>
    <p:extLst>
      <p:ext uri="{BB962C8B-B14F-4D97-AF65-F5344CB8AC3E}">
        <p14:creationId xmlns:p14="http://schemas.microsoft.com/office/powerpoint/2010/main" val="2055261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365126"/>
            <a:ext cx="7886700" cy="554113"/>
          </a:xfrm>
        </p:spPr>
        <p:txBody>
          <a:bodyPr>
            <a:normAutofit/>
          </a:bodyPr>
          <a:lstStyle/>
          <a:p>
            <a:pPr algn="ctr"/>
            <a:r>
              <a:rPr lang="fr-CA" b="1" dirty="0"/>
              <a:t>La surveillance de l’usage de informatique</a:t>
            </a:r>
            <a:endParaRPr lang="en-CA" dirty="0"/>
          </a:p>
        </p:txBody>
      </p:sp>
      <p:sp>
        <p:nvSpPr>
          <p:cNvPr id="4" name="Espace réservé du contenu 3">
            <a:extLst>
              <a:ext uri="{FF2B5EF4-FFF2-40B4-BE49-F238E27FC236}">
                <a16:creationId xmlns:a16="http://schemas.microsoft.com/office/drawing/2014/main" xmlns="" id="{16879B21-8EC9-47F6-815E-B77B07C3D18D}"/>
              </a:ext>
            </a:extLst>
          </p:cNvPr>
          <p:cNvSpPr>
            <a:spLocks noGrp="1"/>
          </p:cNvSpPr>
          <p:nvPr>
            <p:ph idx="1"/>
          </p:nvPr>
        </p:nvSpPr>
        <p:spPr>
          <a:xfrm>
            <a:off x="619579" y="1051531"/>
            <a:ext cx="7886700" cy="426722"/>
          </a:xfrm>
        </p:spPr>
        <p:txBody>
          <a:bodyPr>
            <a:normAutofit/>
          </a:bodyPr>
          <a:lstStyle/>
          <a:p>
            <a:pPr marL="0" indent="0" algn="ctr">
              <a:buNone/>
            </a:pPr>
            <a:r>
              <a:rPr lang="en-CA" sz="2000" dirty="0">
                <a:hlinkClick r:id="rId2"/>
              </a:rPr>
              <a:t>https://www.youtube.com/watch?v=Z6l7oxqARms</a:t>
            </a:r>
            <a:endParaRPr lang="en-CA" sz="2000" dirty="0"/>
          </a:p>
        </p:txBody>
      </p:sp>
      <p:pic>
        <p:nvPicPr>
          <p:cNvPr id="5" name="Picture 2" descr="RÃ©sultats de recherche d'images pour Â«Â la surveillanceÂ Â»">
            <a:extLst>
              <a:ext uri="{FF2B5EF4-FFF2-40B4-BE49-F238E27FC236}">
                <a16:creationId xmlns:a16="http://schemas.microsoft.com/office/drawing/2014/main" xmlns="" id="{0966D41C-13A9-4C1F-84EB-6BF4995D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1" y="1853519"/>
            <a:ext cx="347921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rodho.fr/wp-content/uploads/2018/03/Fiche-S-surveillance.jpg">
            <a:extLst>
              <a:ext uri="{FF2B5EF4-FFF2-40B4-BE49-F238E27FC236}">
                <a16:creationId xmlns:a16="http://schemas.microsoft.com/office/drawing/2014/main" xmlns="" id="{FEF23E36-A361-4F78-9860-F7385B1C3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949" y="1877710"/>
            <a:ext cx="3617051" cy="43513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16</a:t>
            </a:fld>
            <a:endParaRPr lang="fr-CA" dirty="0"/>
          </a:p>
        </p:txBody>
      </p:sp>
    </p:spTree>
    <p:extLst>
      <p:ext uri="{BB962C8B-B14F-4D97-AF65-F5344CB8AC3E}">
        <p14:creationId xmlns:p14="http://schemas.microsoft.com/office/powerpoint/2010/main" val="28685412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873578" y="399144"/>
            <a:ext cx="7886700" cy="943428"/>
          </a:xfrm>
        </p:spPr>
        <p:txBody>
          <a:bodyPr>
            <a:normAutofit/>
          </a:bodyPr>
          <a:lstStyle/>
          <a:p>
            <a:pPr algn="ctr"/>
            <a:r>
              <a:rPr lang="fr-CA" sz="3600" dirty="0"/>
              <a:t>Avez-vous des </a:t>
            </a:r>
            <a:r>
              <a:rPr lang="fr-CA" sz="3600" dirty="0" smtClean="0"/>
              <a:t>questions ?</a:t>
            </a:r>
            <a:endParaRPr lang="en-CA" sz="3600" dirty="0"/>
          </a:p>
        </p:txBody>
      </p:sp>
      <p:pic>
        <p:nvPicPr>
          <p:cNvPr id="3074" name="Picture 2" descr="RÃ©sultats de recherche d'images pour Â«Â la surveillanceÂ Â»">
            <a:extLst>
              <a:ext uri="{FF2B5EF4-FFF2-40B4-BE49-F238E27FC236}">
                <a16:creationId xmlns:a16="http://schemas.microsoft.com/office/drawing/2014/main" xmlns="" id="{DAF07569-8E94-437F-A1AF-54FACBE87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991" y="1528420"/>
            <a:ext cx="3797708" cy="3982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Ã©sultats de recherche d'images pour Â«Â bonhomme interrogationÂ Â»">
            <a:extLst>
              <a:ext uri="{FF2B5EF4-FFF2-40B4-BE49-F238E27FC236}">
                <a16:creationId xmlns:a16="http://schemas.microsoft.com/office/drawing/2014/main" xmlns="" id="{E11C1FDD-84E7-4F55-98E5-C52005F034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91127" y="2760990"/>
            <a:ext cx="872196" cy="11629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17</a:t>
            </a:fld>
            <a:endParaRPr lang="fr-CA" dirty="0"/>
          </a:p>
        </p:txBody>
      </p:sp>
    </p:spTree>
    <p:extLst>
      <p:ext uri="{BB962C8B-B14F-4D97-AF65-F5344CB8AC3E}">
        <p14:creationId xmlns:p14="http://schemas.microsoft.com/office/powerpoint/2010/main" val="17240687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Ã©e">
            <a:extLst>
              <a:ext uri="{FF2B5EF4-FFF2-40B4-BE49-F238E27FC236}">
                <a16:creationId xmlns:a16="http://schemas.microsoft.com/office/drawing/2014/main" xmlns="" id="{63C1BC2D-8FE7-446F-82A2-EF413FEE8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9" y="764791"/>
            <a:ext cx="8917214" cy="5595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B5B8D328-462C-411C-A9D1-6DD3777D5B21}"/>
              </a:ext>
            </a:extLst>
          </p:cNvPr>
          <p:cNvSpPr/>
          <p:nvPr/>
        </p:nvSpPr>
        <p:spPr>
          <a:xfrm>
            <a:off x="0" y="1"/>
            <a:ext cx="9144000" cy="646331"/>
          </a:xfrm>
          <a:prstGeom prst="rect">
            <a:avLst/>
          </a:prstGeom>
        </p:spPr>
        <p:txBody>
          <a:bodyPr wrap="square">
            <a:spAutoFit/>
          </a:bodyPr>
          <a:lstStyle/>
          <a:p>
            <a:pPr algn="ctr"/>
            <a:r>
              <a:rPr lang="fr-CA" sz="3600" b="1" dirty="0">
                <a:solidFill>
                  <a:srgbClr val="000090"/>
                </a:solidFill>
                <a:latin typeface="Arial"/>
                <a:cs typeface="Arial"/>
              </a:rPr>
              <a:t>La surveillance vidéo au travail</a:t>
            </a:r>
            <a:endParaRPr lang="en-CA" sz="3600" b="1" dirty="0">
              <a:solidFill>
                <a:srgbClr val="000090"/>
              </a:solidFill>
              <a:latin typeface="Arial"/>
              <a:cs typeface="Arial"/>
            </a:endParaRPr>
          </a:p>
        </p:txBody>
      </p:sp>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18</a:t>
            </a:fld>
            <a:endParaRPr lang="fr-CA" dirty="0"/>
          </a:p>
        </p:txBody>
      </p:sp>
    </p:spTree>
    <p:extLst>
      <p:ext uri="{BB962C8B-B14F-4D97-AF65-F5344CB8AC3E}">
        <p14:creationId xmlns:p14="http://schemas.microsoft.com/office/powerpoint/2010/main" val="367706065"/>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181428" y="1076478"/>
            <a:ext cx="4000501" cy="3870475"/>
          </a:xfrm>
        </p:spPr>
        <p:txBody>
          <a:bodyPr>
            <a:normAutofit fontScale="85000" lnSpcReduction="20000"/>
          </a:bodyPr>
          <a:lstStyle/>
          <a:p>
            <a:pPr marL="0" indent="0">
              <a:lnSpc>
                <a:spcPct val="120000"/>
              </a:lnSpc>
              <a:buNone/>
            </a:pPr>
            <a:r>
              <a:rPr lang="fr-CA" sz="2000" dirty="0">
                <a:solidFill>
                  <a:srgbClr val="800000"/>
                </a:solidFill>
              </a:rPr>
              <a:t>L’employeur a le droit </a:t>
            </a:r>
            <a:r>
              <a:rPr lang="fr-CA" sz="2000" dirty="0"/>
              <a:t>de prendre les mesures pour vérifier le respect du contrat de travail, la nature et la qualité du travail fourni. Le temps consacré au travail ne relève pas de la vie </a:t>
            </a:r>
            <a:r>
              <a:rPr lang="fr-CA" sz="2000" dirty="0" smtClean="0"/>
              <a:t>privée.</a:t>
            </a:r>
          </a:p>
          <a:p>
            <a:pPr marL="0" indent="0">
              <a:lnSpc>
                <a:spcPct val="120000"/>
              </a:lnSpc>
              <a:buNone/>
            </a:pPr>
            <a:r>
              <a:rPr lang="fr-CA" sz="2000" dirty="0" smtClean="0"/>
              <a:t>Une </a:t>
            </a:r>
            <a:r>
              <a:rPr lang="fr-CA" sz="2000" dirty="0">
                <a:solidFill>
                  <a:srgbClr val="800000"/>
                </a:solidFill>
              </a:rPr>
              <a:t>surveillance constante et continue </a:t>
            </a:r>
            <a:r>
              <a:rPr lang="fr-CA" sz="2000" dirty="0"/>
              <a:t>de tous les gestes d’un employé </a:t>
            </a:r>
            <a:r>
              <a:rPr lang="fr-CA" sz="2000" dirty="0" smtClean="0"/>
              <a:t>peut </a:t>
            </a:r>
            <a:r>
              <a:rPr lang="fr-CA" sz="2000" dirty="0"/>
              <a:t>constituer une condition de travail déraisonnable visée par la charte. De plus, elle peut porter atteinte aux lois assurant la protection des renseignements personnels. </a:t>
            </a: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241905"/>
            <a:ext cx="9144000" cy="556381"/>
          </a:xfrm>
        </p:spPr>
        <p:txBody>
          <a:bodyPr>
            <a:noAutofit/>
          </a:bodyPr>
          <a:lstStyle/>
          <a:p>
            <a:pPr algn="ctr"/>
            <a:r>
              <a:rPr lang="fr-CA" sz="2400" dirty="0"/>
              <a:t/>
            </a:r>
            <a:br>
              <a:rPr lang="fr-CA" sz="2400" dirty="0"/>
            </a:br>
            <a:r>
              <a:rPr lang="fr-CA" sz="2400" dirty="0" smtClean="0"/>
              <a:t>Les circonstances dans lesquelles</a:t>
            </a:r>
            <a:br>
              <a:rPr lang="fr-CA" sz="2400" dirty="0" smtClean="0"/>
            </a:br>
            <a:r>
              <a:rPr lang="fr-CA" sz="2400" dirty="0" smtClean="0"/>
              <a:t>l’employeur peut </a:t>
            </a:r>
            <a:r>
              <a:rPr lang="fr-CA" sz="2400" dirty="0"/>
              <a:t>installer des caméras  </a:t>
            </a:r>
            <a:r>
              <a:rPr lang="fr-CA" sz="2400" dirty="0" smtClean="0"/>
              <a:t>I</a:t>
            </a:r>
            <a:r>
              <a:rPr lang="en-CA" sz="2400" dirty="0"/>
              <a:t/>
            </a:r>
            <a:br>
              <a:rPr lang="en-CA" sz="2400" dirty="0"/>
            </a:br>
            <a:endParaRPr lang="en-CA" sz="2400" dirty="0"/>
          </a:p>
        </p:txBody>
      </p:sp>
      <p:pic>
        <p:nvPicPr>
          <p:cNvPr id="4" name="Picture 2" descr="RÃ©sultats de recherche d'images pour Â«Â surveillance enregistrement tÃ©lÃ©phoniqueÂ Â»">
            <a:extLst>
              <a:ext uri="{FF2B5EF4-FFF2-40B4-BE49-F238E27FC236}">
                <a16:creationId xmlns:a16="http://schemas.microsoft.com/office/drawing/2014/main" xmlns="" id="{0067863E-BB62-4AB8-B41B-695E6A3AC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595" y="1074468"/>
            <a:ext cx="4495978" cy="359429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891F27FF-06CA-41B9-8AC8-4E32F470695F}"/>
              </a:ext>
            </a:extLst>
          </p:cNvPr>
          <p:cNvSpPr txBox="1"/>
          <p:nvPr/>
        </p:nvSpPr>
        <p:spPr>
          <a:xfrm>
            <a:off x="253999" y="5138355"/>
            <a:ext cx="8636000" cy="1200329"/>
          </a:xfrm>
          <a:prstGeom prst="rect">
            <a:avLst/>
          </a:prstGeom>
          <a:noFill/>
        </p:spPr>
        <p:txBody>
          <a:bodyPr wrap="square" rtlCol="0">
            <a:spAutoFit/>
          </a:bodyPr>
          <a:lstStyle/>
          <a:p>
            <a:r>
              <a:rPr lang="fr-CA" b="1" dirty="0">
                <a:latin typeface="Arial"/>
                <a:cs typeface="Arial"/>
              </a:rPr>
              <a:t>Il y a deux motifs existant pour lequel un employeur peut se munir de </a:t>
            </a:r>
            <a:r>
              <a:rPr lang="fr-CA" b="1" dirty="0" smtClean="0">
                <a:latin typeface="Arial"/>
                <a:cs typeface="Arial"/>
              </a:rPr>
              <a:t>caméra : la </a:t>
            </a:r>
            <a:r>
              <a:rPr lang="fr-CA" b="1" dirty="0">
                <a:latin typeface="Arial"/>
                <a:cs typeface="Arial"/>
              </a:rPr>
              <a:t>surveillance vidéo </a:t>
            </a:r>
            <a:r>
              <a:rPr lang="fr-CA" b="1" dirty="0">
                <a:solidFill>
                  <a:srgbClr val="800000"/>
                </a:solidFill>
                <a:latin typeface="Arial"/>
                <a:cs typeface="Arial"/>
              </a:rPr>
              <a:t>sera jugée légale </a:t>
            </a:r>
            <a:r>
              <a:rPr lang="fr-CA" b="1" dirty="0">
                <a:latin typeface="Arial"/>
                <a:cs typeface="Arial"/>
              </a:rPr>
              <a:t>uniquement lorsque l’employeur l’utilise</a:t>
            </a:r>
            <a:r>
              <a:rPr lang="fr-CA" b="1" dirty="0">
                <a:solidFill>
                  <a:srgbClr val="FF0000"/>
                </a:solidFill>
                <a:latin typeface="Arial"/>
                <a:cs typeface="Arial"/>
              </a:rPr>
              <a:t> </a:t>
            </a:r>
            <a:r>
              <a:rPr lang="fr-CA" b="1" dirty="0">
                <a:latin typeface="Arial"/>
                <a:cs typeface="Arial"/>
              </a:rPr>
              <a:t>de façon ponctuelle pour régler un </a:t>
            </a:r>
            <a:r>
              <a:rPr lang="fr-CA" b="1" dirty="0">
                <a:solidFill>
                  <a:srgbClr val="800000"/>
                </a:solidFill>
                <a:latin typeface="Arial"/>
                <a:cs typeface="Arial"/>
              </a:rPr>
              <a:t>problème précis </a:t>
            </a:r>
            <a:r>
              <a:rPr lang="fr-CA" b="1" dirty="0">
                <a:latin typeface="Arial"/>
                <a:cs typeface="Arial"/>
              </a:rPr>
              <a:t>ou à des fins de </a:t>
            </a:r>
            <a:r>
              <a:rPr lang="fr-CA" b="1" dirty="0">
                <a:solidFill>
                  <a:srgbClr val="800000"/>
                </a:solidFill>
                <a:latin typeface="Arial"/>
                <a:cs typeface="Arial"/>
              </a:rPr>
              <a:t>sécurité</a:t>
            </a:r>
            <a:r>
              <a:rPr lang="fr-CA" b="1" dirty="0">
                <a:latin typeface="Arial"/>
                <a:cs typeface="Arial"/>
              </a:rPr>
              <a:t>. </a:t>
            </a:r>
          </a:p>
        </p:txBody>
      </p:sp>
      <p:sp>
        <p:nvSpPr>
          <p:cNvPr id="7"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19</a:t>
            </a:fld>
            <a:endParaRPr lang="fr-CA" dirty="0"/>
          </a:p>
        </p:txBody>
      </p:sp>
    </p:spTree>
    <p:extLst>
      <p:ext uri="{BB962C8B-B14F-4D97-AF65-F5344CB8AC3E}">
        <p14:creationId xmlns:p14="http://schemas.microsoft.com/office/powerpoint/2010/main" val="41890099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ortailrh.org/Boutique/produits/librairie/images_couvertures/54271_1.gif">
            <a:extLst>
              <a:ext uri="{FF2B5EF4-FFF2-40B4-BE49-F238E27FC236}">
                <a16:creationId xmlns:a16="http://schemas.microsoft.com/office/drawing/2014/main" xmlns="" id="{0D1A2A0D-376B-4B46-9F78-B2AC2E7C68B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01598" y="506172"/>
            <a:ext cx="3480542" cy="5487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a:t>
            </a:fld>
            <a:endParaRPr lang="fr-CA" dirty="0"/>
          </a:p>
        </p:txBody>
      </p:sp>
    </p:spTree>
    <p:extLst>
      <p:ext uri="{BB962C8B-B14F-4D97-AF65-F5344CB8AC3E}">
        <p14:creationId xmlns:p14="http://schemas.microsoft.com/office/powerpoint/2010/main" val="4817510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335644" y="979715"/>
            <a:ext cx="5330120" cy="5104190"/>
          </a:xfrm>
        </p:spPr>
        <p:txBody>
          <a:bodyPr>
            <a:normAutofit fontScale="70000" lnSpcReduction="20000"/>
          </a:bodyPr>
          <a:lstStyle/>
          <a:p>
            <a:pPr marL="742950" indent="-742950">
              <a:lnSpc>
                <a:spcPct val="110000"/>
              </a:lnSpc>
              <a:buAutoNum type="arabicPeriod"/>
            </a:pPr>
            <a:r>
              <a:rPr lang="fr-CA" dirty="0"/>
              <a:t>Problème </a:t>
            </a:r>
            <a:r>
              <a:rPr lang="fr-CA" dirty="0" smtClean="0"/>
              <a:t>ponctuel :</a:t>
            </a:r>
            <a:endParaRPr lang="fr-CA" dirty="0"/>
          </a:p>
          <a:p>
            <a:pPr marL="0" indent="0">
              <a:lnSpc>
                <a:spcPct val="110000"/>
              </a:lnSpc>
              <a:buNone/>
            </a:pPr>
            <a:endParaRPr lang="fr-CA" sz="2000" dirty="0"/>
          </a:p>
          <a:p>
            <a:pPr marL="0" indent="0">
              <a:lnSpc>
                <a:spcPct val="110000"/>
              </a:lnSpc>
              <a:buNone/>
            </a:pPr>
            <a:r>
              <a:rPr lang="fr-CA" sz="2400" dirty="0">
                <a:solidFill>
                  <a:srgbClr val="800000"/>
                </a:solidFill>
              </a:rPr>
              <a:t>Lorsqu’un employeur a des doutes sur le comportement d’un employé ou un problème particulier:</a:t>
            </a:r>
          </a:p>
          <a:p>
            <a:pPr marL="0" indent="0">
              <a:lnSpc>
                <a:spcPct val="110000"/>
              </a:lnSpc>
              <a:buNone/>
            </a:pPr>
            <a:endParaRPr lang="fr-CA" sz="2400" dirty="0">
              <a:solidFill>
                <a:srgbClr val="800000"/>
              </a:solidFill>
            </a:endParaRPr>
          </a:p>
          <a:p>
            <a:pPr>
              <a:lnSpc>
                <a:spcPct val="110000"/>
              </a:lnSpc>
              <a:buFont typeface="Wingdings" panose="05000000000000000000" pitchFamily="2" charset="2"/>
              <a:buChar char="Ø"/>
            </a:pPr>
            <a:r>
              <a:rPr lang="fr-CA" sz="2400" dirty="0" smtClean="0">
                <a:solidFill>
                  <a:srgbClr val="000090"/>
                </a:solidFill>
              </a:rPr>
              <a:t>Commis </a:t>
            </a:r>
            <a:r>
              <a:rPr lang="fr-CA" sz="2400" dirty="0">
                <a:solidFill>
                  <a:srgbClr val="000090"/>
                </a:solidFill>
              </a:rPr>
              <a:t>dans un entrepôt est soupçonné de consommer de la marchandise sans le </a:t>
            </a:r>
            <a:r>
              <a:rPr lang="fr-CA" sz="2400" dirty="0" smtClean="0">
                <a:solidFill>
                  <a:srgbClr val="000090"/>
                </a:solidFill>
              </a:rPr>
              <a:t>payer.</a:t>
            </a:r>
            <a:endParaRPr lang="fr-CA" sz="2400" dirty="0">
              <a:solidFill>
                <a:srgbClr val="000090"/>
              </a:solidFill>
            </a:endParaRPr>
          </a:p>
          <a:p>
            <a:pPr marL="0" indent="0">
              <a:lnSpc>
                <a:spcPct val="110000"/>
              </a:lnSpc>
              <a:buNone/>
            </a:pPr>
            <a:endParaRPr lang="fr-CA" sz="2400" dirty="0">
              <a:solidFill>
                <a:srgbClr val="000090"/>
              </a:solidFill>
            </a:endParaRPr>
          </a:p>
          <a:p>
            <a:pPr>
              <a:lnSpc>
                <a:spcPct val="110000"/>
              </a:lnSpc>
              <a:buFont typeface="Wingdings" panose="05000000000000000000" pitchFamily="2" charset="2"/>
              <a:buChar char="Ø"/>
            </a:pPr>
            <a:r>
              <a:rPr lang="fr-CA" sz="2400" dirty="0">
                <a:solidFill>
                  <a:srgbClr val="000090"/>
                </a:solidFill>
              </a:rPr>
              <a:t>U</a:t>
            </a:r>
            <a:r>
              <a:rPr lang="fr-CA" sz="2400" dirty="0" smtClean="0">
                <a:solidFill>
                  <a:srgbClr val="000090"/>
                </a:solidFill>
              </a:rPr>
              <a:t>ne </a:t>
            </a:r>
            <a:r>
              <a:rPr lang="fr-CA" sz="2400" dirty="0">
                <a:solidFill>
                  <a:srgbClr val="000090"/>
                </a:solidFill>
              </a:rPr>
              <a:t>serveuse est soupçonnée de ne pas enregistrer toutes les commandes dans la </a:t>
            </a:r>
            <a:r>
              <a:rPr lang="fr-CA" sz="2400" dirty="0" smtClean="0">
                <a:solidFill>
                  <a:srgbClr val="000090"/>
                </a:solidFill>
              </a:rPr>
              <a:t>caisse.</a:t>
            </a:r>
            <a:endParaRPr lang="fr-CA" sz="2400" dirty="0">
              <a:solidFill>
                <a:srgbClr val="000090"/>
              </a:solidFill>
            </a:endParaRPr>
          </a:p>
          <a:p>
            <a:pPr marL="0" indent="0">
              <a:lnSpc>
                <a:spcPct val="110000"/>
              </a:lnSpc>
              <a:buNone/>
            </a:pPr>
            <a:endParaRPr lang="fr-CA" sz="2400" dirty="0">
              <a:solidFill>
                <a:srgbClr val="000090"/>
              </a:solidFill>
            </a:endParaRPr>
          </a:p>
          <a:p>
            <a:pPr>
              <a:lnSpc>
                <a:spcPct val="110000"/>
              </a:lnSpc>
              <a:buFont typeface="Wingdings" panose="05000000000000000000" pitchFamily="2" charset="2"/>
              <a:buChar char="Ø"/>
            </a:pPr>
            <a:r>
              <a:rPr lang="fr-CA" sz="2400" dirty="0">
                <a:solidFill>
                  <a:srgbClr val="000090"/>
                </a:solidFill>
              </a:rPr>
              <a:t>U</a:t>
            </a:r>
            <a:r>
              <a:rPr lang="fr-CA" sz="2400" dirty="0" smtClean="0">
                <a:solidFill>
                  <a:srgbClr val="000090"/>
                </a:solidFill>
              </a:rPr>
              <a:t>n </a:t>
            </a:r>
            <a:r>
              <a:rPr lang="fr-CA" sz="2400" dirty="0">
                <a:solidFill>
                  <a:srgbClr val="000090"/>
                </a:solidFill>
              </a:rPr>
              <a:t>gardien de nuit est soupçonné de dormir durant les heures de </a:t>
            </a:r>
            <a:r>
              <a:rPr lang="fr-CA" sz="2400" dirty="0" smtClean="0">
                <a:solidFill>
                  <a:srgbClr val="000090"/>
                </a:solidFill>
              </a:rPr>
              <a:t>travail</a:t>
            </a:r>
            <a:r>
              <a:rPr lang="fr-CA" sz="2400" dirty="0">
                <a:solidFill>
                  <a:srgbClr val="000090"/>
                </a:solidFill>
              </a:rPr>
              <a:t>.</a:t>
            </a: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99786" y="178581"/>
            <a:ext cx="8944428" cy="873062"/>
          </a:xfrm>
        </p:spPr>
        <p:txBody>
          <a:bodyPr>
            <a:noAutofit/>
          </a:bodyPr>
          <a:lstStyle/>
          <a:p>
            <a:r>
              <a:rPr lang="fr-CA" sz="2400" dirty="0"/>
              <a:t/>
            </a:r>
            <a:br>
              <a:rPr lang="fr-CA" sz="2400" dirty="0"/>
            </a:br>
            <a:r>
              <a:rPr lang="fr-CA" sz="2400" dirty="0"/>
              <a:t>Les circonstances dans </a:t>
            </a:r>
            <a:r>
              <a:rPr lang="fr-CA" sz="2400" dirty="0" smtClean="0"/>
              <a:t>lesquelles</a:t>
            </a:r>
            <a:br>
              <a:rPr lang="fr-CA" sz="2400" dirty="0" smtClean="0"/>
            </a:br>
            <a:r>
              <a:rPr lang="fr-CA" sz="2400" dirty="0" smtClean="0"/>
              <a:t>l’employeur </a:t>
            </a:r>
            <a:r>
              <a:rPr lang="fr-CA" sz="2400" dirty="0"/>
              <a:t>peut installer des caméras  </a:t>
            </a:r>
            <a:r>
              <a:rPr lang="fr-CA" sz="2400" dirty="0" smtClean="0"/>
              <a:t>II</a:t>
            </a:r>
            <a:r>
              <a:rPr lang="en-CA" sz="2400" dirty="0"/>
              <a:t/>
            </a:r>
            <a:br>
              <a:rPr lang="en-CA" sz="2400" dirty="0"/>
            </a:br>
            <a:r>
              <a:rPr lang="en-CA" sz="2400" dirty="0"/>
              <a:t/>
            </a:r>
            <a:br>
              <a:rPr lang="en-CA" sz="2400" dirty="0"/>
            </a:br>
            <a:endParaRPr lang="en-CA" sz="2400" dirty="0"/>
          </a:p>
        </p:txBody>
      </p:sp>
      <p:pic>
        <p:nvPicPr>
          <p:cNvPr id="5" name="Image 4">
            <a:extLst>
              <a:ext uri="{FF2B5EF4-FFF2-40B4-BE49-F238E27FC236}">
                <a16:creationId xmlns:a16="http://schemas.microsoft.com/office/drawing/2014/main" xmlns="" id="{9C7A9C8F-B471-41D0-9B66-EC39F52BAF70}"/>
              </a:ext>
            </a:extLst>
          </p:cNvPr>
          <p:cNvPicPr>
            <a:picLocks noChangeAspect="1"/>
          </p:cNvPicPr>
          <p:nvPr/>
        </p:nvPicPr>
        <p:blipFill>
          <a:blip r:embed="rId2"/>
          <a:stretch>
            <a:fillRect/>
          </a:stretch>
        </p:blipFill>
        <p:spPr>
          <a:xfrm>
            <a:off x="5665764" y="2521279"/>
            <a:ext cx="3478237" cy="3054626"/>
          </a:xfrm>
          <a:prstGeom prst="rect">
            <a:avLst/>
          </a:prstGeom>
        </p:spPr>
      </p:pic>
      <p:sp>
        <p:nvSpPr>
          <p:cNvPr id="7"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20</a:t>
            </a:fld>
            <a:endParaRPr lang="fr-CA" dirty="0"/>
          </a:p>
        </p:txBody>
      </p:sp>
    </p:spTree>
    <p:extLst>
      <p:ext uri="{BB962C8B-B14F-4D97-AF65-F5344CB8AC3E}">
        <p14:creationId xmlns:p14="http://schemas.microsoft.com/office/powerpoint/2010/main" val="415089071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444500" y="1308296"/>
            <a:ext cx="5485032" cy="4787705"/>
          </a:xfrm>
        </p:spPr>
        <p:txBody>
          <a:bodyPr>
            <a:noAutofit/>
          </a:bodyPr>
          <a:lstStyle/>
          <a:p>
            <a:pPr marL="0" indent="0">
              <a:buNone/>
            </a:pPr>
            <a:r>
              <a:rPr lang="fr-CA" sz="2400" dirty="0">
                <a:solidFill>
                  <a:srgbClr val="000000"/>
                </a:solidFill>
              </a:rPr>
              <a:t>2. </a:t>
            </a:r>
            <a:r>
              <a:rPr lang="fr-CA" sz="2400" dirty="0" smtClean="0"/>
              <a:t>Sécurité :</a:t>
            </a:r>
            <a:endParaRPr lang="fr-CA" sz="2400" dirty="0"/>
          </a:p>
          <a:p>
            <a:pPr marL="0" indent="0">
              <a:lnSpc>
                <a:spcPct val="100000"/>
              </a:lnSpc>
              <a:buNone/>
            </a:pPr>
            <a:r>
              <a:rPr lang="fr-CA" sz="1800" dirty="0">
                <a:solidFill>
                  <a:srgbClr val="800000"/>
                </a:solidFill>
              </a:rPr>
              <a:t>La surveillance des lieux de travail à des fins de sécurité est justifié, que celle-ci soit exercée dans un lieu privé (entrepôt alimentaire) ou un lieu public (un magasin):</a:t>
            </a:r>
          </a:p>
          <a:p>
            <a:pPr marL="0" indent="0">
              <a:lnSpc>
                <a:spcPct val="100000"/>
              </a:lnSpc>
              <a:buNone/>
            </a:pPr>
            <a:endParaRPr lang="fr-CA" sz="1800" dirty="0">
              <a:solidFill>
                <a:srgbClr val="800000"/>
              </a:solidFill>
            </a:endParaRPr>
          </a:p>
          <a:p>
            <a:pPr>
              <a:lnSpc>
                <a:spcPct val="100000"/>
              </a:lnSpc>
              <a:buFont typeface="Wingdings" panose="05000000000000000000" pitchFamily="2" charset="2"/>
              <a:buChar char="Ø"/>
            </a:pPr>
            <a:r>
              <a:rPr lang="fr-CA" sz="1800" dirty="0">
                <a:solidFill>
                  <a:srgbClr val="000090"/>
                </a:solidFill>
              </a:rPr>
              <a:t>protéger des objets de grande valeur exposés</a:t>
            </a:r>
            <a:r>
              <a:rPr lang="fr-CA" sz="1800" dirty="0" smtClean="0">
                <a:solidFill>
                  <a:srgbClr val="000090"/>
                </a:solidFill>
              </a:rPr>
              <a:t>;</a:t>
            </a:r>
            <a:endParaRPr lang="fr-CA" sz="1800" dirty="0">
              <a:solidFill>
                <a:srgbClr val="000090"/>
              </a:solidFill>
            </a:endParaRPr>
          </a:p>
          <a:p>
            <a:pPr>
              <a:lnSpc>
                <a:spcPct val="100000"/>
              </a:lnSpc>
              <a:buFont typeface="Wingdings" panose="05000000000000000000" pitchFamily="2" charset="2"/>
              <a:buChar char="Ø"/>
            </a:pPr>
            <a:r>
              <a:rPr lang="fr-CA" sz="1800" dirty="0">
                <a:solidFill>
                  <a:srgbClr val="000090"/>
                </a:solidFill>
              </a:rPr>
              <a:t>surveiller les entrées et sorties dans le but d’éviter le vol et le vandalisme</a:t>
            </a:r>
            <a:r>
              <a:rPr lang="fr-CA" sz="1800" dirty="0" smtClean="0">
                <a:solidFill>
                  <a:srgbClr val="000090"/>
                </a:solidFill>
              </a:rPr>
              <a:t>.</a:t>
            </a:r>
          </a:p>
          <a:p>
            <a:pPr>
              <a:lnSpc>
                <a:spcPct val="100000"/>
              </a:lnSpc>
              <a:buFont typeface="Wingdings" panose="05000000000000000000" pitchFamily="2" charset="2"/>
              <a:buChar char="Ø"/>
            </a:pPr>
            <a:endParaRPr lang="fr-CA" sz="1800" dirty="0">
              <a:solidFill>
                <a:srgbClr val="800000"/>
              </a:solidFill>
            </a:endParaRPr>
          </a:p>
          <a:p>
            <a:pPr marL="0" indent="0">
              <a:lnSpc>
                <a:spcPct val="100000"/>
              </a:lnSpc>
              <a:buNone/>
            </a:pPr>
            <a:r>
              <a:rPr lang="fr-CA" sz="1800" dirty="0">
                <a:solidFill>
                  <a:srgbClr val="800000"/>
                </a:solidFill>
              </a:rPr>
              <a:t>Un avis adressé à toute personne susceptible de se trouver sur les lieux peut avoir un effet dissuasif non négligeable</a:t>
            </a:r>
            <a:r>
              <a:rPr lang="fr-CA" sz="1800" dirty="0" smtClean="0">
                <a:solidFill>
                  <a:srgbClr val="800000"/>
                </a:solidFill>
              </a:rPr>
              <a:t>.</a:t>
            </a:r>
            <a:endParaRPr lang="fr-CA" sz="1800" dirty="0">
              <a:solidFill>
                <a:srgbClr val="800000"/>
              </a:solidFill>
            </a:endParaRP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0"/>
            <a:ext cx="9144000" cy="902825"/>
          </a:xfrm>
        </p:spPr>
        <p:txBody>
          <a:bodyPr>
            <a:noAutofit/>
          </a:bodyPr>
          <a:lstStyle/>
          <a:p>
            <a:r>
              <a:rPr lang="fr-CA" sz="2400" dirty="0"/>
              <a:t/>
            </a:r>
            <a:br>
              <a:rPr lang="fr-CA" sz="2400" dirty="0"/>
            </a:br>
            <a:r>
              <a:rPr lang="fr-CA" sz="2400" dirty="0"/>
              <a:t/>
            </a:r>
            <a:br>
              <a:rPr lang="fr-CA" sz="2400" dirty="0"/>
            </a:br>
            <a:r>
              <a:rPr lang="fr-CA" sz="2400" dirty="0"/>
              <a:t>Les circonstances dans </a:t>
            </a:r>
            <a:r>
              <a:rPr lang="fr-CA" sz="2400" dirty="0" smtClean="0"/>
              <a:t>lesquelles</a:t>
            </a:r>
            <a:br>
              <a:rPr lang="fr-CA" sz="2400" dirty="0" smtClean="0"/>
            </a:br>
            <a:r>
              <a:rPr lang="fr-CA" sz="2400" dirty="0" smtClean="0"/>
              <a:t>l’employeur </a:t>
            </a:r>
            <a:r>
              <a:rPr lang="fr-CA" sz="2400" dirty="0"/>
              <a:t>peut installer des caméras  </a:t>
            </a:r>
            <a:r>
              <a:rPr lang="fr-CA" sz="2400" dirty="0" smtClean="0"/>
              <a:t>III</a:t>
            </a:r>
            <a:r>
              <a:rPr lang="en-CA" sz="2400" dirty="0"/>
              <a:t/>
            </a:r>
            <a:br>
              <a:rPr lang="en-CA" sz="2400" dirty="0"/>
            </a:br>
            <a:endParaRPr lang="en-CA" sz="2400" dirty="0"/>
          </a:p>
        </p:txBody>
      </p:sp>
      <p:pic>
        <p:nvPicPr>
          <p:cNvPr id="5" name="Image 4">
            <a:extLst>
              <a:ext uri="{FF2B5EF4-FFF2-40B4-BE49-F238E27FC236}">
                <a16:creationId xmlns:a16="http://schemas.microsoft.com/office/drawing/2014/main" xmlns="" id="{0E494442-BBEC-4913-A84D-83C00F16C721}"/>
              </a:ext>
            </a:extLst>
          </p:cNvPr>
          <p:cNvPicPr>
            <a:picLocks noChangeAspect="1"/>
          </p:cNvPicPr>
          <p:nvPr/>
        </p:nvPicPr>
        <p:blipFill>
          <a:blip r:embed="rId2"/>
          <a:stretch>
            <a:fillRect/>
          </a:stretch>
        </p:blipFill>
        <p:spPr>
          <a:xfrm>
            <a:off x="5929533" y="1692874"/>
            <a:ext cx="3214468" cy="3072650"/>
          </a:xfrm>
          <a:prstGeom prst="rect">
            <a:avLst/>
          </a:prstGeom>
        </p:spPr>
      </p:pic>
      <p:sp>
        <p:nvSpPr>
          <p:cNvPr id="7"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21</a:t>
            </a:fld>
            <a:endParaRPr lang="fr-CA" dirty="0"/>
          </a:p>
        </p:txBody>
      </p:sp>
    </p:spTree>
    <p:extLst>
      <p:ext uri="{BB962C8B-B14F-4D97-AF65-F5344CB8AC3E}">
        <p14:creationId xmlns:p14="http://schemas.microsoft.com/office/powerpoint/2010/main" val="407822853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181429" y="861392"/>
            <a:ext cx="5515430" cy="5379751"/>
          </a:xfrm>
          <a:solidFill>
            <a:schemeClr val="accent3">
              <a:lumMod val="60000"/>
              <a:lumOff val="40000"/>
            </a:schemeClr>
          </a:solidFill>
        </p:spPr>
        <p:txBody>
          <a:bodyPr>
            <a:normAutofit fontScale="70000" lnSpcReduction="20000"/>
          </a:bodyPr>
          <a:lstStyle/>
          <a:p>
            <a:pPr marL="0" indent="0" algn="ctr">
              <a:lnSpc>
                <a:spcPct val="120000"/>
              </a:lnSpc>
              <a:buNone/>
            </a:pPr>
            <a:r>
              <a:rPr lang="fr-CA" sz="4800" b="1" dirty="0"/>
              <a:t>A V I S</a:t>
            </a:r>
          </a:p>
          <a:p>
            <a:pPr marL="0" indent="0" algn="ctr">
              <a:lnSpc>
                <a:spcPct val="120000"/>
              </a:lnSpc>
              <a:buNone/>
            </a:pPr>
            <a:r>
              <a:rPr lang="fr-CA" sz="3600" b="1" dirty="0"/>
              <a:t>AUX </a:t>
            </a:r>
            <a:r>
              <a:rPr lang="fr-CA" sz="3600" b="1" dirty="0" smtClean="0"/>
              <a:t>EMPLOYÉS </a:t>
            </a:r>
            <a:r>
              <a:rPr lang="fr-CA" sz="3600" b="1" dirty="0"/>
              <a:t>ET VISITEURS</a:t>
            </a:r>
          </a:p>
          <a:p>
            <a:pPr marL="0" indent="0" algn="ctr">
              <a:buNone/>
            </a:pPr>
            <a:endParaRPr lang="fr-CA" sz="1800" b="1" dirty="0"/>
          </a:p>
          <a:p>
            <a:pPr marL="0" indent="0">
              <a:lnSpc>
                <a:spcPct val="120000"/>
              </a:lnSpc>
              <a:buNone/>
            </a:pPr>
            <a:r>
              <a:rPr lang="fr-CA" sz="2400" dirty="0"/>
              <a:t>Veillez prendre note que des caméras de surveillance sont installées aux entrées et sorties de l’entrepôt, et ce, afin de prévenir les vols.</a:t>
            </a:r>
          </a:p>
          <a:p>
            <a:pPr marL="0" indent="0">
              <a:lnSpc>
                <a:spcPct val="120000"/>
              </a:lnSpc>
              <a:buNone/>
            </a:pPr>
            <a:endParaRPr lang="fr-CA" sz="2400" dirty="0"/>
          </a:p>
          <a:p>
            <a:pPr marL="0" indent="0">
              <a:lnSpc>
                <a:spcPct val="120000"/>
              </a:lnSpc>
              <a:buNone/>
            </a:pPr>
            <a:r>
              <a:rPr lang="fr-CA" sz="2400" dirty="0"/>
              <a:t>Cette mesure est prise dans l’intérêt de tous et vise à protéger tant notre entreprise que nos </a:t>
            </a:r>
            <a:r>
              <a:rPr lang="fr-CA" sz="2400" dirty="0" smtClean="0"/>
              <a:t>employés</a:t>
            </a:r>
            <a:r>
              <a:rPr lang="fr-CA" sz="2400" dirty="0"/>
              <a:t>.</a:t>
            </a:r>
          </a:p>
          <a:p>
            <a:pPr marL="0" indent="0">
              <a:lnSpc>
                <a:spcPct val="120000"/>
              </a:lnSpc>
              <a:buNone/>
            </a:pPr>
            <a:endParaRPr lang="fr-CA" sz="2400" dirty="0"/>
          </a:p>
          <a:p>
            <a:pPr marL="0" indent="0">
              <a:lnSpc>
                <a:spcPct val="120000"/>
              </a:lnSpc>
              <a:buNone/>
            </a:pPr>
            <a:r>
              <a:rPr lang="fr-CA" sz="2400" dirty="0"/>
              <a:t>Toute personne coupable de vol sera poursuivie devant les tribunaux compétents.</a:t>
            </a: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1"/>
            <a:ext cx="9144000" cy="861391"/>
          </a:xfrm>
        </p:spPr>
        <p:txBody>
          <a:bodyPr>
            <a:normAutofit fontScale="90000"/>
          </a:bodyPr>
          <a:lstStyle/>
          <a:p>
            <a:pPr algn="ctr"/>
            <a:r>
              <a:rPr lang="fr-CA" sz="4000" dirty="0"/>
              <a:t/>
            </a:r>
            <a:br>
              <a:rPr lang="fr-CA" sz="4000" dirty="0"/>
            </a:br>
            <a:r>
              <a:rPr lang="fr-CA" sz="4000" dirty="0" smtClean="0"/>
              <a:t>Modèles </a:t>
            </a:r>
            <a:r>
              <a:rPr lang="fr-CA" sz="4000" dirty="0"/>
              <a:t>d’avis</a:t>
            </a:r>
            <a:r>
              <a:rPr lang="en-CA" dirty="0"/>
              <a:t/>
            </a:r>
            <a:br>
              <a:rPr lang="en-CA" dirty="0"/>
            </a:br>
            <a:endParaRPr lang="en-CA" dirty="0"/>
          </a:p>
        </p:txBody>
      </p:sp>
      <p:pic>
        <p:nvPicPr>
          <p:cNvPr id="2" name="Image 1">
            <a:extLst>
              <a:ext uri="{FF2B5EF4-FFF2-40B4-BE49-F238E27FC236}">
                <a16:creationId xmlns:a16="http://schemas.microsoft.com/office/drawing/2014/main" xmlns="" id="{F4A3A13C-958B-4EE9-902D-D2E2F0181C6D}"/>
              </a:ext>
            </a:extLst>
          </p:cNvPr>
          <p:cNvPicPr>
            <a:picLocks noChangeAspect="1"/>
          </p:cNvPicPr>
          <p:nvPr/>
        </p:nvPicPr>
        <p:blipFill>
          <a:blip r:embed="rId2"/>
          <a:stretch>
            <a:fillRect/>
          </a:stretch>
        </p:blipFill>
        <p:spPr>
          <a:xfrm>
            <a:off x="6116667" y="290286"/>
            <a:ext cx="2743200" cy="2699628"/>
          </a:xfrm>
          <a:prstGeom prst="rect">
            <a:avLst/>
          </a:prstGeom>
        </p:spPr>
      </p:pic>
      <p:pic>
        <p:nvPicPr>
          <p:cNvPr id="4" name="Image 3">
            <a:extLst>
              <a:ext uri="{FF2B5EF4-FFF2-40B4-BE49-F238E27FC236}">
                <a16:creationId xmlns:a16="http://schemas.microsoft.com/office/drawing/2014/main" xmlns="" id="{AB3D9398-0E81-4F47-B5A2-5D21F6EAF8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814391" y="3098770"/>
            <a:ext cx="3329609" cy="3142372"/>
          </a:xfrm>
          <a:prstGeom prst="rect">
            <a:avLst/>
          </a:prstGeom>
        </p:spPr>
      </p:pic>
      <p:sp>
        <p:nvSpPr>
          <p:cNvPr id="7"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22</a:t>
            </a:fld>
            <a:endParaRPr lang="fr-CA" dirty="0"/>
          </a:p>
        </p:txBody>
      </p:sp>
    </p:spTree>
    <p:extLst>
      <p:ext uri="{BB962C8B-B14F-4D97-AF65-F5344CB8AC3E}">
        <p14:creationId xmlns:p14="http://schemas.microsoft.com/office/powerpoint/2010/main" val="14447428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353786" y="1308296"/>
            <a:ext cx="5261429" cy="4751419"/>
          </a:xfrm>
        </p:spPr>
        <p:txBody>
          <a:bodyPr>
            <a:normAutofit fontScale="62500" lnSpcReduction="20000"/>
          </a:bodyPr>
          <a:lstStyle/>
          <a:p>
            <a:pPr marL="0" indent="0">
              <a:lnSpc>
                <a:spcPct val="120000"/>
              </a:lnSpc>
              <a:buNone/>
            </a:pPr>
            <a:r>
              <a:rPr lang="fr-CA" dirty="0"/>
              <a:t>1. </a:t>
            </a:r>
            <a:r>
              <a:rPr lang="fr-CA" sz="3200" dirty="0"/>
              <a:t>Orientation des </a:t>
            </a:r>
            <a:r>
              <a:rPr lang="fr-CA" sz="3200" dirty="0" smtClean="0"/>
              <a:t>caméras :</a:t>
            </a:r>
            <a:endParaRPr lang="fr-CA" sz="3200" dirty="0"/>
          </a:p>
          <a:p>
            <a:pPr marL="0" indent="0">
              <a:lnSpc>
                <a:spcPct val="120000"/>
              </a:lnSpc>
              <a:buNone/>
            </a:pPr>
            <a:endParaRPr lang="fr-CA" sz="2000" dirty="0"/>
          </a:p>
          <a:p>
            <a:pPr marL="0" indent="0">
              <a:lnSpc>
                <a:spcPct val="120000"/>
              </a:lnSpc>
              <a:buNone/>
            </a:pPr>
            <a:r>
              <a:rPr lang="fr-CA" sz="2400" dirty="0">
                <a:solidFill>
                  <a:srgbClr val="800000"/>
                </a:solidFill>
              </a:rPr>
              <a:t>C’est l’objectif que l’employeur poursuit qui doit guider l’orientation des caméras:</a:t>
            </a:r>
          </a:p>
          <a:p>
            <a:pPr marL="0" indent="0">
              <a:lnSpc>
                <a:spcPct val="120000"/>
              </a:lnSpc>
              <a:buNone/>
            </a:pPr>
            <a:endParaRPr lang="fr-CA" sz="2400" dirty="0">
              <a:solidFill>
                <a:srgbClr val="800000"/>
              </a:solidFill>
            </a:endParaRPr>
          </a:p>
          <a:p>
            <a:pPr>
              <a:lnSpc>
                <a:spcPct val="120000"/>
              </a:lnSpc>
              <a:buFont typeface="Wingdings" panose="05000000000000000000" pitchFamily="2" charset="2"/>
              <a:buChar char="Ø"/>
            </a:pPr>
            <a:r>
              <a:rPr lang="fr-CA" sz="2400" dirty="0" smtClean="0">
                <a:solidFill>
                  <a:srgbClr val="000090"/>
                </a:solidFill>
              </a:rPr>
              <a:t>Si une </a:t>
            </a:r>
            <a:r>
              <a:rPr lang="fr-CA" sz="2400" dirty="0">
                <a:solidFill>
                  <a:srgbClr val="000090"/>
                </a:solidFill>
              </a:rPr>
              <a:t>caissière est soupçonné de vol, l’objectif de la caméra devrait être orienté vers les </a:t>
            </a:r>
            <a:r>
              <a:rPr lang="fr-CA" sz="2400" dirty="0" smtClean="0">
                <a:solidFill>
                  <a:srgbClr val="000090"/>
                </a:solidFill>
              </a:rPr>
              <a:t>caisses.</a:t>
            </a:r>
            <a:endParaRPr lang="fr-CA" sz="2400" dirty="0">
              <a:solidFill>
                <a:srgbClr val="000090"/>
              </a:solidFill>
            </a:endParaRPr>
          </a:p>
          <a:p>
            <a:pPr>
              <a:lnSpc>
                <a:spcPct val="120000"/>
              </a:lnSpc>
              <a:buFont typeface="Wingdings" panose="05000000000000000000" pitchFamily="2" charset="2"/>
              <a:buChar char="Ø"/>
            </a:pPr>
            <a:r>
              <a:rPr lang="fr-CA" sz="2400" dirty="0" smtClean="0">
                <a:solidFill>
                  <a:srgbClr val="000090"/>
                </a:solidFill>
              </a:rPr>
              <a:t>Si des </a:t>
            </a:r>
            <a:r>
              <a:rPr lang="fr-CA" sz="2400" dirty="0">
                <a:solidFill>
                  <a:srgbClr val="000090"/>
                </a:solidFill>
              </a:rPr>
              <a:t>marchandises disparaissent de l’usine, ce sont les entrées et sorties qui devraient être visées.</a:t>
            </a:r>
          </a:p>
          <a:p>
            <a:pPr>
              <a:lnSpc>
                <a:spcPct val="120000"/>
              </a:lnSpc>
              <a:buFont typeface="Wingdings" panose="05000000000000000000" pitchFamily="2" charset="2"/>
              <a:buChar char="Ø"/>
            </a:pPr>
            <a:endParaRPr lang="fr-CA" sz="2400" dirty="0">
              <a:solidFill>
                <a:srgbClr val="800000"/>
              </a:solidFill>
            </a:endParaRPr>
          </a:p>
          <a:p>
            <a:pPr marL="0" indent="0">
              <a:lnSpc>
                <a:spcPct val="120000"/>
              </a:lnSpc>
              <a:buNone/>
            </a:pPr>
            <a:r>
              <a:rPr lang="fr-CA" sz="2400" dirty="0">
                <a:solidFill>
                  <a:srgbClr val="800000"/>
                </a:solidFill>
              </a:rPr>
              <a:t>L’orientation des caméras est importante, puisqu’en cas de contestation, celle-ci sera examinée par les décideurs. La caméra </a:t>
            </a:r>
            <a:r>
              <a:rPr lang="fr-CA" sz="2400" dirty="0" smtClean="0">
                <a:solidFill>
                  <a:srgbClr val="800000"/>
                </a:solidFill>
              </a:rPr>
              <a:t>peut </a:t>
            </a:r>
            <a:r>
              <a:rPr lang="fr-CA" sz="2400" dirty="0">
                <a:solidFill>
                  <a:srgbClr val="800000"/>
                </a:solidFill>
              </a:rPr>
              <a:t>filmer, sous différents angles, des outils ou </a:t>
            </a:r>
            <a:r>
              <a:rPr lang="fr-CA" sz="2400" dirty="0" smtClean="0">
                <a:solidFill>
                  <a:srgbClr val="800000"/>
                </a:solidFill>
              </a:rPr>
              <a:t>des machines </a:t>
            </a:r>
            <a:r>
              <a:rPr lang="fr-CA" sz="2400" dirty="0">
                <a:solidFill>
                  <a:srgbClr val="800000"/>
                </a:solidFill>
              </a:rPr>
              <a:t>qui se trouvent sur un poste de travail, mais elle ne doit pas avoir pour but de filmer et de suivre un employé.</a:t>
            </a:r>
          </a:p>
          <a:p>
            <a:pPr marL="0" indent="0">
              <a:buNone/>
            </a:pPr>
            <a:endParaRPr lang="fr-CA" sz="2000" dirty="0"/>
          </a:p>
          <a:p>
            <a:pPr marL="0" indent="0">
              <a:buNone/>
            </a:pPr>
            <a:endParaRPr lang="fr-CA" sz="2000" dirty="0"/>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229810"/>
            <a:ext cx="9144000" cy="881538"/>
          </a:xfrm>
        </p:spPr>
        <p:txBody>
          <a:bodyPr>
            <a:normAutofit fontScale="90000"/>
          </a:bodyPr>
          <a:lstStyle/>
          <a:p>
            <a:pPr algn="ctr"/>
            <a:r>
              <a:rPr lang="fr-CA" sz="4000" dirty="0"/>
              <a:t/>
            </a:r>
            <a:br>
              <a:rPr lang="fr-CA" sz="4000" dirty="0"/>
            </a:br>
            <a:r>
              <a:rPr lang="fr-CA" sz="4000" dirty="0"/>
              <a:t>Le contrôle des </a:t>
            </a:r>
            <a:r>
              <a:rPr lang="fr-CA" sz="4000" dirty="0" smtClean="0"/>
              <a:t>caméras  I</a:t>
            </a:r>
            <a:r>
              <a:rPr lang="en-CA" dirty="0"/>
              <a:t/>
            </a:r>
            <a:br>
              <a:rPr lang="en-CA" dirty="0"/>
            </a:br>
            <a:endParaRPr lang="en-CA" dirty="0"/>
          </a:p>
        </p:txBody>
      </p:sp>
      <p:pic>
        <p:nvPicPr>
          <p:cNvPr id="4" name="Image 3">
            <a:extLst>
              <a:ext uri="{FF2B5EF4-FFF2-40B4-BE49-F238E27FC236}">
                <a16:creationId xmlns:a16="http://schemas.microsoft.com/office/drawing/2014/main" xmlns="" id="{83EFBD40-2E5A-4C3C-A5C6-18AEAC423EFA}"/>
              </a:ext>
            </a:extLst>
          </p:cNvPr>
          <p:cNvPicPr>
            <a:picLocks noChangeAspect="1"/>
          </p:cNvPicPr>
          <p:nvPr/>
        </p:nvPicPr>
        <p:blipFill>
          <a:blip r:embed="rId2"/>
          <a:stretch>
            <a:fillRect/>
          </a:stretch>
        </p:blipFill>
        <p:spPr>
          <a:xfrm>
            <a:off x="5665764" y="2056356"/>
            <a:ext cx="3478237" cy="3459072"/>
          </a:xfrm>
          <a:prstGeom prst="rect">
            <a:avLst/>
          </a:prstGeom>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23</a:t>
            </a:fld>
            <a:endParaRPr lang="fr-CA" dirty="0"/>
          </a:p>
        </p:txBody>
      </p:sp>
    </p:spTree>
    <p:extLst>
      <p:ext uri="{BB962C8B-B14F-4D97-AF65-F5344CB8AC3E}">
        <p14:creationId xmlns:p14="http://schemas.microsoft.com/office/powerpoint/2010/main" val="19262393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263072" y="979714"/>
            <a:ext cx="5789108" cy="5330142"/>
          </a:xfrm>
        </p:spPr>
        <p:txBody>
          <a:bodyPr>
            <a:normAutofit/>
          </a:bodyPr>
          <a:lstStyle/>
          <a:p>
            <a:pPr marL="0" indent="0">
              <a:lnSpc>
                <a:spcPct val="120000"/>
              </a:lnSpc>
              <a:buNone/>
            </a:pPr>
            <a:r>
              <a:rPr lang="fr-CA" sz="1400" dirty="0"/>
              <a:t>2. Gestion des images </a:t>
            </a:r>
            <a:r>
              <a:rPr lang="fr-CA" sz="1400" dirty="0" smtClean="0"/>
              <a:t>captées</a:t>
            </a:r>
            <a:endParaRPr lang="fr-CA" sz="1400" dirty="0"/>
          </a:p>
          <a:p>
            <a:pPr marL="0" indent="0">
              <a:lnSpc>
                <a:spcPct val="120000"/>
              </a:lnSpc>
              <a:buNone/>
            </a:pPr>
            <a:r>
              <a:rPr lang="fr-CA" sz="1400" dirty="0">
                <a:solidFill>
                  <a:srgbClr val="800000"/>
                </a:solidFill>
              </a:rPr>
              <a:t>Que les images soient enregistrées sur une bande vidéo ou transférées sur un écran, elles doivent être gérées comme un renseignement personnel et l’accès à celles-ci doit être limité. Les personnes qui ont accès doivent être clairement </a:t>
            </a:r>
            <a:r>
              <a:rPr lang="fr-CA" sz="1400" dirty="0" smtClean="0">
                <a:solidFill>
                  <a:srgbClr val="800000"/>
                </a:solidFill>
              </a:rPr>
              <a:t>identifiées :</a:t>
            </a:r>
            <a:endParaRPr lang="fr-CA" sz="1400" dirty="0">
              <a:solidFill>
                <a:srgbClr val="800000"/>
              </a:solidFill>
            </a:endParaRPr>
          </a:p>
          <a:p>
            <a:pPr marL="0" indent="0">
              <a:lnSpc>
                <a:spcPct val="120000"/>
              </a:lnSpc>
              <a:buNone/>
            </a:pPr>
            <a:endParaRPr lang="fr-CA" sz="1400" dirty="0">
              <a:solidFill>
                <a:srgbClr val="800000"/>
              </a:solidFill>
            </a:endParaRPr>
          </a:p>
          <a:p>
            <a:pPr>
              <a:lnSpc>
                <a:spcPct val="120000"/>
              </a:lnSpc>
              <a:buFont typeface="Wingdings" panose="05000000000000000000" pitchFamily="2" charset="2"/>
              <a:buChar char="Ø"/>
            </a:pPr>
            <a:r>
              <a:rPr lang="fr-CA" sz="1400" dirty="0">
                <a:solidFill>
                  <a:srgbClr val="000090"/>
                </a:solidFill>
              </a:rPr>
              <a:t>responsable des </a:t>
            </a:r>
            <a:r>
              <a:rPr lang="fr-CA" sz="1400" dirty="0" smtClean="0">
                <a:solidFill>
                  <a:srgbClr val="000090"/>
                </a:solidFill>
              </a:rPr>
              <a:t>RH</a:t>
            </a:r>
            <a:endParaRPr lang="fr-CA" sz="1400" dirty="0">
              <a:solidFill>
                <a:srgbClr val="000090"/>
              </a:solidFill>
            </a:endParaRPr>
          </a:p>
          <a:p>
            <a:pPr>
              <a:lnSpc>
                <a:spcPct val="120000"/>
              </a:lnSpc>
              <a:buFont typeface="Wingdings" panose="05000000000000000000" pitchFamily="2" charset="2"/>
              <a:buChar char="Ø"/>
            </a:pPr>
            <a:r>
              <a:rPr lang="fr-CA" sz="1400" dirty="0" smtClean="0">
                <a:solidFill>
                  <a:srgbClr val="000090"/>
                </a:solidFill>
              </a:rPr>
              <a:t>superviseur concerné</a:t>
            </a:r>
          </a:p>
          <a:p>
            <a:pPr>
              <a:lnSpc>
                <a:spcPct val="120000"/>
              </a:lnSpc>
              <a:buFont typeface="Wingdings" panose="05000000000000000000" pitchFamily="2" charset="2"/>
              <a:buChar char="Ø"/>
            </a:pPr>
            <a:r>
              <a:rPr lang="fr-CA" sz="1400" dirty="0" smtClean="0">
                <a:solidFill>
                  <a:srgbClr val="000090"/>
                </a:solidFill>
              </a:rPr>
              <a:t>directeur </a:t>
            </a:r>
            <a:r>
              <a:rPr lang="fr-CA" sz="1400" dirty="0">
                <a:solidFill>
                  <a:srgbClr val="000090"/>
                </a:solidFill>
              </a:rPr>
              <a:t>du département concerné.</a:t>
            </a:r>
          </a:p>
          <a:p>
            <a:pPr marL="0" indent="0">
              <a:lnSpc>
                <a:spcPct val="120000"/>
              </a:lnSpc>
              <a:buNone/>
            </a:pPr>
            <a:endParaRPr lang="fr-CA" sz="1400" dirty="0">
              <a:solidFill>
                <a:srgbClr val="800000"/>
              </a:solidFill>
            </a:endParaRPr>
          </a:p>
          <a:p>
            <a:pPr marL="0" indent="0">
              <a:lnSpc>
                <a:spcPct val="120000"/>
              </a:lnSpc>
              <a:buNone/>
            </a:pPr>
            <a:r>
              <a:rPr lang="fr-CA" sz="1400" dirty="0">
                <a:solidFill>
                  <a:srgbClr val="800000"/>
                </a:solidFill>
              </a:rPr>
              <a:t>Un décideur verrait d’un très mauvais œil que tous les chefs d’équipe aient accès et qu’ils émettent des commentaires sur les employés observés. Les images doivent être conservées dans un délai raisonnable (finaliser l’audition d’une plainte ou d’un grief) au cours duquel l’employeur doit s’assurer qu’elles sont protégées</a:t>
            </a:r>
            <a:r>
              <a:rPr lang="fr-CA" sz="1400" dirty="0" smtClean="0">
                <a:solidFill>
                  <a:srgbClr val="800000"/>
                </a:solidFill>
              </a:rPr>
              <a:t>.</a:t>
            </a:r>
            <a:endParaRPr lang="fr-CA" sz="1400" dirty="0">
              <a:solidFill>
                <a:srgbClr val="800000"/>
              </a:solidFill>
            </a:endParaRP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193525"/>
            <a:ext cx="9144000" cy="641047"/>
          </a:xfrm>
        </p:spPr>
        <p:txBody>
          <a:bodyPr>
            <a:normAutofit fontScale="90000"/>
          </a:bodyPr>
          <a:lstStyle/>
          <a:p>
            <a:pPr algn="ctr"/>
            <a:r>
              <a:rPr lang="fr-CA" sz="4000" dirty="0"/>
              <a:t/>
            </a:r>
            <a:br>
              <a:rPr lang="fr-CA" sz="4000" dirty="0"/>
            </a:br>
            <a:r>
              <a:rPr lang="fr-CA" sz="4000" dirty="0"/>
              <a:t>Le contrôle des </a:t>
            </a:r>
            <a:r>
              <a:rPr lang="fr-CA" sz="4000" dirty="0" smtClean="0"/>
              <a:t>caméras  II</a:t>
            </a:r>
            <a:r>
              <a:rPr lang="en-CA" dirty="0"/>
              <a:t/>
            </a:r>
            <a:br>
              <a:rPr lang="en-CA" dirty="0"/>
            </a:br>
            <a:endParaRPr lang="en-CA" dirty="0"/>
          </a:p>
        </p:txBody>
      </p:sp>
      <p:pic>
        <p:nvPicPr>
          <p:cNvPr id="4" name="Image 3">
            <a:extLst>
              <a:ext uri="{FF2B5EF4-FFF2-40B4-BE49-F238E27FC236}">
                <a16:creationId xmlns:a16="http://schemas.microsoft.com/office/drawing/2014/main" xmlns="" id="{B45F7B7D-5F5F-494F-9693-DAC20524EEFB}"/>
              </a:ext>
            </a:extLst>
          </p:cNvPr>
          <p:cNvPicPr>
            <a:picLocks noChangeAspect="1"/>
          </p:cNvPicPr>
          <p:nvPr/>
        </p:nvPicPr>
        <p:blipFill>
          <a:blip r:embed="rId2"/>
          <a:stretch>
            <a:fillRect/>
          </a:stretch>
        </p:blipFill>
        <p:spPr>
          <a:xfrm>
            <a:off x="5992837" y="2690613"/>
            <a:ext cx="3151163" cy="3054626"/>
          </a:xfrm>
          <a:prstGeom prst="rect">
            <a:avLst/>
          </a:prstGeom>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24</a:t>
            </a:fld>
            <a:endParaRPr lang="fr-CA" dirty="0"/>
          </a:p>
        </p:txBody>
      </p:sp>
    </p:spTree>
    <p:extLst>
      <p:ext uri="{BB962C8B-B14F-4D97-AF65-F5344CB8AC3E}">
        <p14:creationId xmlns:p14="http://schemas.microsoft.com/office/powerpoint/2010/main" val="11429959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299357" y="1245810"/>
            <a:ext cx="8481786" cy="4850190"/>
          </a:xfrm>
        </p:spPr>
        <p:txBody>
          <a:bodyPr>
            <a:normAutofit fontScale="92500" lnSpcReduction="20000"/>
          </a:bodyPr>
          <a:lstStyle/>
          <a:p>
            <a:pPr marL="0" indent="0">
              <a:lnSpc>
                <a:spcPct val="110000"/>
              </a:lnSpc>
              <a:buNone/>
            </a:pPr>
            <a:r>
              <a:rPr lang="fr-CA" sz="2400" dirty="0">
                <a:solidFill>
                  <a:srgbClr val="800000"/>
                </a:solidFill>
              </a:rPr>
              <a:t>1. </a:t>
            </a:r>
            <a:r>
              <a:rPr lang="fr-CA" sz="2400" b="1" dirty="0">
                <a:solidFill>
                  <a:srgbClr val="000090"/>
                </a:solidFill>
              </a:rPr>
              <a:t>L’objectif </a:t>
            </a:r>
            <a:r>
              <a:rPr lang="fr-CA" sz="2400" b="1" dirty="0" smtClean="0">
                <a:solidFill>
                  <a:srgbClr val="000090"/>
                </a:solidFill>
              </a:rPr>
              <a:t>poursuivi </a:t>
            </a:r>
            <a:r>
              <a:rPr lang="fr-CA" sz="2400" dirty="0" smtClean="0">
                <a:solidFill>
                  <a:srgbClr val="000090"/>
                </a:solidFill>
              </a:rPr>
              <a:t>: </a:t>
            </a:r>
            <a:r>
              <a:rPr lang="fr-CA" sz="2400" dirty="0">
                <a:solidFill>
                  <a:srgbClr val="800000"/>
                </a:solidFill>
              </a:rPr>
              <a:t>Pourquoi installer des caméras?</a:t>
            </a:r>
          </a:p>
          <a:p>
            <a:pPr>
              <a:lnSpc>
                <a:spcPct val="110000"/>
              </a:lnSpc>
              <a:buFont typeface="Wingdings" panose="05000000000000000000" pitchFamily="2" charset="2"/>
              <a:buChar char="ü"/>
            </a:pPr>
            <a:r>
              <a:rPr lang="fr-CA" sz="2400" dirty="0">
                <a:solidFill>
                  <a:srgbClr val="800000"/>
                </a:solidFill>
              </a:rPr>
              <a:t>Prévenir et décourager les vols. </a:t>
            </a:r>
          </a:p>
          <a:p>
            <a:pPr marL="0" indent="0">
              <a:lnSpc>
                <a:spcPct val="110000"/>
              </a:lnSpc>
              <a:buNone/>
            </a:pPr>
            <a:endParaRPr lang="fr-CA" sz="2400" dirty="0">
              <a:solidFill>
                <a:srgbClr val="800000"/>
              </a:solidFill>
            </a:endParaRPr>
          </a:p>
          <a:p>
            <a:pPr marL="0" indent="0">
              <a:lnSpc>
                <a:spcPct val="110000"/>
              </a:lnSpc>
              <a:buNone/>
            </a:pPr>
            <a:r>
              <a:rPr lang="fr-CA" sz="2400" dirty="0">
                <a:solidFill>
                  <a:srgbClr val="800000"/>
                </a:solidFill>
              </a:rPr>
              <a:t>2. </a:t>
            </a:r>
            <a:r>
              <a:rPr lang="fr-CA" sz="2400" b="1" dirty="0">
                <a:solidFill>
                  <a:srgbClr val="000090"/>
                </a:solidFill>
              </a:rPr>
              <a:t>Les lieux </a:t>
            </a:r>
            <a:r>
              <a:rPr lang="fr-CA" sz="2400" b="1" dirty="0" smtClean="0">
                <a:solidFill>
                  <a:srgbClr val="000090"/>
                </a:solidFill>
              </a:rPr>
              <a:t>visés </a:t>
            </a:r>
            <a:r>
              <a:rPr lang="fr-CA" sz="2400" dirty="0" smtClean="0">
                <a:solidFill>
                  <a:srgbClr val="000090"/>
                </a:solidFill>
              </a:rPr>
              <a:t>: </a:t>
            </a:r>
            <a:r>
              <a:rPr lang="fr-CA" sz="2400" dirty="0">
                <a:solidFill>
                  <a:srgbClr val="800000"/>
                </a:solidFill>
              </a:rPr>
              <a:t>Les caméras doivent être installées en fonction de l’objectif qui en motive l’installation?</a:t>
            </a:r>
          </a:p>
          <a:p>
            <a:pPr>
              <a:lnSpc>
                <a:spcPct val="110000"/>
              </a:lnSpc>
              <a:buFont typeface="Wingdings" panose="05000000000000000000" pitchFamily="2" charset="2"/>
              <a:buChar char="ü"/>
            </a:pPr>
            <a:r>
              <a:rPr lang="fr-CA" sz="2400" dirty="0">
                <a:solidFill>
                  <a:srgbClr val="800000"/>
                </a:solidFill>
              </a:rPr>
              <a:t>Démontrer la culpabilité d’un employé soupçonnée de vol, ce sont les caisses </a:t>
            </a:r>
            <a:r>
              <a:rPr lang="fr-CA" sz="2400" dirty="0" smtClean="0">
                <a:solidFill>
                  <a:srgbClr val="800000"/>
                </a:solidFill>
              </a:rPr>
              <a:t>et </a:t>
            </a:r>
            <a:r>
              <a:rPr lang="fr-CA" sz="2400" dirty="0">
                <a:solidFill>
                  <a:srgbClr val="800000"/>
                </a:solidFill>
              </a:rPr>
              <a:t>l’entrée/sortie qui devraient être visées.</a:t>
            </a:r>
          </a:p>
          <a:p>
            <a:pPr marL="0" indent="0">
              <a:lnSpc>
                <a:spcPct val="110000"/>
              </a:lnSpc>
              <a:buNone/>
            </a:pPr>
            <a:endParaRPr lang="fr-CA" sz="2400" dirty="0">
              <a:solidFill>
                <a:srgbClr val="800000"/>
              </a:solidFill>
            </a:endParaRPr>
          </a:p>
          <a:p>
            <a:pPr marL="0" indent="0">
              <a:lnSpc>
                <a:spcPct val="110000"/>
              </a:lnSpc>
              <a:buNone/>
            </a:pPr>
            <a:r>
              <a:rPr lang="fr-CA" sz="2400" dirty="0">
                <a:solidFill>
                  <a:srgbClr val="800000"/>
                </a:solidFill>
              </a:rPr>
              <a:t>3. </a:t>
            </a:r>
            <a:r>
              <a:rPr lang="fr-CA" sz="2400" b="1" dirty="0">
                <a:solidFill>
                  <a:srgbClr val="000090"/>
                </a:solidFill>
              </a:rPr>
              <a:t>Durée de la </a:t>
            </a:r>
            <a:r>
              <a:rPr lang="fr-CA" sz="2400" b="1" dirty="0" smtClean="0">
                <a:solidFill>
                  <a:srgbClr val="000090"/>
                </a:solidFill>
              </a:rPr>
              <a:t>surveillance </a:t>
            </a:r>
            <a:r>
              <a:rPr lang="fr-CA" sz="2400" dirty="0" smtClean="0">
                <a:solidFill>
                  <a:srgbClr val="000090"/>
                </a:solidFill>
              </a:rPr>
              <a:t>: </a:t>
            </a:r>
            <a:r>
              <a:rPr lang="fr-CA" sz="2400" dirty="0">
                <a:solidFill>
                  <a:srgbClr val="800000"/>
                </a:solidFill>
              </a:rPr>
              <a:t>Combien de temps durera la surveillance?</a:t>
            </a:r>
          </a:p>
          <a:p>
            <a:pPr>
              <a:lnSpc>
                <a:spcPct val="110000"/>
              </a:lnSpc>
              <a:buFont typeface="Wingdings" panose="05000000000000000000" pitchFamily="2" charset="2"/>
              <a:buChar char="ü"/>
            </a:pPr>
            <a:r>
              <a:rPr lang="fr-CA" sz="2400" dirty="0">
                <a:solidFill>
                  <a:srgbClr val="800000"/>
                </a:solidFill>
              </a:rPr>
              <a:t>Surveillance constante de certains endroits stratégiques.</a:t>
            </a: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169333"/>
            <a:ext cx="9144000" cy="692058"/>
          </a:xfrm>
        </p:spPr>
        <p:txBody>
          <a:bodyPr>
            <a:normAutofit fontScale="90000"/>
          </a:bodyPr>
          <a:lstStyle/>
          <a:p>
            <a:r>
              <a:rPr lang="fr-CA" sz="4000" dirty="0"/>
              <a:t/>
            </a:r>
            <a:br>
              <a:rPr lang="fr-CA" sz="4000" dirty="0"/>
            </a:br>
            <a:r>
              <a:rPr lang="fr-CA" sz="4000" dirty="0"/>
              <a:t>Liste de contrôle ou critères  </a:t>
            </a:r>
            <a:r>
              <a:rPr lang="fr-CA" sz="4000" dirty="0" smtClean="0"/>
              <a:t>I</a:t>
            </a:r>
            <a:r>
              <a:rPr lang="en-CA" dirty="0"/>
              <a:t/>
            </a:r>
            <a:br>
              <a:rPr lang="en-CA" dirty="0"/>
            </a:br>
            <a:endParaRPr lang="en-CA" dirty="0"/>
          </a:p>
        </p:txBody>
      </p:sp>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25</a:t>
            </a:fld>
            <a:endParaRPr lang="fr-CA" dirty="0"/>
          </a:p>
        </p:txBody>
      </p:sp>
    </p:spTree>
    <p:extLst>
      <p:ext uri="{BB962C8B-B14F-4D97-AF65-F5344CB8AC3E}">
        <p14:creationId xmlns:p14="http://schemas.microsoft.com/office/powerpoint/2010/main" val="18851536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67E29B-3695-4CF3-9065-ED6940F654E3}"/>
              </a:ext>
            </a:extLst>
          </p:cNvPr>
          <p:cNvSpPr>
            <a:spLocks noGrp="1"/>
          </p:cNvSpPr>
          <p:nvPr>
            <p:ph idx="1"/>
          </p:nvPr>
        </p:nvSpPr>
        <p:spPr>
          <a:xfrm>
            <a:off x="226786" y="861392"/>
            <a:ext cx="8563430" cy="5355561"/>
          </a:xfrm>
        </p:spPr>
        <p:txBody>
          <a:bodyPr>
            <a:normAutofit fontScale="85000" lnSpcReduction="20000"/>
          </a:bodyPr>
          <a:lstStyle/>
          <a:p>
            <a:pPr marL="0" indent="0">
              <a:lnSpc>
                <a:spcPct val="110000"/>
              </a:lnSpc>
              <a:buNone/>
            </a:pPr>
            <a:r>
              <a:rPr lang="fr-CA" sz="2400" dirty="0">
                <a:solidFill>
                  <a:srgbClr val="800000"/>
                </a:solidFill>
              </a:rPr>
              <a:t>4. </a:t>
            </a:r>
            <a:r>
              <a:rPr lang="fr-CA" sz="2400" b="1" dirty="0">
                <a:solidFill>
                  <a:srgbClr val="000090"/>
                </a:solidFill>
              </a:rPr>
              <a:t>Les avis des employés et </a:t>
            </a:r>
            <a:r>
              <a:rPr lang="fr-CA" sz="2400" b="1" dirty="0" smtClean="0">
                <a:solidFill>
                  <a:srgbClr val="000090"/>
                </a:solidFill>
              </a:rPr>
              <a:t>visiteurs </a:t>
            </a:r>
            <a:r>
              <a:rPr lang="fr-CA" sz="2400" dirty="0" smtClean="0">
                <a:solidFill>
                  <a:srgbClr val="000090"/>
                </a:solidFill>
              </a:rPr>
              <a:t>: </a:t>
            </a:r>
            <a:r>
              <a:rPr lang="fr-CA" sz="2400" dirty="0">
                <a:solidFill>
                  <a:srgbClr val="800000"/>
                </a:solidFill>
              </a:rPr>
              <a:t>Des avis sont-ils nécessaires?</a:t>
            </a:r>
          </a:p>
          <a:p>
            <a:pPr>
              <a:lnSpc>
                <a:spcPct val="110000"/>
              </a:lnSpc>
              <a:buFont typeface="Wingdings" panose="05000000000000000000" pitchFamily="2" charset="2"/>
              <a:buChar char="ü"/>
            </a:pPr>
            <a:r>
              <a:rPr lang="fr-CA" sz="2400" dirty="0">
                <a:solidFill>
                  <a:srgbClr val="800000"/>
                </a:solidFill>
              </a:rPr>
              <a:t>Pour des fins de sécurité, des avis devraient être </a:t>
            </a:r>
            <a:r>
              <a:rPr lang="fr-CA" sz="2400" dirty="0" smtClean="0">
                <a:solidFill>
                  <a:srgbClr val="800000"/>
                </a:solidFill>
              </a:rPr>
              <a:t>affichés </a:t>
            </a:r>
            <a:r>
              <a:rPr lang="fr-CA" sz="2400" dirty="0">
                <a:solidFill>
                  <a:srgbClr val="800000"/>
                </a:solidFill>
              </a:rPr>
              <a:t>afin de prévenir les employés et les visiteurs; effet dissuasif</a:t>
            </a:r>
          </a:p>
          <a:p>
            <a:pPr>
              <a:lnSpc>
                <a:spcPct val="110000"/>
              </a:lnSpc>
              <a:buFont typeface="Wingdings" panose="05000000000000000000" pitchFamily="2" charset="2"/>
              <a:buChar char="ü"/>
            </a:pPr>
            <a:r>
              <a:rPr lang="fr-CA" sz="2400" dirty="0">
                <a:solidFill>
                  <a:srgbClr val="800000"/>
                </a:solidFill>
              </a:rPr>
              <a:t>Mettre fin à un problème ponctuel, aucun avis n’est nécessaire.</a:t>
            </a:r>
          </a:p>
          <a:p>
            <a:pPr marL="0" indent="0">
              <a:lnSpc>
                <a:spcPct val="110000"/>
              </a:lnSpc>
              <a:buNone/>
            </a:pPr>
            <a:endParaRPr lang="fr-CA" sz="2400" dirty="0">
              <a:solidFill>
                <a:srgbClr val="800000"/>
              </a:solidFill>
            </a:endParaRPr>
          </a:p>
          <a:p>
            <a:pPr marL="0" indent="0">
              <a:lnSpc>
                <a:spcPct val="110000"/>
              </a:lnSpc>
              <a:buNone/>
            </a:pPr>
            <a:r>
              <a:rPr lang="fr-CA" sz="2400" dirty="0">
                <a:solidFill>
                  <a:srgbClr val="800000"/>
                </a:solidFill>
              </a:rPr>
              <a:t>5. </a:t>
            </a:r>
            <a:r>
              <a:rPr lang="fr-CA" sz="2400" b="1" dirty="0">
                <a:solidFill>
                  <a:srgbClr val="000090"/>
                </a:solidFill>
              </a:rPr>
              <a:t>Utilisation des images </a:t>
            </a:r>
            <a:r>
              <a:rPr lang="fr-CA" sz="2400" b="1" dirty="0" smtClean="0">
                <a:solidFill>
                  <a:srgbClr val="000090"/>
                </a:solidFill>
              </a:rPr>
              <a:t>captées </a:t>
            </a:r>
            <a:r>
              <a:rPr lang="fr-CA" sz="2400" dirty="0" smtClean="0">
                <a:solidFill>
                  <a:srgbClr val="000090"/>
                </a:solidFill>
              </a:rPr>
              <a:t>: </a:t>
            </a:r>
            <a:r>
              <a:rPr lang="fr-CA" sz="2400" dirty="0">
                <a:solidFill>
                  <a:srgbClr val="800000"/>
                </a:solidFill>
              </a:rPr>
              <a:t>Comment seront traitées les images captées?</a:t>
            </a:r>
          </a:p>
          <a:p>
            <a:pPr>
              <a:lnSpc>
                <a:spcPct val="110000"/>
              </a:lnSpc>
              <a:buFont typeface="Wingdings" panose="05000000000000000000" pitchFamily="2" charset="2"/>
              <a:buChar char="ü"/>
            </a:pPr>
            <a:r>
              <a:rPr lang="fr-CA" sz="2400" dirty="0">
                <a:solidFill>
                  <a:srgbClr val="800000"/>
                </a:solidFill>
              </a:rPr>
              <a:t>Qui aura accès aux images captés?</a:t>
            </a:r>
          </a:p>
          <a:p>
            <a:pPr>
              <a:lnSpc>
                <a:spcPct val="110000"/>
              </a:lnSpc>
              <a:buFont typeface="Wingdings" panose="05000000000000000000" pitchFamily="2" charset="2"/>
              <a:buChar char="ü"/>
            </a:pPr>
            <a:r>
              <a:rPr lang="fr-CA" sz="2400" dirty="0">
                <a:solidFill>
                  <a:srgbClr val="800000"/>
                </a:solidFill>
              </a:rPr>
              <a:t>Pendant combien de temps les images seront-elles conservées?</a:t>
            </a:r>
          </a:p>
          <a:p>
            <a:pPr marL="0" indent="0">
              <a:lnSpc>
                <a:spcPct val="110000"/>
              </a:lnSpc>
              <a:buNone/>
            </a:pPr>
            <a:endParaRPr lang="fr-CA" sz="2400" dirty="0">
              <a:solidFill>
                <a:srgbClr val="800000"/>
              </a:solidFill>
            </a:endParaRPr>
          </a:p>
          <a:p>
            <a:pPr marL="0" indent="0">
              <a:lnSpc>
                <a:spcPct val="110000"/>
              </a:lnSpc>
              <a:buNone/>
            </a:pPr>
            <a:r>
              <a:rPr lang="fr-CA" sz="2400" dirty="0">
                <a:solidFill>
                  <a:srgbClr val="800000"/>
                </a:solidFill>
              </a:rPr>
              <a:t>6. </a:t>
            </a:r>
            <a:r>
              <a:rPr lang="fr-CA" sz="2400" b="1" dirty="0">
                <a:solidFill>
                  <a:srgbClr val="000090"/>
                </a:solidFill>
              </a:rPr>
              <a:t>Solution de </a:t>
            </a:r>
            <a:r>
              <a:rPr lang="fr-CA" sz="2400" b="1" dirty="0" smtClean="0">
                <a:solidFill>
                  <a:srgbClr val="000090"/>
                </a:solidFill>
              </a:rPr>
              <a:t>rechange </a:t>
            </a:r>
            <a:r>
              <a:rPr lang="fr-CA" sz="2400" dirty="0" smtClean="0">
                <a:solidFill>
                  <a:srgbClr val="000090"/>
                </a:solidFill>
              </a:rPr>
              <a:t>: </a:t>
            </a:r>
            <a:r>
              <a:rPr lang="fr-CA" sz="2400" dirty="0">
                <a:solidFill>
                  <a:srgbClr val="800000"/>
                </a:solidFill>
              </a:rPr>
              <a:t>Existe-t-il des solution de rechange?</a:t>
            </a:r>
          </a:p>
          <a:p>
            <a:pPr>
              <a:lnSpc>
                <a:spcPct val="110000"/>
              </a:lnSpc>
              <a:buFont typeface="Wingdings" panose="05000000000000000000" pitchFamily="2" charset="2"/>
              <a:buChar char="ü"/>
            </a:pPr>
            <a:r>
              <a:rPr lang="fr-CA" sz="2400" dirty="0">
                <a:solidFill>
                  <a:srgbClr val="800000"/>
                </a:solidFill>
              </a:rPr>
              <a:t>S’il existe des solutions qui porteraient moins atteinte </a:t>
            </a:r>
            <a:r>
              <a:rPr lang="fr-CA" sz="2400" dirty="0" smtClean="0">
                <a:solidFill>
                  <a:srgbClr val="800000"/>
                </a:solidFill>
              </a:rPr>
              <a:t>aux </a:t>
            </a:r>
            <a:r>
              <a:rPr lang="fr-CA" sz="2400" dirty="0">
                <a:solidFill>
                  <a:srgbClr val="800000"/>
                </a:solidFill>
              </a:rPr>
              <a:t>droits des </a:t>
            </a:r>
            <a:r>
              <a:rPr lang="fr-CA" sz="2400" dirty="0" smtClean="0">
                <a:solidFill>
                  <a:srgbClr val="800000"/>
                </a:solidFill>
              </a:rPr>
              <a:t>employés </a:t>
            </a:r>
            <a:r>
              <a:rPr lang="fr-CA" sz="2400" dirty="0" smtClean="0">
                <a:solidFill>
                  <a:srgbClr val="800000"/>
                </a:solidFill>
              </a:rPr>
              <a:t>comme augmenter </a:t>
            </a:r>
            <a:r>
              <a:rPr lang="fr-CA" sz="2400" dirty="0">
                <a:solidFill>
                  <a:srgbClr val="800000"/>
                </a:solidFill>
              </a:rPr>
              <a:t>le nombre de gardien, </a:t>
            </a:r>
            <a:r>
              <a:rPr lang="fr-CA" sz="2400" dirty="0" smtClean="0">
                <a:solidFill>
                  <a:srgbClr val="800000"/>
                </a:solidFill>
              </a:rPr>
              <a:t>instaurer un système </a:t>
            </a:r>
            <a:r>
              <a:rPr lang="fr-CA" sz="2400" dirty="0">
                <a:solidFill>
                  <a:srgbClr val="800000"/>
                </a:solidFill>
              </a:rPr>
              <a:t>de vérification des visiteurs, </a:t>
            </a:r>
            <a:r>
              <a:rPr lang="fr-CA" sz="2400" dirty="0" smtClean="0">
                <a:solidFill>
                  <a:srgbClr val="800000"/>
                </a:solidFill>
              </a:rPr>
              <a:t>limiter </a:t>
            </a:r>
            <a:r>
              <a:rPr lang="fr-CA" sz="2400" dirty="0">
                <a:solidFill>
                  <a:srgbClr val="800000"/>
                </a:solidFill>
              </a:rPr>
              <a:t>l’accès à certains endroits, etc…</a:t>
            </a:r>
          </a:p>
        </p:txBody>
      </p:sp>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1"/>
            <a:ext cx="9144000" cy="701524"/>
          </a:xfrm>
        </p:spPr>
        <p:txBody>
          <a:bodyPr>
            <a:normAutofit fontScale="90000"/>
          </a:bodyPr>
          <a:lstStyle/>
          <a:p>
            <a:pPr algn="ctr"/>
            <a:r>
              <a:rPr lang="fr-CA" sz="4000" dirty="0"/>
              <a:t/>
            </a:r>
            <a:br>
              <a:rPr lang="fr-CA" sz="4000" dirty="0"/>
            </a:br>
            <a:r>
              <a:rPr lang="fr-CA" sz="4000" dirty="0"/>
              <a:t>Liste de contrôle </a:t>
            </a:r>
            <a:r>
              <a:rPr lang="fr-CA" sz="4000" dirty="0" smtClean="0"/>
              <a:t>ou critères  II</a:t>
            </a:r>
            <a:r>
              <a:rPr lang="en-CA" dirty="0"/>
              <a:t/>
            </a:r>
            <a:br>
              <a:rPr lang="en-CA" dirty="0"/>
            </a:br>
            <a:r>
              <a:rPr lang="en-CA" dirty="0" smtClean="0"/>
              <a:t> </a:t>
            </a:r>
            <a:endParaRPr lang="en-CA" dirty="0"/>
          </a:p>
        </p:txBody>
      </p:sp>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26</a:t>
            </a:fld>
            <a:endParaRPr lang="fr-CA" dirty="0"/>
          </a:p>
        </p:txBody>
      </p:sp>
    </p:spTree>
    <p:extLst>
      <p:ext uri="{BB962C8B-B14F-4D97-AF65-F5344CB8AC3E}">
        <p14:creationId xmlns:p14="http://schemas.microsoft.com/office/powerpoint/2010/main" val="33025038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1"/>
            <a:ext cx="9144000" cy="861391"/>
          </a:xfrm>
        </p:spPr>
        <p:txBody>
          <a:bodyPr>
            <a:normAutofit fontScale="90000"/>
          </a:bodyPr>
          <a:lstStyle/>
          <a:p>
            <a:pPr algn="ctr"/>
            <a:r>
              <a:rPr lang="fr-CA" sz="4000" dirty="0"/>
              <a:t/>
            </a:r>
            <a:br>
              <a:rPr lang="fr-CA" sz="4000" dirty="0"/>
            </a:br>
            <a:r>
              <a:rPr lang="fr-CA" sz="4000" dirty="0"/>
              <a:t>À RETENIR</a:t>
            </a:r>
            <a:r>
              <a:rPr lang="en-CA" dirty="0"/>
              <a:t/>
            </a:r>
            <a:br>
              <a:rPr lang="en-CA" dirty="0"/>
            </a:br>
            <a:endParaRPr lang="en-CA" dirty="0"/>
          </a:p>
        </p:txBody>
      </p:sp>
      <p:sp>
        <p:nvSpPr>
          <p:cNvPr id="5" name="Espace réservé du contenu 4">
            <a:extLst>
              <a:ext uri="{FF2B5EF4-FFF2-40B4-BE49-F238E27FC236}">
                <a16:creationId xmlns:a16="http://schemas.microsoft.com/office/drawing/2014/main" xmlns="" id="{A1E5E773-239B-4DE9-9107-BE327A4BB2BD}"/>
              </a:ext>
            </a:extLst>
          </p:cNvPr>
          <p:cNvSpPr>
            <a:spLocks noGrp="1"/>
          </p:cNvSpPr>
          <p:nvPr>
            <p:ph idx="1"/>
          </p:nvPr>
        </p:nvSpPr>
        <p:spPr>
          <a:xfrm>
            <a:off x="471714" y="1056999"/>
            <a:ext cx="5197929" cy="5123668"/>
          </a:xfrm>
        </p:spPr>
        <p:txBody>
          <a:bodyPr>
            <a:normAutofit fontScale="92500" lnSpcReduction="20000"/>
          </a:bodyPr>
          <a:lstStyle/>
          <a:p>
            <a:pPr marL="0" indent="0">
              <a:lnSpc>
                <a:spcPct val="110000"/>
              </a:lnSpc>
              <a:buNone/>
            </a:pPr>
            <a:r>
              <a:rPr lang="fr-CA" sz="2400" dirty="0">
                <a:solidFill>
                  <a:srgbClr val="000090"/>
                </a:solidFill>
              </a:rPr>
              <a:t>Vous pouvez installer des caméras sur les lieux du </a:t>
            </a:r>
            <a:r>
              <a:rPr lang="fr-CA" sz="2400" dirty="0" smtClean="0">
                <a:solidFill>
                  <a:srgbClr val="000090"/>
                </a:solidFill>
              </a:rPr>
              <a:t>travail :</a:t>
            </a:r>
            <a:endParaRPr lang="fr-CA" sz="2400" dirty="0">
              <a:solidFill>
                <a:srgbClr val="000090"/>
              </a:solidFill>
            </a:endParaRPr>
          </a:p>
          <a:p>
            <a:pPr marL="0" indent="0">
              <a:lnSpc>
                <a:spcPct val="110000"/>
              </a:lnSpc>
              <a:buNone/>
            </a:pPr>
            <a:endParaRPr lang="fr-CA" sz="2400" dirty="0">
              <a:solidFill>
                <a:srgbClr val="000090"/>
              </a:solidFill>
            </a:endParaRPr>
          </a:p>
          <a:p>
            <a:pPr>
              <a:lnSpc>
                <a:spcPct val="110000"/>
              </a:lnSpc>
              <a:buFont typeface="Wingdings" panose="05000000000000000000" pitchFamily="2" charset="2"/>
              <a:buChar char="v"/>
            </a:pPr>
            <a:r>
              <a:rPr lang="fr-CA" sz="2400" dirty="0" smtClean="0">
                <a:solidFill>
                  <a:srgbClr val="000090"/>
                </a:solidFill>
              </a:rPr>
              <a:t>Pour </a:t>
            </a:r>
            <a:r>
              <a:rPr lang="fr-CA" sz="2400" dirty="0">
                <a:solidFill>
                  <a:srgbClr val="000090"/>
                </a:solidFill>
              </a:rPr>
              <a:t>des problèmes </a:t>
            </a:r>
            <a:r>
              <a:rPr lang="fr-CA" sz="2400" dirty="0" smtClean="0">
                <a:solidFill>
                  <a:srgbClr val="000090"/>
                </a:solidFill>
              </a:rPr>
              <a:t>ponctuel.</a:t>
            </a:r>
            <a:endParaRPr lang="fr-CA" sz="2400" dirty="0">
              <a:solidFill>
                <a:srgbClr val="000090"/>
              </a:solidFill>
            </a:endParaRPr>
          </a:p>
          <a:p>
            <a:pPr>
              <a:lnSpc>
                <a:spcPct val="110000"/>
              </a:lnSpc>
              <a:buFont typeface="Wingdings" panose="05000000000000000000" pitchFamily="2" charset="2"/>
              <a:buChar char="v"/>
            </a:pPr>
            <a:r>
              <a:rPr lang="fr-CA" sz="2400" dirty="0">
                <a:solidFill>
                  <a:srgbClr val="000090"/>
                </a:solidFill>
              </a:rPr>
              <a:t>P</a:t>
            </a:r>
            <a:r>
              <a:rPr lang="fr-CA" sz="2400" dirty="0" smtClean="0">
                <a:solidFill>
                  <a:srgbClr val="000090"/>
                </a:solidFill>
              </a:rPr>
              <a:t>our </a:t>
            </a:r>
            <a:r>
              <a:rPr lang="fr-CA" sz="2400" dirty="0">
                <a:solidFill>
                  <a:srgbClr val="000090"/>
                </a:solidFill>
              </a:rPr>
              <a:t>des raisons de sécurité.</a:t>
            </a:r>
          </a:p>
          <a:p>
            <a:pPr marL="0" indent="0">
              <a:lnSpc>
                <a:spcPct val="110000"/>
              </a:lnSpc>
              <a:buNone/>
            </a:pPr>
            <a:endParaRPr lang="fr-CA" sz="2400" dirty="0"/>
          </a:p>
          <a:p>
            <a:pPr marL="0" indent="0">
              <a:lnSpc>
                <a:spcPct val="110000"/>
              </a:lnSpc>
              <a:buNone/>
            </a:pPr>
            <a:r>
              <a:rPr lang="fr-CA" sz="2400" dirty="0">
                <a:solidFill>
                  <a:srgbClr val="800000"/>
                </a:solidFill>
              </a:rPr>
              <a:t>Vous ne pouvez pas installer des caméras sur les lieux de travail </a:t>
            </a:r>
            <a:r>
              <a:rPr lang="fr-CA" sz="2400" dirty="0" smtClean="0">
                <a:solidFill>
                  <a:srgbClr val="800000"/>
                </a:solidFill>
              </a:rPr>
              <a:t>pour :</a:t>
            </a:r>
            <a:endParaRPr lang="fr-CA" sz="2400" dirty="0">
              <a:solidFill>
                <a:srgbClr val="800000"/>
              </a:solidFill>
            </a:endParaRPr>
          </a:p>
          <a:p>
            <a:pPr marL="0" indent="0">
              <a:lnSpc>
                <a:spcPct val="110000"/>
              </a:lnSpc>
              <a:buNone/>
            </a:pPr>
            <a:endParaRPr lang="fr-CA" sz="2400" dirty="0">
              <a:solidFill>
                <a:srgbClr val="800000"/>
              </a:solidFill>
            </a:endParaRPr>
          </a:p>
          <a:p>
            <a:pPr>
              <a:lnSpc>
                <a:spcPct val="110000"/>
              </a:lnSpc>
              <a:buFont typeface="Wingdings" panose="05000000000000000000" pitchFamily="2" charset="2"/>
              <a:buChar char="v"/>
            </a:pPr>
            <a:r>
              <a:rPr lang="fr-CA" sz="2400" dirty="0">
                <a:solidFill>
                  <a:srgbClr val="800000"/>
                </a:solidFill>
              </a:rPr>
              <a:t>S</a:t>
            </a:r>
            <a:r>
              <a:rPr lang="fr-CA" sz="2400" dirty="0" smtClean="0">
                <a:solidFill>
                  <a:srgbClr val="800000"/>
                </a:solidFill>
              </a:rPr>
              <a:t>urveiller </a:t>
            </a:r>
            <a:r>
              <a:rPr lang="fr-CA" sz="2400" dirty="0">
                <a:solidFill>
                  <a:srgbClr val="800000"/>
                </a:solidFill>
              </a:rPr>
              <a:t>la </a:t>
            </a:r>
            <a:r>
              <a:rPr lang="fr-CA" sz="2400" dirty="0" smtClean="0">
                <a:solidFill>
                  <a:srgbClr val="800000"/>
                </a:solidFill>
              </a:rPr>
              <a:t>productivité.</a:t>
            </a:r>
            <a:endParaRPr lang="fr-CA" sz="2400" dirty="0">
              <a:solidFill>
                <a:srgbClr val="800000"/>
              </a:solidFill>
            </a:endParaRPr>
          </a:p>
          <a:p>
            <a:pPr>
              <a:lnSpc>
                <a:spcPct val="110000"/>
              </a:lnSpc>
              <a:buFont typeface="Wingdings" panose="05000000000000000000" pitchFamily="2" charset="2"/>
              <a:buChar char="v"/>
            </a:pPr>
            <a:r>
              <a:rPr lang="fr-CA" sz="2400" dirty="0">
                <a:solidFill>
                  <a:srgbClr val="800000"/>
                </a:solidFill>
              </a:rPr>
              <a:t>É</a:t>
            </a:r>
            <a:r>
              <a:rPr lang="fr-CA" sz="2400" dirty="0" smtClean="0">
                <a:solidFill>
                  <a:srgbClr val="800000"/>
                </a:solidFill>
              </a:rPr>
              <a:t>valuer </a:t>
            </a:r>
            <a:r>
              <a:rPr lang="fr-CA" sz="2400" dirty="0">
                <a:solidFill>
                  <a:srgbClr val="800000"/>
                </a:solidFill>
              </a:rPr>
              <a:t>le </a:t>
            </a:r>
            <a:r>
              <a:rPr lang="fr-CA" sz="2400" dirty="0" smtClean="0">
                <a:solidFill>
                  <a:srgbClr val="800000"/>
                </a:solidFill>
              </a:rPr>
              <a:t>rendement.</a:t>
            </a:r>
            <a:endParaRPr lang="fr-CA" sz="2400" dirty="0">
              <a:solidFill>
                <a:srgbClr val="800000"/>
              </a:solidFill>
            </a:endParaRPr>
          </a:p>
          <a:p>
            <a:pPr>
              <a:lnSpc>
                <a:spcPct val="110000"/>
              </a:lnSpc>
              <a:buFont typeface="Wingdings" panose="05000000000000000000" pitchFamily="2" charset="2"/>
              <a:buChar char="v"/>
            </a:pPr>
            <a:r>
              <a:rPr lang="fr-CA" sz="2400" dirty="0">
                <a:solidFill>
                  <a:srgbClr val="800000"/>
                </a:solidFill>
              </a:rPr>
              <a:t>É</a:t>
            </a:r>
            <a:r>
              <a:rPr lang="fr-CA" sz="2400" dirty="0" smtClean="0">
                <a:solidFill>
                  <a:srgbClr val="800000"/>
                </a:solidFill>
              </a:rPr>
              <a:t>pier </a:t>
            </a:r>
            <a:r>
              <a:rPr lang="fr-CA" sz="2400" dirty="0">
                <a:solidFill>
                  <a:srgbClr val="800000"/>
                </a:solidFill>
              </a:rPr>
              <a:t>leurs allées et venues</a:t>
            </a:r>
            <a:r>
              <a:rPr lang="fr-CA" sz="2400" dirty="0" smtClean="0">
                <a:solidFill>
                  <a:srgbClr val="800000"/>
                </a:solidFill>
              </a:rPr>
              <a:t>.</a:t>
            </a:r>
            <a:endParaRPr lang="fr-CA" sz="2400" dirty="0">
              <a:solidFill>
                <a:srgbClr val="800000"/>
              </a:solidFill>
            </a:endParaRPr>
          </a:p>
        </p:txBody>
      </p:sp>
      <p:pic>
        <p:nvPicPr>
          <p:cNvPr id="3" name="Image 2">
            <a:extLst>
              <a:ext uri="{FF2B5EF4-FFF2-40B4-BE49-F238E27FC236}">
                <a16:creationId xmlns:a16="http://schemas.microsoft.com/office/drawing/2014/main" xmlns="" id="{AFEA69E5-9D3E-4907-BBEE-5F87FA79E8F8}"/>
              </a:ext>
            </a:extLst>
          </p:cNvPr>
          <p:cNvPicPr>
            <a:picLocks noChangeAspect="1"/>
          </p:cNvPicPr>
          <p:nvPr/>
        </p:nvPicPr>
        <p:blipFill>
          <a:blip r:embed="rId2"/>
          <a:stretch>
            <a:fillRect/>
          </a:stretch>
        </p:blipFill>
        <p:spPr>
          <a:xfrm>
            <a:off x="5889303" y="2026637"/>
            <a:ext cx="3082340" cy="2763077"/>
          </a:xfrm>
          <a:prstGeom prst="rect">
            <a:avLst/>
          </a:prstGeom>
        </p:spPr>
      </p:pic>
      <p:sp>
        <p:nvSpPr>
          <p:cNvPr id="7"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27</a:t>
            </a:fld>
            <a:endParaRPr lang="fr-CA" dirty="0"/>
          </a:p>
        </p:txBody>
      </p:sp>
    </p:spTree>
    <p:extLst>
      <p:ext uri="{BB962C8B-B14F-4D97-AF65-F5344CB8AC3E}">
        <p14:creationId xmlns:p14="http://schemas.microsoft.com/office/powerpoint/2010/main" val="211052266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p:txBody>
          <a:bodyPr>
            <a:normAutofit/>
          </a:bodyPr>
          <a:lstStyle/>
          <a:p>
            <a:pPr algn="ctr"/>
            <a:r>
              <a:rPr lang="fr-CA" sz="3600" dirty="0"/>
              <a:t>Le contrôle des caméras</a:t>
            </a:r>
            <a:endParaRPr lang="en-CA" sz="3600" dirty="0"/>
          </a:p>
        </p:txBody>
      </p:sp>
      <p:sp>
        <p:nvSpPr>
          <p:cNvPr id="3" name="Espace réservé du contenu 2">
            <a:extLst>
              <a:ext uri="{FF2B5EF4-FFF2-40B4-BE49-F238E27FC236}">
                <a16:creationId xmlns:a16="http://schemas.microsoft.com/office/drawing/2014/main" xmlns="" id="{AA561107-741A-4E3A-951C-5A3801822376}"/>
              </a:ext>
            </a:extLst>
          </p:cNvPr>
          <p:cNvSpPr>
            <a:spLocks noGrp="1"/>
          </p:cNvSpPr>
          <p:nvPr>
            <p:ph idx="1"/>
          </p:nvPr>
        </p:nvSpPr>
        <p:spPr>
          <a:xfrm>
            <a:off x="628650" y="1487715"/>
            <a:ext cx="7886700" cy="4689249"/>
          </a:xfrm>
        </p:spPr>
        <p:txBody>
          <a:bodyPr>
            <a:normAutofit fontScale="92500"/>
          </a:bodyPr>
          <a:lstStyle/>
          <a:p>
            <a:pPr marL="0" indent="0">
              <a:buNone/>
            </a:pPr>
            <a:r>
              <a:rPr lang="en-CA" dirty="0">
                <a:hlinkClick r:id="rId2"/>
              </a:rPr>
              <a:t>https://www.youtube.com/watch?v=tJioAISODfw</a:t>
            </a:r>
            <a:endParaRPr lang="en-CA" dirty="0"/>
          </a:p>
          <a:p>
            <a:pPr marL="0" indent="0">
              <a:buNone/>
            </a:pPr>
            <a:endParaRPr lang="fr-CA" dirty="0"/>
          </a:p>
          <a:p>
            <a:pPr marL="0" indent="0">
              <a:buNone/>
            </a:pPr>
            <a:r>
              <a:rPr lang="en-CA" dirty="0">
                <a:hlinkClick r:id="rId3"/>
              </a:rPr>
              <a:t>https://www.journaldemontreal.com/2014/02/21/cameras-de-surveillance-que-dit-la-loi</a:t>
            </a:r>
            <a:endParaRPr lang="en-CA" dirty="0"/>
          </a:p>
          <a:p>
            <a:pPr marL="0" indent="0">
              <a:buNone/>
            </a:pPr>
            <a:endParaRPr lang="fr-CA" dirty="0"/>
          </a:p>
          <a:p>
            <a:pPr marL="0" indent="0">
              <a:buNone/>
            </a:pPr>
            <a:r>
              <a:rPr lang="en-CA" dirty="0">
                <a:hlinkClick r:id="rId4"/>
              </a:rPr>
              <a:t>https://www.youtube.com/watch?v=</a:t>
            </a:r>
            <a:r>
              <a:rPr lang="en-CA" dirty="0" smtClean="0">
                <a:hlinkClick r:id="rId4"/>
              </a:rPr>
              <a:t>jHaZcoJuJ8k</a:t>
            </a:r>
            <a:endParaRPr lang="en-CA" dirty="0" smtClean="0"/>
          </a:p>
          <a:p>
            <a:pPr marL="0" indent="0">
              <a:buNone/>
            </a:pPr>
            <a:endParaRPr lang="en-CA" dirty="0"/>
          </a:p>
          <a:p>
            <a:pPr marL="0" indent="0">
              <a:buNone/>
            </a:pPr>
            <a:r>
              <a:rPr lang="en-US" dirty="0">
                <a:hlinkClick r:id="rId5"/>
              </a:rPr>
              <a:t>https://www.youtube.com/watch?v=</a:t>
            </a:r>
            <a:r>
              <a:rPr lang="en-US" dirty="0" smtClean="0">
                <a:hlinkClick r:id="rId5"/>
              </a:rPr>
              <a:t>XQZG6MzIilY</a:t>
            </a:r>
            <a:endParaRPr lang="en-CA" dirty="0"/>
          </a:p>
          <a:p>
            <a:pPr marL="0" indent="0">
              <a:buNone/>
            </a:pPr>
            <a:endParaRPr lang="en-US" dirty="0" smtClean="0"/>
          </a:p>
        </p:txBody>
      </p:sp>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28</a:t>
            </a:fld>
            <a:endParaRPr lang="fr-CA" dirty="0"/>
          </a:p>
        </p:txBody>
      </p:sp>
    </p:spTree>
    <p:extLst>
      <p:ext uri="{BB962C8B-B14F-4D97-AF65-F5344CB8AC3E}">
        <p14:creationId xmlns:p14="http://schemas.microsoft.com/office/powerpoint/2010/main" val="3263552500"/>
      </p:ext>
    </p:extLst>
  </p:cSld>
  <p:clrMapOvr>
    <a:masterClrMapping/>
  </p:clrMapOvr>
  <p:transition xmlns:p14="http://schemas.microsoft.com/office/powerpoint/2010/mai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DA304B-AC08-4189-81DC-B97362A371A3}"/>
              </a:ext>
            </a:extLst>
          </p:cNvPr>
          <p:cNvSpPr>
            <a:spLocks noGrp="1"/>
          </p:cNvSpPr>
          <p:nvPr>
            <p:ph type="title"/>
          </p:nvPr>
        </p:nvSpPr>
        <p:spPr/>
        <p:txBody>
          <a:bodyPr>
            <a:normAutofit fontScale="90000"/>
          </a:bodyPr>
          <a:lstStyle/>
          <a:p>
            <a:pPr algn="ctr"/>
            <a:r>
              <a:rPr lang="fr-CA" sz="5400" dirty="0"/>
              <a:t>Avez-vous des questions?</a:t>
            </a:r>
            <a:endParaRPr lang="en-CA" sz="5400" dirty="0"/>
          </a:p>
        </p:txBody>
      </p:sp>
      <p:pic>
        <p:nvPicPr>
          <p:cNvPr id="5122" name="Picture 2" descr="RÃ©sultats de recherche d'images pour Â«Â bonhomme interrogationÂ Â»">
            <a:extLst>
              <a:ext uri="{FF2B5EF4-FFF2-40B4-BE49-F238E27FC236}">
                <a16:creationId xmlns:a16="http://schemas.microsoft.com/office/drawing/2014/main" xmlns="" id="{23B323E4-BE5A-462D-86AB-852569806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143" y="1558121"/>
            <a:ext cx="3262733" cy="4350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29</a:t>
            </a:fld>
            <a:endParaRPr lang="fr-CA" dirty="0"/>
          </a:p>
        </p:txBody>
      </p:sp>
    </p:spTree>
    <p:extLst>
      <p:ext uri="{BB962C8B-B14F-4D97-AF65-F5344CB8AC3E}">
        <p14:creationId xmlns:p14="http://schemas.microsoft.com/office/powerpoint/2010/main" val="953780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BD0085C-ED0D-4731-AB4B-798628E82F99}"/>
              </a:ext>
            </a:extLst>
          </p:cNvPr>
          <p:cNvSpPr>
            <a:spLocks noGrp="1"/>
          </p:cNvSpPr>
          <p:nvPr>
            <p:ph type="title"/>
          </p:nvPr>
        </p:nvSpPr>
        <p:spPr>
          <a:xfrm>
            <a:off x="628650" y="241906"/>
            <a:ext cx="7886700" cy="725714"/>
          </a:xfrm>
        </p:spPr>
        <p:txBody>
          <a:bodyPr>
            <a:normAutofit/>
          </a:bodyPr>
          <a:lstStyle/>
          <a:p>
            <a:pPr algn="ctr"/>
            <a:r>
              <a:rPr lang="fr-CA" sz="3600" dirty="0" smtClean="0"/>
              <a:t>Cinq types de surveillance</a:t>
            </a:r>
            <a:endParaRPr lang="fr-CA" sz="3600" dirty="0"/>
          </a:p>
        </p:txBody>
      </p:sp>
      <p:sp>
        <p:nvSpPr>
          <p:cNvPr id="3" name="Espace réservé du contenu 2">
            <a:extLst>
              <a:ext uri="{FF2B5EF4-FFF2-40B4-BE49-F238E27FC236}">
                <a16:creationId xmlns:a16="http://schemas.microsoft.com/office/drawing/2014/main" xmlns="" id="{DA4AF3C3-E3B0-4EA0-91F3-5D6FA8E28A5F}"/>
              </a:ext>
            </a:extLst>
          </p:cNvPr>
          <p:cNvSpPr>
            <a:spLocks noGrp="1"/>
          </p:cNvSpPr>
          <p:nvPr>
            <p:ph idx="1"/>
          </p:nvPr>
        </p:nvSpPr>
        <p:spPr>
          <a:xfrm>
            <a:off x="580571" y="1318382"/>
            <a:ext cx="8001000" cy="4813905"/>
          </a:xfrm>
        </p:spPr>
        <p:txBody>
          <a:bodyPr>
            <a:normAutofit lnSpcReduction="10000"/>
          </a:bodyPr>
          <a:lstStyle/>
          <a:p>
            <a:pPr marL="0" indent="0">
              <a:lnSpc>
                <a:spcPct val="80000"/>
              </a:lnSpc>
              <a:buNone/>
            </a:pPr>
            <a:r>
              <a:rPr lang="fr-CA" sz="3200" dirty="0">
                <a:solidFill>
                  <a:srgbClr val="800000"/>
                </a:solidFill>
              </a:rPr>
              <a:t>L’enregistrement de </a:t>
            </a:r>
            <a:r>
              <a:rPr lang="fr-CA" sz="3200" dirty="0" smtClean="0">
                <a:solidFill>
                  <a:srgbClr val="800000"/>
                </a:solidFill>
              </a:rPr>
              <a:t>conversations</a:t>
            </a:r>
            <a:endParaRPr lang="fr-CA" sz="3200" dirty="0">
              <a:solidFill>
                <a:srgbClr val="800000"/>
              </a:solidFill>
            </a:endParaRPr>
          </a:p>
          <a:p>
            <a:pPr marL="0" indent="0">
              <a:lnSpc>
                <a:spcPct val="80000"/>
              </a:lnSpc>
              <a:buNone/>
            </a:pPr>
            <a:endParaRPr lang="fr-CA" sz="3200" dirty="0">
              <a:solidFill>
                <a:srgbClr val="800000"/>
              </a:solidFill>
            </a:endParaRPr>
          </a:p>
          <a:p>
            <a:pPr marL="0" indent="0">
              <a:lnSpc>
                <a:spcPct val="80000"/>
              </a:lnSpc>
              <a:buNone/>
            </a:pPr>
            <a:r>
              <a:rPr lang="fr-CA" sz="3200" dirty="0">
                <a:solidFill>
                  <a:srgbClr val="800000"/>
                </a:solidFill>
              </a:rPr>
              <a:t>La surveillance de l’usage de </a:t>
            </a:r>
            <a:r>
              <a:rPr lang="fr-CA" sz="3200" dirty="0" smtClean="0">
                <a:solidFill>
                  <a:srgbClr val="800000"/>
                </a:solidFill>
              </a:rPr>
              <a:t>l’informatique</a:t>
            </a:r>
            <a:endParaRPr lang="fr-CA" sz="3200" dirty="0">
              <a:solidFill>
                <a:srgbClr val="800000"/>
              </a:solidFill>
            </a:endParaRPr>
          </a:p>
          <a:p>
            <a:pPr marL="0" indent="0">
              <a:lnSpc>
                <a:spcPct val="80000"/>
              </a:lnSpc>
              <a:buNone/>
            </a:pPr>
            <a:endParaRPr lang="fr-CA" sz="3200" dirty="0">
              <a:solidFill>
                <a:srgbClr val="800000"/>
              </a:solidFill>
            </a:endParaRPr>
          </a:p>
          <a:p>
            <a:pPr marL="0" indent="0">
              <a:lnSpc>
                <a:spcPct val="80000"/>
              </a:lnSpc>
              <a:buNone/>
            </a:pPr>
            <a:r>
              <a:rPr lang="fr-CA" sz="3200" dirty="0">
                <a:solidFill>
                  <a:srgbClr val="800000"/>
                </a:solidFill>
              </a:rPr>
              <a:t>La surveillance vidéo au </a:t>
            </a:r>
            <a:r>
              <a:rPr lang="fr-CA" sz="3200" dirty="0" smtClean="0">
                <a:solidFill>
                  <a:srgbClr val="800000"/>
                </a:solidFill>
              </a:rPr>
              <a:t>travail</a:t>
            </a:r>
            <a:endParaRPr lang="fr-CA" sz="3200" dirty="0">
              <a:solidFill>
                <a:srgbClr val="800000"/>
              </a:solidFill>
            </a:endParaRPr>
          </a:p>
          <a:p>
            <a:pPr marL="0" indent="0">
              <a:lnSpc>
                <a:spcPct val="80000"/>
              </a:lnSpc>
              <a:buNone/>
            </a:pPr>
            <a:endParaRPr lang="fr-CA" sz="3200" dirty="0">
              <a:solidFill>
                <a:srgbClr val="800000"/>
              </a:solidFill>
            </a:endParaRPr>
          </a:p>
          <a:p>
            <a:pPr marL="0" indent="0">
              <a:lnSpc>
                <a:spcPct val="80000"/>
              </a:lnSpc>
              <a:buNone/>
            </a:pPr>
            <a:r>
              <a:rPr lang="fr-CA" sz="3200" dirty="0">
                <a:solidFill>
                  <a:srgbClr val="800000"/>
                </a:solidFill>
              </a:rPr>
              <a:t>La filature </a:t>
            </a:r>
          </a:p>
          <a:p>
            <a:pPr marL="0" indent="0">
              <a:lnSpc>
                <a:spcPct val="80000"/>
              </a:lnSpc>
              <a:buNone/>
            </a:pPr>
            <a:endParaRPr lang="fr-CA" sz="3200" dirty="0">
              <a:solidFill>
                <a:srgbClr val="800000"/>
              </a:solidFill>
            </a:endParaRPr>
          </a:p>
          <a:p>
            <a:pPr marL="0" indent="0">
              <a:lnSpc>
                <a:spcPct val="80000"/>
              </a:lnSpc>
              <a:buNone/>
            </a:pPr>
            <a:r>
              <a:rPr lang="fr-CA" sz="3200" dirty="0">
                <a:solidFill>
                  <a:srgbClr val="800000"/>
                </a:solidFill>
              </a:rPr>
              <a:t>La fouille</a:t>
            </a:r>
          </a:p>
          <a:p>
            <a:pPr marL="0" indent="0">
              <a:lnSpc>
                <a:spcPct val="80000"/>
              </a:lnSpc>
              <a:buNone/>
            </a:pPr>
            <a:endParaRPr lang="en-CA" sz="3200" dirty="0">
              <a:solidFill>
                <a:srgbClr val="800000"/>
              </a:solidFill>
            </a:endParaRPr>
          </a:p>
        </p:txBody>
      </p:sp>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a:t>
            </a:fld>
            <a:endParaRPr lang="fr-CA" dirty="0"/>
          </a:p>
        </p:txBody>
      </p:sp>
    </p:spTree>
    <p:extLst>
      <p:ext uri="{BB962C8B-B14F-4D97-AF65-F5344CB8AC3E}">
        <p14:creationId xmlns:p14="http://schemas.microsoft.com/office/powerpoint/2010/main" val="2183553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ircle(in)">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55865" y="1"/>
            <a:ext cx="7886700" cy="1071563"/>
          </a:xfrm>
        </p:spPr>
        <p:txBody>
          <a:bodyPr>
            <a:normAutofit/>
          </a:bodyPr>
          <a:lstStyle/>
          <a:p>
            <a:pPr algn="ctr"/>
            <a:r>
              <a:rPr lang="en-CA" sz="3600" b="1" dirty="0"/>
              <a:t>La </a:t>
            </a:r>
            <a:r>
              <a:rPr lang="en-CA" sz="3600" b="1" dirty="0" smtClean="0"/>
              <a:t>filature  I</a:t>
            </a:r>
            <a:endParaRPr lang="en-CA" sz="3600" dirty="0"/>
          </a:p>
        </p:txBody>
      </p:sp>
      <p:pic>
        <p:nvPicPr>
          <p:cNvPr id="5" name="Picture 2" descr="RÃ©sultats de recherche d'images pour Â«Â La filature de vos employÃ©s humoristiqueÂ Â»">
            <a:extLst>
              <a:ext uri="{FF2B5EF4-FFF2-40B4-BE49-F238E27FC236}">
                <a16:creationId xmlns:a16="http://schemas.microsoft.com/office/drawing/2014/main" xmlns="" id="{687034CA-A613-43D7-89AC-848D68F20D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2145" y="2770868"/>
            <a:ext cx="4611146" cy="34412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73D2261-616F-4E72-9061-528FCCAF7DFD}"/>
              </a:ext>
            </a:extLst>
          </p:cNvPr>
          <p:cNvSpPr/>
          <p:nvPr/>
        </p:nvSpPr>
        <p:spPr>
          <a:xfrm>
            <a:off x="270941" y="1056418"/>
            <a:ext cx="8112815" cy="2554545"/>
          </a:xfrm>
          <a:prstGeom prst="rect">
            <a:avLst/>
          </a:prstGeom>
        </p:spPr>
        <p:txBody>
          <a:bodyPr wrap="square">
            <a:spAutoFit/>
          </a:bodyPr>
          <a:lstStyle/>
          <a:p>
            <a:pPr algn="just"/>
            <a:r>
              <a:rPr lang="fr-CA" sz="3200" b="1" dirty="0">
                <a:solidFill>
                  <a:srgbClr val="800000"/>
                </a:solidFill>
                <a:latin typeface="Arial" panose="020B0604020202020204" pitchFamily="34" charset="0"/>
              </a:rPr>
              <a:t>Identifier clairement le motif rationnel qui permet de douter de la crédibilité de l’employé.</a:t>
            </a:r>
            <a:endParaRPr lang="fr-CA" sz="3200" b="1" dirty="0">
              <a:solidFill>
                <a:srgbClr val="800000"/>
              </a:solidFill>
            </a:endParaRPr>
          </a:p>
          <a:p>
            <a:r>
              <a:rPr lang="fr-CA" sz="3200" b="1" dirty="0">
                <a:solidFill>
                  <a:srgbClr val="800000"/>
                </a:solidFill>
              </a:rPr>
              <a:t/>
            </a:r>
            <a:br>
              <a:rPr lang="fr-CA" sz="3200" b="1" dirty="0">
                <a:solidFill>
                  <a:srgbClr val="800000"/>
                </a:solidFill>
              </a:rPr>
            </a:br>
            <a:endParaRPr lang="en-CA" sz="3200" b="1" dirty="0">
              <a:solidFill>
                <a:srgbClr val="800000"/>
              </a:solidFill>
            </a:endParaRPr>
          </a:p>
        </p:txBody>
      </p:sp>
      <p:sp>
        <p:nvSpPr>
          <p:cNvPr id="6"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30</a:t>
            </a:fld>
            <a:endParaRPr lang="fr-CA" dirty="0"/>
          </a:p>
        </p:txBody>
      </p:sp>
    </p:spTree>
    <p:extLst>
      <p:ext uri="{BB962C8B-B14F-4D97-AF65-F5344CB8AC3E}">
        <p14:creationId xmlns:p14="http://schemas.microsoft.com/office/powerpoint/2010/main" val="3679201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64936" y="133048"/>
            <a:ext cx="7886700" cy="882952"/>
          </a:xfrm>
        </p:spPr>
        <p:txBody>
          <a:bodyPr>
            <a:normAutofit/>
          </a:bodyPr>
          <a:lstStyle/>
          <a:p>
            <a:pPr algn="ctr"/>
            <a:r>
              <a:rPr lang="en-CA" sz="3600" b="1" dirty="0"/>
              <a:t>La </a:t>
            </a:r>
            <a:r>
              <a:rPr lang="en-CA" sz="3600" b="1" dirty="0" smtClean="0"/>
              <a:t>filature  II</a:t>
            </a:r>
            <a:endParaRPr lang="en-CA" sz="3600" dirty="0"/>
          </a:p>
        </p:txBody>
      </p:sp>
      <p:sp>
        <p:nvSpPr>
          <p:cNvPr id="4" name="Espace réservé du contenu 3">
            <a:extLst>
              <a:ext uri="{FF2B5EF4-FFF2-40B4-BE49-F238E27FC236}">
                <a16:creationId xmlns:a16="http://schemas.microsoft.com/office/drawing/2014/main" xmlns="" id="{04C8DF0A-E2D9-4A8A-8D7E-560A6D53A694}"/>
              </a:ext>
            </a:extLst>
          </p:cNvPr>
          <p:cNvSpPr>
            <a:spLocks noGrp="1"/>
          </p:cNvSpPr>
          <p:nvPr>
            <p:ph idx="1"/>
          </p:nvPr>
        </p:nvSpPr>
        <p:spPr>
          <a:xfrm>
            <a:off x="198823" y="1385631"/>
            <a:ext cx="4601170" cy="4480497"/>
          </a:xfrm>
        </p:spPr>
        <p:txBody>
          <a:bodyPr>
            <a:normAutofit fontScale="77500" lnSpcReduction="20000"/>
          </a:bodyPr>
          <a:lstStyle/>
          <a:p>
            <a:pPr>
              <a:lnSpc>
                <a:spcPct val="120000"/>
              </a:lnSpc>
            </a:pPr>
            <a:r>
              <a:rPr lang="fr-CA" sz="2400" dirty="0">
                <a:solidFill>
                  <a:srgbClr val="800000"/>
                </a:solidFill>
              </a:rPr>
              <a:t>Si l’employé se livre à des activités jugées incompatible, convoquez-le à une expertise médicale devant un </a:t>
            </a:r>
            <a:r>
              <a:rPr lang="fr-CA" sz="2400" dirty="0" smtClean="0">
                <a:solidFill>
                  <a:srgbClr val="800000"/>
                </a:solidFill>
              </a:rPr>
              <a:t>médecin.</a:t>
            </a:r>
          </a:p>
          <a:p>
            <a:pPr>
              <a:lnSpc>
                <a:spcPct val="120000"/>
              </a:lnSpc>
            </a:pPr>
            <a:r>
              <a:rPr lang="fr-CA" sz="2400" dirty="0" smtClean="0">
                <a:solidFill>
                  <a:srgbClr val="800000"/>
                </a:solidFill>
              </a:rPr>
              <a:t>Il </a:t>
            </a:r>
            <a:r>
              <a:rPr lang="fr-CA" sz="2400" dirty="0">
                <a:solidFill>
                  <a:srgbClr val="800000"/>
                </a:solidFill>
              </a:rPr>
              <a:t>sera nécessaire de demander au médecin de questionner l’employé sur ses activités quotidienne (sans lui mentionner une possible existence de filature) et au médecin d’évaluer la condition médicale de l’employé et les limitations fonctionnelles qu’il devrait présenter. </a:t>
            </a:r>
            <a:br>
              <a:rPr lang="fr-CA" sz="2400" dirty="0">
                <a:solidFill>
                  <a:srgbClr val="800000"/>
                </a:solidFill>
              </a:rPr>
            </a:br>
            <a:endParaRPr lang="en-CA" sz="2400" dirty="0">
              <a:solidFill>
                <a:srgbClr val="800000"/>
              </a:solidFill>
            </a:endParaRPr>
          </a:p>
        </p:txBody>
      </p:sp>
      <p:pic>
        <p:nvPicPr>
          <p:cNvPr id="2054" name="Picture 6" descr="RÃ©sultats de recherche d'images pour Â«Â humour docteur avec un patientÂ Â»">
            <a:extLst>
              <a:ext uri="{FF2B5EF4-FFF2-40B4-BE49-F238E27FC236}">
                <a16:creationId xmlns:a16="http://schemas.microsoft.com/office/drawing/2014/main" xmlns="" id="{9E7FC8FC-CA62-4362-B7F2-9C0A9C8D5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201" y="1270888"/>
            <a:ext cx="4020410" cy="374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31</a:t>
            </a:fld>
            <a:endParaRPr lang="fr-CA" dirty="0"/>
          </a:p>
        </p:txBody>
      </p:sp>
    </p:spTree>
    <p:extLst>
      <p:ext uri="{BB962C8B-B14F-4D97-AF65-F5344CB8AC3E}">
        <p14:creationId xmlns:p14="http://schemas.microsoft.com/office/powerpoint/2010/main" val="319661407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96763"/>
            <a:ext cx="7886700" cy="870857"/>
          </a:xfrm>
        </p:spPr>
        <p:txBody>
          <a:bodyPr>
            <a:normAutofit/>
          </a:bodyPr>
          <a:lstStyle/>
          <a:p>
            <a:pPr algn="ctr"/>
            <a:r>
              <a:rPr lang="en-CA" sz="3600" b="1" dirty="0"/>
              <a:t>La </a:t>
            </a:r>
            <a:r>
              <a:rPr lang="en-CA" sz="3600" b="1" dirty="0" smtClean="0"/>
              <a:t>filature  III</a:t>
            </a:r>
            <a:endParaRPr lang="en-CA" sz="3600" dirty="0"/>
          </a:p>
        </p:txBody>
      </p:sp>
      <p:sp>
        <p:nvSpPr>
          <p:cNvPr id="4" name="Espace réservé du contenu 3">
            <a:extLst>
              <a:ext uri="{FF2B5EF4-FFF2-40B4-BE49-F238E27FC236}">
                <a16:creationId xmlns:a16="http://schemas.microsoft.com/office/drawing/2014/main" xmlns="" id="{04C8DF0A-E2D9-4A8A-8D7E-560A6D53A694}"/>
              </a:ext>
            </a:extLst>
          </p:cNvPr>
          <p:cNvSpPr>
            <a:spLocks noGrp="1"/>
          </p:cNvSpPr>
          <p:nvPr>
            <p:ph idx="1"/>
          </p:nvPr>
        </p:nvSpPr>
        <p:spPr>
          <a:xfrm>
            <a:off x="353786" y="810382"/>
            <a:ext cx="5624286" cy="5346095"/>
          </a:xfrm>
        </p:spPr>
        <p:txBody>
          <a:bodyPr>
            <a:noAutofit/>
          </a:bodyPr>
          <a:lstStyle/>
          <a:p>
            <a:pPr marL="0" indent="0">
              <a:lnSpc>
                <a:spcPct val="100000"/>
              </a:lnSpc>
              <a:buNone/>
            </a:pPr>
            <a:r>
              <a:rPr lang="fr-CA" sz="1600" dirty="0">
                <a:solidFill>
                  <a:srgbClr val="800000"/>
                </a:solidFill>
              </a:rPr>
              <a:t>La fiabilité de l’enquêteur est </a:t>
            </a:r>
            <a:r>
              <a:rPr lang="fr-CA" sz="1600" dirty="0" smtClean="0">
                <a:solidFill>
                  <a:srgbClr val="800000"/>
                </a:solidFill>
              </a:rPr>
              <a:t>importante </a:t>
            </a:r>
            <a:r>
              <a:rPr lang="fr-CA" sz="1600" dirty="0">
                <a:solidFill>
                  <a:srgbClr val="800000"/>
                </a:solidFill>
              </a:rPr>
              <a:t>avant même qu’un enregistrement soit fait. L’enquêteur en est la pierre angulaire de tout le travail qui s'ensuit, car il devra témoigner de son travail s'il en est jugé pertinent dans le </a:t>
            </a:r>
            <a:r>
              <a:rPr lang="fr-CA" sz="1600" dirty="0" smtClean="0">
                <a:solidFill>
                  <a:srgbClr val="800000"/>
                </a:solidFill>
              </a:rPr>
              <a:t>dossier. </a:t>
            </a:r>
            <a:r>
              <a:rPr lang="fr-CA" sz="1600" dirty="0">
                <a:solidFill>
                  <a:srgbClr val="800000"/>
                </a:solidFill>
              </a:rPr>
              <a:t>A</a:t>
            </a:r>
            <a:r>
              <a:rPr lang="fr-CA" sz="1600" dirty="0" smtClean="0">
                <a:solidFill>
                  <a:srgbClr val="800000"/>
                </a:solidFill>
              </a:rPr>
              <a:t>insi </a:t>
            </a:r>
            <a:r>
              <a:rPr lang="fr-CA" sz="1600" dirty="0">
                <a:solidFill>
                  <a:srgbClr val="800000"/>
                </a:solidFill>
              </a:rPr>
              <a:t>le poids </a:t>
            </a:r>
            <a:r>
              <a:rPr lang="fr-CA" sz="1600" dirty="0" smtClean="0">
                <a:solidFill>
                  <a:srgbClr val="800000"/>
                </a:solidFill>
              </a:rPr>
              <a:t>accordé </a:t>
            </a:r>
            <a:r>
              <a:rPr lang="fr-CA" sz="1600" dirty="0">
                <a:solidFill>
                  <a:srgbClr val="800000"/>
                </a:solidFill>
              </a:rPr>
              <a:t>à la preuve dépendra des réponses à ses questions :</a:t>
            </a:r>
          </a:p>
          <a:p>
            <a:pPr marL="0" indent="0">
              <a:lnSpc>
                <a:spcPct val="100000"/>
              </a:lnSpc>
              <a:buNone/>
            </a:pPr>
            <a:endParaRPr lang="fr-CA" sz="1600" dirty="0"/>
          </a:p>
          <a:p>
            <a:pPr>
              <a:lnSpc>
                <a:spcPct val="100000"/>
              </a:lnSpc>
            </a:pPr>
            <a:r>
              <a:rPr lang="fr-CA" sz="1600" dirty="0">
                <a:solidFill>
                  <a:srgbClr val="000090"/>
                </a:solidFill>
              </a:rPr>
              <a:t>C</a:t>
            </a:r>
            <a:r>
              <a:rPr lang="fr-CA" sz="1600" dirty="0" smtClean="0">
                <a:solidFill>
                  <a:srgbClr val="000090"/>
                </a:solidFill>
              </a:rPr>
              <a:t>omment </a:t>
            </a:r>
            <a:r>
              <a:rPr lang="fr-CA" sz="1600" dirty="0">
                <a:solidFill>
                  <a:srgbClr val="000090"/>
                </a:solidFill>
              </a:rPr>
              <a:t>il a </a:t>
            </a:r>
            <a:r>
              <a:rPr lang="fr-CA" sz="1600" dirty="0" smtClean="0">
                <a:solidFill>
                  <a:srgbClr val="000090"/>
                </a:solidFill>
              </a:rPr>
              <a:t>procédé.</a:t>
            </a:r>
            <a:endParaRPr lang="fr-CA" sz="1600" dirty="0">
              <a:solidFill>
                <a:srgbClr val="000090"/>
              </a:solidFill>
            </a:endParaRPr>
          </a:p>
          <a:p>
            <a:pPr>
              <a:lnSpc>
                <a:spcPct val="100000"/>
              </a:lnSpc>
            </a:pPr>
            <a:r>
              <a:rPr lang="fr-CA" sz="1600" dirty="0">
                <a:solidFill>
                  <a:srgbClr val="000090"/>
                </a:solidFill>
              </a:rPr>
              <a:t>P</a:t>
            </a:r>
            <a:r>
              <a:rPr lang="fr-CA" sz="1600" dirty="0" smtClean="0">
                <a:solidFill>
                  <a:srgbClr val="000090"/>
                </a:solidFill>
              </a:rPr>
              <a:t>endant </a:t>
            </a:r>
            <a:r>
              <a:rPr lang="fr-CA" sz="1600" dirty="0">
                <a:solidFill>
                  <a:srgbClr val="000090"/>
                </a:solidFill>
              </a:rPr>
              <a:t>combien de temps la filature à été </a:t>
            </a:r>
            <a:r>
              <a:rPr lang="fr-CA" sz="1600" dirty="0" smtClean="0">
                <a:solidFill>
                  <a:srgbClr val="000090"/>
                </a:solidFill>
              </a:rPr>
              <a:t>faite.</a:t>
            </a:r>
            <a:endParaRPr lang="fr-CA" sz="1600" dirty="0">
              <a:solidFill>
                <a:srgbClr val="000090"/>
              </a:solidFill>
            </a:endParaRPr>
          </a:p>
          <a:p>
            <a:pPr>
              <a:lnSpc>
                <a:spcPct val="100000"/>
              </a:lnSpc>
            </a:pPr>
            <a:r>
              <a:rPr lang="fr-CA" sz="1600" dirty="0">
                <a:solidFill>
                  <a:srgbClr val="000090"/>
                </a:solidFill>
              </a:rPr>
              <a:t>C</a:t>
            </a:r>
            <a:r>
              <a:rPr lang="fr-CA" sz="1600" dirty="0" smtClean="0">
                <a:solidFill>
                  <a:srgbClr val="000090"/>
                </a:solidFill>
              </a:rPr>
              <a:t>e </a:t>
            </a:r>
            <a:r>
              <a:rPr lang="fr-CA" sz="1600" dirty="0">
                <a:solidFill>
                  <a:srgbClr val="000090"/>
                </a:solidFill>
              </a:rPr>
              <a:t>qu’il a </a:t>
            </a:r>
            <a:r>
              <a:rPr lang="fr-CA" sz="1600" dirty="0" smtClean="0">
                <a:solidFill>
                  <a:srgbClr val="000090"/>
                </a:solidFill>
              </a:rPr>
              <a:t>observé.</a:t>
            </a:r>
            <a:endParaRPr lang="fr-CA" sz="1600" dirty="0">
              <a:solidFill>
                <a:srgbClr val="000090"/>
              </a:solidFill>
            </a:endParaRPr>
          </a:p>
          <a:p>
            <a:pPr>
              <a:lnSpc>
                <a:spcPct val="100000"/>
              </a:lnSpc>
            </a:pPr>
            <a:r>
              <a:rPr lang="fr-CA" sz="1600" dirty="0">
                <a:solidFill>
                  <a:srgbClr val="000090"/>
                </a:solidFill>
              </a:rPr>
              <a:t>L</a:t>
            </a:r>
            <a:r>
              <a:rPr lang="fr-CA" sz="1600" dirty="0" smtClean="0">
                <a:solidFill>
                  <a:srgbClr val="000090"/>
                </a:solidFill>
              </a:rPr>
              <a:t>es </a:t>
            </a:r>
            <a:r>
              <a:rPr lang="fr-CA" sz="1600" dirty="0">
                <a:solidFill>
                  <a:srgbClr val="000090"/>
                </a:solidFill>
              </a:rPr>
              <a:t>vérifications qu’il a </a:t>
            </a:r>
            <a:r>
              <a:rPr lang="fr-CA" sz="1600" dirty="0" smtClean="0">
                <a:solidFill>
                  <a:srgbClr val="000090"/>
                </a:solidFill>
              </a:rPr>
              <a:t>faites.</a:t>
            </a:r>
            <a:endParaRPr lang="fr-CA" sz="1600" dirty="0">
              <a:solidFill>
                <a:srgbClr val="000090"/>
              </a:solidFill>
            </a:endParaRPr>
          </a:p>
          <a:p>
            <a:pPr>
              <a:lnSpc>
                <a:spcPct val="100000"/>
              </a:lnSpc>
            </a:pPr>
            <a:r>
              <a:rPr lang="fr-CA" sz="1600" dirty="0">
                <a:solidFill>
                  <a:srgbClr val="000090"/>
                </a:solidFill>
              </a:rPr>
              <a:t>C</a:t>
            </a:r>
            <a:r>
              <a:rPr lang="fr-CA" sz="1600" dirty="0" smtClean="0">
                <a:solidFill>
                  <a:srgbClr val="000090"/>
                </a:solidFill>
              </a:rPr>
              <a:t>omment </a:t>
            </a:r>
            <a:r>
              <a:rPr lang="fr-CA" sz="1600" dirty="0">
                <a:solidFill>
                  <a:srgbClr val="000090"/>
                </a:solidFill>
              </a:rPr>
              <a:t>il a identifié les personnes filmées.</a:t>
            </a:r>
          </a:p>
          <a:p>
            <a:pPr marL="0" indent="0">
              <a:lnSpc>
                <a:spcPct val="100000"/>
              </a:lnSpc>
              <a:buNone/>
            </a:pPr>
            <a:endParaRPr lang="fr-CA" sz="1600" dirty="0"/>
          </a:p>
          <a:p>
            <a:pPr marL="0" indent="0">
              <a:lnSpc>
                <a:spcPct val="100000"/>
              </a:lnSpc>
              <a:buNone/>
            </a:pPr>
            <a:r>
              <a:rPr lang="fr-CA" sz="1600" dirty="0">
                <a:solidFill>
                  <a:srgbClr val="800000"/>
                </a:solidFill>
              </a:rPr>
              <a:t>Il sera donc primordial de choisir un enquêteur qui sera capable de témoigner devant un tribunal de façon à être claire et convaincante.</a:t>
            </a:r>
          </a:p>
          <a:p>
            <a:pPr marL="0" indent="0">
              <a:lnSpc>
                <a:spcPct val="100000"/>
              </a:lnSpc>
              <a:buNone/>
            </a:pPr>
            <a:r>
              <a:rPr lang="fr-CA" sz="1600" dirty="0"/>
              <a:t/>
            </a:r>
            <a:br>
              <a:rPr lang="fr-CA" sz="1600" dirty="0"/>
            </a:br>
            <a:endParaRPr lang="en-CA" sz="1600" dirty="0"/>
          </a:p>
        </p:txBody>
      </p:sp>
      <p:pic>
        <p:nvPicPr>
          <p:cNvPr id="5" name="Picture 2" descr="Image associÃ©e">
            <a:extLst>
              <a:ext uri="{FF2B5EF4-FFF2-40B4-BE49-F238E27FC236}">
                <a16:creationId xmlns:a16="http://schemas.microsoft.com/office/drawing/2014/main" xmlns="" id="{27755432-3CCD-4513-A2E9-DEE760B49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809" y="1168505"/>
            <a:ext cx="2924549" cy="4141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32</a:t>
            </a:fld>
            <a:endParaRPr lang="fr-CA" dirty="0"/>
          </a:p>
        </p:txBody>
      </p:sp>
    </p:spTree>
    <p:extLst>
      <p:ext uri="{BB962C8B-B14F-4D97-AF65-F5344CB8AC3E}">
        <p14:creationId xmlns:p14="http://schemas.microsoft.com/office/powerpoint/2010/main" val="351316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18729" y="80993"/>
            <a:ext cx="7886700" cy="749904"/>
          </a:xfrm>
        </p:spPr>
        <p:txBody>
          <a:bodyPr>
            <a:normAutofit/>
          </a:bodyPr>
          <a:lstStyle/>
          <a:p>
            <a:pPr algn="ctr"/>
            <a:r>
              <a:rPr lang="en-CA" sz="3600" b="1" dirty="0"/>
              <a:t>La </a:t>
            </a:r>
            <a:r>
              <a:rPr lang="en-CA" sz="3600" b="1" dirty="0" smtClean="0"/>
              <a:t>filature  IV</a:t>
            </a:r>
            <a:endParaRPr lang="en-CA" sz="3600" dirty="0"/>
          </a:p>
        </p:txBody>
      </p:sp>
      <p:pic>
        <p:nvPicPr>
          <p:cNvPr id="5124" name="Picture 4" descr="Image associÃ©e">
            <a:extLst>
              <a:ext uri="{FF2B5EF4-FFF2-40B4-BE49-F238E27FC236}">
                <a16:creationId xmlns:a16="http://schemas.microsoft.com/office/drawing/2014/main" xmlns="" id="{43151261-A0AD-4CA9-883D-75C52B9C01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4939" y="2231571"/>
            <a:ext cx="3419061"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6016DE1-839E-41F1-9807-9A1642F05BB1}"/>
              </a:ext>
            </a:extLst>
          </p:cNvPr>
          <p:cNvSpPr/>
          <p:nvPr/>
        </p:nvSpPr>
        <p:spPr>
          <a:xfrm>
            <a:off x="135223" y="815988"/>
            <a:ext cx="5433785" cy="5232203"/>
          </a:xfrm>
          <a:prstGeom prst="rect">
            <a:avLst/>
          </a:prstGeom>
        </p:spPr>
        <p:txBody>
          <a:bodyPr wrap="square">
            <a:spAutoFit/>
          </a:bodyPr>
          <a:lstStyle/>
          <a:p>
            <a:r>
              <a:rPr lang="fr-CA" sz="2000" b="1" dirty="0">
                <a:solidFill>
                  <a:srgbClr val="800000"/>
                </a:solidFill>
                <a:latin typeface="Arial" panose="020B0604020202020204" pitchFamily="34" charset="0"/>
              </a:rPr>
              <a:t>La valeur probante de l’enregistrement dépend de quatre critères, les voici :</a:t>
            </a:r>
          </a:p>
          <a:p>
            <a:endParaRPr lang="fr-CA" sz="2400" b="1" dirty="0"/>
          </a:p>
          <a:p>
            <a:pPr marL="742950" lvl="1" indent="-285750">
              <a:buFont typeface="Wingdings" charset="2"/>
              <a:buChar char="u"/>
            </a:pPr>
            <a:r>
              <a:rPr lang="fr-CA" b="1" dirty="0">
                <a:solidFill>
                  <a:srgbClr val="000090"/>
                </a:solidFill>
                <a:latin typeface="Arial" panose="020B0604020202020204" pitchFamily="34" charset="0"/>
              </a:rPr>
              <a:t>I</a:t>
            </a:r>
            <a:r>
              <a:rPr lang="fr-CA" b="1" dirty="0" smtClean="0">
                <a:solidFill>
                  <a:srgbClr val="000090"/>
                </a:solidFill>
                <a:latin typeface="Arial" panose="020B0604020202020204" pitchFamily="34" charset="0"/>
              </a:rPr>
              <a:t>l </a:t>
            </a:r>
            <a:r>
              <a:rPr lang="fr-CA" b="1" dirty="0">
                <a:solidFill>
                  <a:srgbClr val="000090"/>
                </a:solidFill>
                <a:latin typeface="Arial" panose="020B0604020202020204" pitchFamily="34" charset="0"/>
              </a:rPr>
              <a:t>doit exister une contradiction entre les gestes posés par l’employé et les limites imposées par </a:t>
            </a:r>
            <a:r>
              <a:rPr lang="fr-CA" b="1" dirty="0" smtClean="0">
                <a:solidFill>
                  <a:srgbClr val="000090"/>
                </a:solidFill>
                <a:latin typeface="Arial" panose="020B0604020202020204" pitchFamily="34" charset="0"/>
              </a:rPr>
              <a:t>son incapacité</a:t>
            </a:r>
            <a:r>
              <a:rPr lang="fr-CA" b="1" dirty="0" smtClean="0">
                <a:solidFill>
                  <a:srgbClr val="000090"/>
                </a:solidFill>
                <a:latin typeface="Arial" panose="020B0604020202020204" pitchFamily="34" charset="0"/>
              </a:rPr>
              <a:t>.</a:t>
            </a:r>
            <a:endParaRPr lang="fr-CA" b="1" dirty="0">
              <a:solidFill>
                <a:srgbClr val="000090"/>
              </a:solidFill>
              <a:latin typeface="Arial" panose="020B0604020202020204" pitchFamily="34" charset="0"/>
            </a:endParaRPr>
          </a:p>
          <a:p>
            <a:pPr marL="742950" lvl="1" indent="-285750">
              <a:buFont typeface="Wingdings" charset="2"/>
              <a:buChar char="u"/>
            </a:pPr>
            <a:endParaRPr lang="fr-CA" b="1" dirty="0">
              <a:solidFill>
                <a:srgbClr val="000090"/>
              </a:solidFill>
            </a:endParaRPr>
          </a:p>
          <a:p>
            <a:pPr marL="742950" lvl="1" indent="-285750">
              <a:buFont typeface="Wingdings" charset="2"/>
              <a:buChar char="u"/>
            </a:pPr>
            <a:r>
              <a:rPr lang="fr-CA" b="1" dirty="0">
                <a:solidFill>
                  <a:srgbClr val="000090"/>
                </a:solidFill>
                <a:latin typeface="Arial" panose="020B0604020202020204" pitchFamily="34" charset="0"/>
              </a:rPr>
              <a:t>L</a:t>
            </a:r>
            <a:r>
              <a:rPr lang="fr-CA" b="1" dirty="0" smtClean="0">
                <a:solidFill>
                  <a:srgbClr val="000090"/>
                </a:solidFill>
                <a:latin typeface="Arial" panose="020B0604020202020204" pitchFamily="34" charset="0"/>
              </a:rPr>
              <a:t>’employé </a:t>
            </a:r>
            <a:r>
              <a:rPr lang="fr-CA" b="1" dirty="0">
                <a:solidFill>
                  <a:srgbClr val="000090"/>
                </a:solidFill>
                <a:latin typeface="Arial" panose="020B0604020202020204" pitchFamily="34" charset="0"/>
              </a:rPr>
              <a:t>concerné par la filature doit être identifiable sur l’enregistrement </a:t>
            </a:r>
            <a:r>
              <a:rPr lang="fr-CA" b="1" dirty="0" smtClean="0">
                <a:solidFill>
                  <a:srgbClr val="000090"/>
                </a:solidFill>
                <a:latin typeface="Arial" panose="020B0604020202020204" pitchFamily="34" charset="0"/>
              </a:rPr>
              <a:t>vidéo.</a:t>
            </a:r>
            <a:endParaRPr lang="fr-CA" b="1" dirty="0">
              <a:solidFill>
                <a:srgbClr val="000090"/>
              </a:solidFill>
              <a:latin typeface="Arial" panose="020B0604020202020204" pitchFamily="34" charset="0"/>
            </a:endParaRPr>
          </a:p>
          <a:p>
            <a:pPr marL="742950" lvl="1" indent="-285750">
              <a:buFont typeface="Wingdings" charset="2"/>
              <a:buChar char="u"/>
            </a:pPr>
            <a:endParaRPr lang="fr-CA" b="1" dirty="0">
              <a:solidFill>
                <a:srgbClr val="000090"/>
              </a:solidFill>
            </a:endParaRPr>
          </a:p>
          <a:p>
            <a:pPr marL="742950" lvl="1" indent="-285750">
              <a:buFont typeface="Wingdings" charset="2"/>
              <a:buChar char="u"/>
            </a:pPr>
            <a:r>
              <a:rPr lang="fr-CA" b="1" dirty="0" smtClean="0">
                <a:solidFill>
                  <a:srgbClr val="000090"/>
                </a:solidFill>
                <a:latin typeface="Arial" panose="020B0604020202020204" pitchFamily="34" charset="0"/>
              </a:rPr>
              <a:t>Sans </a:t>
            </a:r>
            <a:r>
              <a:rPr lang="fr-CA" b="1" dirty="0">
                <a:solidFill>
                  <a:srgbClr val="000090"/>
                </a:solidFill>
                <a:latin typeface="Arial" panose="020B0604020202020204" pitchFamily="34" charset="0"/>
              </a:rPr>
              <a:t>être excessive, la durée de la filature doit être suffisante pour être </a:t>
            </a:r>
            <a:r>
              <a:rPr lang="fr-CA" b="1" dirty="0" smtClean="0">
                <a:solidFill>
                  <a:srgbClr val="000090"/>
                </a:solidFill>
                <a:latin typeface="Arial" panose="020B0604020202020204" pitchFamily="34" charset="0"/>
              </a:rPr>
              <a:t>concluante.</a:t>
            </a:r>
            <a:endParaRPr lang="fr-CA" b="1" dirty="0">
              <a:solidFill>
                <a:srgbClr val="000090"/>
              </a:solidFill>
              <a:latin typeface="Arial" panose="020B0604020202020204" pitchFamily="34" charset="0"/>
            </a:endParaRPr>
          </a:p>
          <a:p>
            <a:pPr marL="742950" lvl="1" indent="-285750">
              <a:buFont typeface="Wingdings" charset="2"/>
              <a:buChar char="u"/>
            </a:pPr>
            <a:endParaRPr lang="fr-CA" b="1" dirty="0">
              <a:solidFill>
                <a:srgbClr val="000090"/>
              </a:solidFill>
            </a:endParaRPr>
          </a:p>
          <a:p>
            <a:pPr marL="742950" lvl="1" indent="-285750">
              <a:buFont typeface="Wingdings" charset="2"/>
              <a:buChar char="u"/>
            </a:pPr>
            <a:r>
              <a:rPr lang="fr-CA" b="1" dirty="0">
                <a:solidFill>
                  <a:srgbClr val="000090"/>
                </a:solidFill>
                <a:latin typeface="Arial" panose="020B0604020202020204" pitchFamily="34" charset="0"/>
              </a:rPr>
              <a:t>L</a:t>
            </a:r>
            <a:r>
              <a:rPr lang="fr-CA" b="1" dirty="0" smtClean="0">
                <a:solidFill>
                  <a:srgbClr val="000090"/>
                </a:solidFill>
                <a:latin typeface="Arial" panose="020B0604020202020204" pitchFamily="34" charset="0"/>
              </a:rPr>
              <a:t>’opinion </a:t>
            </a:r>
            <a:r>
              <a:rPr lang="fr-CA" b="1" dirty="0">
                <a:solidFill>
                  <a:srgbClr val="000090"/>
                </a:solidFill>
                <a:latin typeface="Arial" panose="020B0604020202020204" pitchFamily="34" charset="0"/>
              </a:rPr>
              <a:t>d’un médecin ayant eu l’occasion de voir l’enregistrement doit être obtenue</a:t>
            </a:r>
            <a:r>
              <a:rPr lang="fr-CA" b="1" dirty="0" smtClean="0">
                <a:solidFill>
                  <a:srgbClr val="000090"/>
                </a:solidFill>
                <a:latin typeface="Arial" panose="020B0604020202020204" pitchFamily="34" charset="0"/>
              </a:rPr>
              <a:t>.</a:t>
            </a:r>
            <a:endParaRPr lang="fr-CA" b="1" dirty="0">
              <a:solidFill>
                <a:srgbClr val="000090"/>
              </a:solidFil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33</a:t>
            </a:fld>
            <a:endParaRPr lang="fr-CA" dirty="0"/>
          </a:p>
        </p:txBody>
      </p:sp>
    </p:spTree>
    <p:extLst>
      <p:ext uri="{BB962C8B-B14F-4D97-AF65-F5344CB8AC3E}">
        <p14:creationId xmlns:p14="http://schemas.microsoft.com/office/powerpoint/2010/main" val="9188348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108857"/>
            <a:ext cx="7886700" cy="858762"/>
          </a:xfrm>
        </p:spPr>
        <p:txBody>
          <a:bodyPr>
            <a:normAutofit/>
          </a:bodyPr>
          <a:lstStyle/>
          <a:p>
            <a:pPr algn="ctr"/>
            <a:r>
              <a:rPr lang="en-CA" sz="3600" b="1" dirty="0"/>
              <a:t>La </a:t>
            </a:r>
            <a:r>
              <a:rPr lang="en-CA" sz="3600" b="1" dirty="0" smtClean="0"/>
              <a:t>filature  V</a:t>
            </a:r>
            <a:endParaRPr lang="en-CA" sz="3600" dirty="0"/>
          </a:p>
        </p:txBody>
      </p:sp>
      <p:sp>
        <p:nvSpPr>
          <p:cNvPr id="6" name="Rectangle 5">
            <a:extLst>
              <a:ext uri="{FF2B5EF4-FFF2-40B4-BE49-F238E27FC236}">
                <a16:creationId xmlns:a16="http://schemas.microsoft.com/office/drawing/2014/main" xmlns="" id="{B3FAB432-B8C1-44D0-9333-844E42247D97}"/>
              </a:ext>
            </a:extLst>
          </p:cNvPr>
          <p:cNvSpPr/>
          <p:nvPr/>
        </p:nvSpPr>
        <p:spPr>
          <a:xfrm>
            <a:off x="190501" y="1325563"/>
            <a:ext cx="4916714" cy="4832093"/>
          </a:xfrm>
          <a:prstGeom prst="rect">
            <a:avLst/>
          </a:prstGeom>
        </p:spPr>
        <p:txBody>
          <a:bodyPr wrap="square">
            <a:spAutoFit/>
          </a:bodyPr>
          <a:lstStyle/>
          <a:p>
            <a:pPr marL="285750" indent="-285750">
              <a:buFont typeface="Arial" panose="020B0604020202020204" pitchFamily="34" charset="0"/>
              <a:buChar char="•"/>
            </a:pPr>
            <a:r>
              <a:rPr lang="fr-CA" sz="2800" b="1" dirty="0">
                <a:solidFill>
                  <a:srgbClr val="800000"/>
                </a:solidFill>
                <a:latin typeface="Arial"/>
                <a:cs typeface="Arial"/>
              </a:rPr>
              <a:t>Convoquer l’employé à une rencontre afin de lui poser plusieurs questions d’évaluation de sa condition</a:t>
            </a:r>
            <a:r>
              <a:rPr lang="fr-CA" sz="2800" b="1" dirty="0" smtClean="0">
                <a:solidFill>
                  <a:srgbClr val="800000"/>
                </a:solidFill>
                <a:latin typeface="Arial"/>
                <a:cs typeface="Arial"/>
              </a:rPr>
              <a:t>.</a:t>
            </a:r>
          </a:p>
          <a:p>
            <a:pPr marL="285750" indent="-285750">
              <a:buFont typeface="Arial" panose="020B0604020202020204" pitchFamily="34" charset="0"/>
              <a:buChar char="•"/>
            </a:pPr>
            <a:endParaRPr lang="fr-CA" sz="2800" b="1" dirty="0">
              <a:solidFill>
                <a:srgbClr val="800000"/>
              </a:solidFill>
              <a:latin typeface="Arial"/>
              <a:cs typeface="Arial"/>
            </a:endParaRPr>
          </a:p>
          <a:p>
            <a:pPr marL="285750" indent="-285750">
              <a:buFont typeface="Arial" panose="020B0604020202020204" pitchFamily="34" charset="0"/>
              <a:buChar char="•"/>
            </a:pPr>
            <a:r>
              <a:rPr lang="fr-CA" sz="2800" b="1" dirty="0">
                <a:solidFill>
                  <a:srgbClr val="800000"/>
                </a:solidFill>
                <a:latin typeface="Arial"/>
                <a:cs typeface="Arial"/>
              </a:rPr>
              <a:t>À noter que plus l’employé limite en détail ses capacités, plus l’enregistrement vidéo peut être percutant.</a:t>
            </a:r>
          </a:p>
        </p:txBody>
      </p:sp>
      <p:pic>
        <p:nvPicPr>
          <p:cNvPr id="3074" name="Picture 2" descr="RÃ©sultats de recherche d'images pour Â«Â humour employeur et employÃ©Â Â»">
            <a:extLst>
              <a:ext uri="{FF2B5EF4-FFF2-40B4-BE49-F238E27FC236}">
                <a16:creationId xmlns:a16="http://schemas.microsoft.com/office/drawing/2014/main" xmlns="" id="{4E83E756-AA7F-462D-83F7-DCB006ED4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586" y="1294191"/>
            <a:ext cx="3705486" cy="3931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34</a:t>
            </a:fld>
            <a:endParaRPr lang="fr-CA" dirty="0"/>
          </a:p>
        </p:txBody>
      </p:sp>
    </p:spTree>
    <p:extLst>
      <p:ext uri="{BB962C8B-B14F-4D97-AF65-F5344CB8AC3E}">
        <p14:creationId xmlns:p14="http://schemas.microsoft.com/office/powerpoint/2010/main" val="256635347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181429"/>
            <a:ext cx="7886700" cy="822476"/>
          </a:xfrm>
        </p:spPr>
        <p:txBody>
          <a:bodyPr>
            <a:normAutofit/>
          </a:bodyPr>
          <a:lstStyle/>
          <a:p>
            <a:pPr algn="ctr"/>
            <a:r>
              <a:rPr lang="en-CA" sz="3600" b="1" dirty="0"/>
              <a:t>La </a:t>
            </a:r>
            <a:r>
              <a:rPr lang="en-CA" sz="3600" b="1" dirty="0" smtClean="0"/>
              <a:t>filature  VI</a:t>
            </a:r>
            <a:endParaRPr lang="en-CA" sz="3600" dirty="0"/>
          </a:p>
        </p:txBody>
      </p:sp>
      <p:sp>
        <p:nvSpPr>
          <p:cNvPr id="5" name="Espace réservé du contenu 4">
            <a:extLst>
              <a:ext uri="{FF2B5EF4-FFF2-40B4-BE49-F238E27FC236}">
                <a16:creationId xmlns:a16="http://schemas.microsoft.com/office/drawing/2014/main" xmlns="" id="{4B254C12-286E-427B-8A92-C2A92CD21935}"/>
              </a:ext>
            </a:extLst>
          </p:cNvPr>
          <p:cNvSpPr>
            <a:spLocks noGrp="1"/>
          </p:cNvSpPr>
          <p:nvPr>
            <p:ph idx="1"/>
          </p:nvPr>
        </p:nvSpPr>
        <p:spPr>
          <a:xfrm>
            <a:off x="362858" y="1136197"/>
            <a:ext cx="3918856" cy="4657422"/>
          </a:xfrm>
        </p:spPr>
        <p:txBody>
          <a:bodyPr>
            <a:normAutofit/>
          </a:bodyPr>
          <a:lstStyle/>
          <a:p>
            <a:pPr>
              <a:lnSpc>
                <a:spcPct val="120000"/>
              </a:lnSpc>
            </a:pPr>
            <a:r>
              <a:rPr lang="fr-CA" sz="2400" dirty="0">
                <a:solidFill>
                  <a:srgbClr val="800000"/>
                </a:solidFill>
              </a:rPr>
              <a:t>À retenir que vous n’avez aucune obligation de présenter l’enregistrement à l’employé ou au syndicat avant de procéder à l’imposition de mesures disciplinaires</a:t>
            </a:r>
            <a:r>
              <a:rPr lang="fr-CA" sz="2400" dirty="0" smtClean="0">
                <a:solidFill>
                  <a:srgbClr val="800000"/>
                </a:solidFill>
              </a:rPr>
              <a:t>.</a:t>
            </a:r>
            <a:endParaRPr lang="fr-CA" sz="2400" dirty="0">
              <a:solidFill>
                <a:srgbClr val="800000"/>
              </a:solidFill>
            </a:endParaRPr>
          </a:p>
        </p:txBody>
      </p:sp>
      <p:pic>
        <p:nvPicPr>
          <p:cNvPr id="3" name="Image 2">
            <a:extLst>
              <a:ext uri="{FF2B5EF4-FFF2-40B4-BE49-F238E27FC236}">
                <a16:creationId xmlns:a16="http://schemas.microsoft.com/office/drawing/2014/main" xmlns="" id="{2B24FB3B-02AC-4E13-8676-CABE10ED8A3D}"/>
              </a:ext>
            </a:extLst>
          </p:cNvPr>
          <p:cNvPicPr>
            <a:picLocks noChangeAspect="1"/>
          </p:cNvPicPr>
          <p:nvPr/>
        </p:nvPicPr>
        <p:blipFill>
          <a:blip r:embed="rId2"/>
          <a:stretch>
            <a:fillRect/>
          </a:stretch>
        </p:blipFill>
        <p:spPr>
          <a:xfrm>
            <a:off x="4398660" y="1332933"/>
            <a:ext cx="4645555" cy="3734972"/>
          </a:xfrm>
          <a:prstGeom prst="rect">
            <a:avLst/>
          </a:prstGeom>
        </p:spPr>
      </p:pic>
      <p:sp>
        <p:nvSpPr>
          <p:cNvPr id="6"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35</a:t>
            </a:fld>
            <a:endParaRPr lang="fr-CA" dirty="0"/>
          </a:p>
        </p:txBody>
      </p:sp>
    </p:spTree>
    <p:extLst>
      <p:ext uri="{BB962C8B-B14F-4D97-AF65-F5344CB8AC3E}">
        <p14:creationId xmlns:p14="http://schemas.microsoft.com/office/powerpoint/2010/main" val="3702295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p:txBody>
          <a:bodyPr>
            <a:normAutofit/>
          </a:bodyPr>
          <a:lstStyle/>
          <a:p>
            <a:pPr algn="ctr"/>
            <a:r>
              <a:rPr lang="fr-CA" sz="3600" b="1" dirty="0" smtClean="0"/>
              <a:t>La fouille  I</a:t>
            </a:r>
            <a:endParaRPr lang="fr-CA" sz="3600" dirty="0"/>
          </a:p>
        </p:txBody>
      </p:sp>
      <p:pic>
        <p:nvPicPr>
          <p:cNvPr id="4" name="Picture 4" descr="Image associÃ©e">
            <a:extLst>
              <a:ext uri="{FF2B5EF4-FFF2-40B4-BE49-F238E27FC236}">
                <a16:creationId xmlns:a16="http://schemas.microsoft.com/office/drawing/2014/main" xmlns="" id="{FDA3BA89-187B-477A-AAB8-D65367CE3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948" y="1448785"/>
            <a:ext cx="3123534" cy="48719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36</a:t>
            </a:fld>
            <a:endParaRPr lang="fr-CA" dirty="0"/>
          </a:p>
        </p:txBody>
      </p:sp>
    </p:spTree>
    <p:extLst>
      <p:ext uri="{BB962C8B-B14F-4D97-AF65-F5344CB8AC3E}">
        <p14:creationId xmlns:p14="http://schemas.microsoft.com/office/powerpoint/2010/main" val="3562802177"/>
      </p:ext>
    </p:extLst>
  </p:cSld>
  <p:clrMapOvr>
    <a:masterClrMapping/>
  </p:clrMapOvr>
  <p:transition xmlns:p14="http://schemas.microsoft.com/office/powerpoint/2010/mai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p:txBody>
          <a:bodyPr>
            <a:normAutofit/>
          </a:bodyPr>
          <a:lstStyle/>
          <a:p>
            <a:pPr algn="ctr"/>
            <a:r>
              <a:rPr lang="fr-CA" sz="3600" b="1" dirty="0" smtClean="0"/>
              <a:t>La fouille  II</a:t>
            </a:r>
            <a:endParaRPr lang="fr-CA" sz="3600" dirty="0"/>
          </a:p>
        </p:txBody>
      </p:sp>
      <p:pic>
        <p:nvPicPr>
          <p:cNvPr id="3074" name="Picture 2" descr="Image associÃ©e">
            <a:extLst>
              <a:ext uri="{FF2B5EF4-FFF2-40B4-BE49-F238E27FC236}">
                <a16:creationId xmlns:a16="http://schemas.microsoft.com/office/drawing/2014/main" xmlns="" id="{6A8FD167-CD6C-44BC-9470-31CD4D77BD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3590" y="1908478"/>
            <a:ext cx="3369697" cy="329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6873D40-C411-4CD8-809B-6A4A96027523}"/>
              </a:ext>
            </a:extLst>
          </p:cNvPr>
          <p:cNvSpPr/>
          <p:nvPr/>
        </p:nvSpPr>
        <p:spPr>
          <a:xfrm>
            <a:off x="281214" y="1378205"/>
            <a:ext cx="5107214" cy="3170099"/>
          </a:xfrm>
          <a:prstGeom prst="rect">
            <a:avLst/>
          </a:prstGeom>
        </p:spPr>
        <p:txBody>
          <a:bodyPr wrap="square">
            <a:spAutoFit/>
          </a:bodyPr>
          <a:lstStyle/>
          <a:p>
            <a:r>
              <a:rPr lang="fr-CA" sz="2000" b="1" dirty="0">
                <a:solidFill>
                  <a:srgbClr val="800000"/>
                </a:solidFill>
                <a:latin typeface="Arial"/>
                <a:cs typeface="Arial"/>
              </a:rPr>
              <a:t>Des circonstances particulières peuvent inciter un employeur à procéder à une fouille, principalement dans les cas </a:t>
            </a:r>
            <a:r>
              <a:rPr lang="fr-CA" sz="2000" b="1" dirty="0" smtClean="0">
                <a:solidFill>
                  <a:srgbClr val="800000"/>
                </a:solidFill>
                <a:latin typeface="Arial"/>
                <a:cs typeface="Arial"/>
              </a:rPr>
              <a:t>suivants :</a:t>
            </a:r>
            <a:endParaRPr lang="fr-CA" sz="2000" b="1" dirty="0">
              <a:solidFill>
                <a:srgbClr val="800000"/>
              </a:solidFill>
              <a:latin typeface="Arial"/>
              <a:cs typeface="Arial"/>
            </a:endParaRPr>
          </a:p>
          <a:p>
            <a:endParaRPr lang="fr-CA" sz="2000" b="1" dirty="0">
              <a:solidFill>
                <a:srgbClr val="000090"/>
              </a:solidFill>
              <a:latin typeface="Arial"/>
              <a:cs typeface="Arial"/>
            </a:endParaRPr>
          </a:p>
          <a:p>
            <a:pPr marL="285750" indent="-285750" fontAlgn="base">
              <a:buFont typeface="Arial" panose="020B0604020202020204" pitchFamily="34" charset="0"/>
              <a:buChar char="•"/>
            </a:pPr>
            <a:r>
              <a:rPr lang="fr-CA" sz="2000" b="1" dirty="0">
                <a:solidFill>
                  <a:srgbClr val="000090"/>
                </a:solidFill>
                <a:latin typeface="Arial"/>
                <a:cs typeface="Arial"/>
              </a:rPr>
              <a:t>U</a:t>
            </a:r>
            <a:r>
              <a:rPr lang="fr-CA" sz="2000" b="1" dirty="0" smtClean="0">
                <a:solidFill>
                  <a:srgbClr val="000090"/>
                </a:solidFill>
                <a:latin typeface="Arial"/>
                <a:cs typeface="Arial"/>
              </a:rPr>
              <a:t>ne </a:t>
            </a:r>
            <a:r>
              <a:rPr lang="fr-CA" sz="2000" b="1" dirty="0">
                <a:solidFill>
                  <a:srgbClr val="000090"/>
                </a:solidFill>
                <a:latin typeface="Arial"/>
                <a:cs typeface="Arial"/>
              </a:rPr>
              <a:t>épidémie de </a:t>
            </a:r>
            <a:r>
              <a:rPr lang="fr-CA" sz="2000" b="1" dirty="0" smtClean="0">
                <a:solidFill>
                  <a:srgbClr val="000090"/>
                </a:solidFill>
                <a:latin typeface="Arial"/>
                <a:cs typeface="Arial"/>
              </a:rPr>
              <a:t>vols.</a:t>
            </a:r>
            <a:endParaRPr lang="fr-CA" sz="2000" b="1" dirty="0">
              <a:solidFill>
                <a:srgbClr val="000090"/>
              </a:solidFill>
              <a:latin typeface="Arial"/>
              <a:cs typeface="Arial"/>
            </a:endParaRPr>
          </a:p>
          <a:p>
            <a:pPr fontAlgn="base"/>
            <a:endParaRPr lang="fr-CA" sz="2000" b="1" dirty="0">
              <a:solidFill>
                <a:srgbClr val="000090"/>
              </a:solidFill>
              <a:latin typeface="Arial"/>
              <a:cs typeface="Arial"/>
            </a:endParaRPr>
          </a:p>
          <a:p>
            <a:pPr marL="285750" indent="-285750" fontAlgn="base">
              <a:buFont typeface="Arial" panose="020B0604020202020204" pitchFamily="34" charset="0"/>
              <a:buChar char="•"/>
            </a:pPr>
            <a:r>
              <a:rPr lang="fr-CA" sz="2000" b="1" dirty="0">
                <a:solidFill>
                  <a:srgbClr val="000090"/>
                </a:solidFill>
                <a:latin typeface="Arial"/>
                <a:cs typeface="Arial"/>
              </a:rPr>
              <a:t>L</a:t>
            </a:r>
            <a:r>
              <a:rPr lang="fr-CA" sz="2000" b="1" dirty="0" smtClean="0">
                <a:solidFill>
                  <a:srgbClr val="000090"/>
                </a:solidFill>
                <a:latin typeface="Arial"/>
                <a:cs typeface="Arial"/>
              </a:rPr>
              <a:t>a </a:t>
            </a:r>
            <a:r>
              <a:rPr lang="fr-CA" sz="2000" b="1" dirty="0">
                <a:solidFill>
                  <a:srgbClr val="000090"/>
                </a:solidFill>
                <a:latin typeface="Arial"/>
                <a:cs typeface="Arial"/>
              </a:rPr>
              <a:t>nature même de </a:t>
            </a:r>
            <a:r>
              <a:rPr lang="fr-CA" sz="2000" b="1" dirty="0" smtClean="0">
                <a:solidFill>
                  <a:srgbClr val="000090"/>
                </a:solidFill>
                <a:latin typeface="Arial"/>
                <a:cs typeface="Arial"/>
              </a:rPr>
              <a:t>l’entreprise.</a:t>
            </a:r>
            <a:endParaRPr lang="fr-CA" sz="2000" b="1" dirty="0">
              <a:solidFill>
                <a:srgbClr val="000090"/>
              </a:solidFill>
              <a:latin typeface="Arial"/>
              <a:cs typeface="Arial"/>
            </a:endParaRPr>
          </a:p>
          <a:p>
            <a:pPr fontAlgn="base"/>
            <a:endParaRPr lang="fr-CA" sz="2000" b="1" dirty="0">
              <a:solidFill>
                <a:srgbClr val="000090"/>
              </a:solidFill>
              <a:latin typeface="Arial"/>
              <a:cs typeface="Arial"/>
            </a:endParaRPr>
          </a:p>
          <a:p>
            <a:pPr marL="285750" indent="-285750" fontAlgn="base">
              <a:buFont typeface="Arial" panose="020B0604020202020204" pitchFamily="34" charset="0"/>
              <a:buChar char="•"/>
            </a:pPr>
            <a:r>
              <a:rPr lang="fr-CA" sz="2000" b="1" dirty="0">
                <a:solidFill>
                  <a:srgbClr val="000090"/>
                </a:solidFill>
                <a:latin typeface="Arial"/>
                <a:cs typeface="Arial"/>
              </a:rPr>
              <a:t>D</a:t>
            </a:r>
            <a:r>
              <a:rPr lang="fr-CA" sz="2000" b="1" dirty="0" smtClean="0">
                <a:solidFill>
                  <a:srgbClr val="000090"/>
                </a:solidFill>
                <a:latin typeface="Arial"/>
                <a:cs typeface="Arial"/>
              </a:rPr>
              <a:t>es </a:t>
            </a:r>
            <a:r>
              <a:rPr lang="fr-CA" sz="2000" b="1" dirty="0">
                <a:solidFill>
                  <a:srgbClr val="000090"/>
                </a:solidFill>
                <a:latin typeface="Arial"/>
                <a:cs typeface="Arial"/>
              </a:rPr>
              <a:t>soupçons sur un employé</a:t>
            </a:r>
            <a:r>
              <a:rPr lang="fr-CA" sz="2000" b="1" dirty="0" smtClean="0">
                <a:solidFill>
                  <a:srgbClr val="000090"/>
                </a:solidFill>
                <a:latin typeface="Arial"/>
                <a:cs typeface="Arial"/>
              </a:rPr>
              <a:t>.</a:t>
            </a:r>
            <a:endParaRPr lang="fr-CA" sz="2000" b="1" dirty="0">
              <a:solidFill>
                <a:srgbClr val="000090"/>
              </a:solidFill>
              <a:latin typeface="Arial"/>
              <a:cs typeface="Aria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37</a:t>
            </a:fld>
            <a:endParaRPr lang="fr-CA" dirty="0"/>
          </a:p>
        </p:txBody>
      </p:sp>
    </p:spTree>
    <p:extLst>
      <p:ext uri="{BB962C8B-B14F-4D97-AF65-F5344CB8AC3E}">
        <p14:creationId xmlns:p14="http://schemas.microsoft.com/office/powerpoint/2010/main" val="1030506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229810"/>
            <a:ext cx="7886700" cy="822476"/>
          </a:xfrm>
        </p:spPr>
        <p:txBody>
          <a:bodyPr>
            <a:normAutofit/>
          </a:bodyPr>
          <a:lstStyle/>
          <a:p>
            <a:pPr algn="ctr"/>
            <a:r>
              <a:rPr lang="fr-CA" sz="3600" b="1" dirty="0" smtClean="0"/>
              <a:t>Procédure de la fouille  I</a:t>
            </a:r>
            <a:endParaRPr lang="fr-CA" sz="3600" dirty="0"/>
          </a:p>
        </p:txBody>
      </p:sp>
      <p:pic>
        <p:nvPicPr>
          <p:cNvPr id="6146" name="Picture 2" descr="Image associÃ©e">
            <a:extLst>
              <a:ext uri="{FF2B5EF4-FFF2-40B4-BE49-F238E27FC236}">
                <a16:creationId xmlns:a16="http://schemas.microsoft.com/office/drawing/2014/main" xmlns="" id="{A75B1284-6DE8-4A8B-BDA6-A746B798D5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8164" y="1747856"/>
            <a:ext cx="2686050" cy="40457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891F737-B661-4A6D-8DC6-6EDB39BC2477}"/>
              </a:ext>
            </a:extLst>
          </p:cNvPr>
          <p:cNvSpPr/>
          <p:nvPr/>
        </p:nvSpPr>
        <p:spPr>
          <a:xfrm>
            <a:off x="281215" y="1166675"/>
            <a:ext cx="5823857" cy="4524315"/>
          </a:xfrm>
          <a:prstGeom prst="rect">
            <a:avLst/>
          </a:prstGeom>
        </p:spPr>
        <p:txBody>
          <a:bodyPr wrap="square">
            <a:spAutoFit/>
          </a:bodyPr>
          <a:lstStyle/>
          <a:p>
            <a:r>
              <a:rPr lang="fr-CA" sz="2400" b="1" dirty="0">
                <a:solidFill>
                  <a:srgbClr val="800000"/>
                </a:solidFill>
                <a:latin typeface="Arial"/>
                <a:cs typeface="Arial"/>
              </a:rPr>
              <a:t>Avant de procéder à une fouille, tout employeur </a:t>
            </a:r>
            <a:r>
              <a:rPr lang="fr-CA" sz="2400" b="1" dirty="0" smtClean="0">
                <a:solidFill>
                  <a:srgbClr val="800000"/>
                </a:solidFill>
                <a:latin typeface="Arial"/>
                <a:cs typeface="Arial"/>
              </a:rPr>
              <a:t>devrait </a:t>
            </a:r>
            <a:r>
              <a:rPr lang="fr-CA" sz="2400" b="1" dirty="0">
                <a:solidFill>
                  <a:srgbClr val="800000"/>
                </a:solidFill>
                <a:latin typeface="Arial"/>
                <a:cs typeface="Arial"/>
              </a:rPr>
              <a:t>poser les questions </a:t>
            </a:r>
            <a:r>
              <a:rPr lang="fr-CA" sz="2400" b="1" dirty="0" smtClean="0">
                <a:solidFill>
                  <a:srgbClr val="800000"/>
                </a:solidFill>
                <a:latin typeface="Arial"/>
                <a:cs typeface="Arial"/>
              </a:rPr>
              <a:t>suivantes :</a:t>
            </a:r>
            <a:endParaRPr lang="fr-CA" sz="2400" b="1" dirty="0">
              <a:solidFill>
                <a:srgbClr val="800000"/>
              </a:solidFill>
              <a:latin typeface="Arial"/>
              <a:cs typeface="Arial"/>
            </a:endParaRPr>
          </a:p>
          <a:p>
            <a:endParaRPr lang="fr-CA" sz="2400" b="1" dirty="0">
              <a:solidFill>
                <a:srgbClr val="800000"/>
              </a:solidFill>
              <a:latin typeface="Arial"/>
              <a:cs typeface="Arial"/>
            </a:endParaRPr>
          </a:p>
          <a:p>
            <a:pPr marL="342900" indent="-342900">
              <a:buFont typeface="Wingdings" panose="05000000000000000000" pitchFamily="2" charset="2"/>
              <a:buChar char="Ø"/>
            </a:pPr>
            <a:r>
              <a:rPr lang="fr-CA" sz="2400" b="1" dirty="0">
                <a:solidFill>
                  <a:srgbClr val="000090"/>
                </a:solidFill>
                <a:latin typeface="Arial"/>
                <a:cs typeface="Arial"/>
              </a:rPr>
              <a:t>S</a:t>
            </a:r>
            <a:r>
              <a:rPr lang="fr-CA" sz="2400" b="1" dirty="0" smtClean="0">
                <a:solidFill>
                  <a:srgbClr val="000090"/>
                </a:solidFill>
                <a:latin typeface="Arial"/>
                <a:cs typeface="Arial"/>
              </a:rPr>
              <a:t>oupçonnez</a:t>
            </a:r>
            <a:r>
              <a:rPr lang="fr-CA" sz="2400" b="1" dirty="0">
                <a:solidFill>
                  <a:srgbClr val="000090"/>
                </a:solidFill>
                <a:latin typeface="Arial"/>
                <a:cs typeface="Arial"/>
              </a:rPr>
              <a:t>-vous un employé de commettre un </a:t>
            </a:r>
            <a:r>
              <a:rPr lang="fr-CA" sz="2400" b="1" dirty="0" smtClean="0">
                <a:solidFill>
                  <a:srgbClr val="000090"/>
                </a:solidFill>
                <a:latin typeface="Arial"/>
                <a:cs typeface="Arial"/>
              </a:rPr>
              <a:t>manquement </a:t>
            </a:r>
            <a:r>
              <a:rPr lang="fr-CA" sz="2400" b="1" dirty="0" smtClean="0">
                <a:solidFill>
                  <a:srgbClr val="000090"/>
                </a:solidFill>
                <a:latin typeface="Arial"/>
                <a:cs typeface="Arial"/>
              </a:rPr>
              <a:t>disciplinaire ?</a:t>
            </a:r>
            <a:endParaRPr lang="fr-CA" sz="2400" b="1" dirty="0">
              <a:solidFill>
                <a:srgbClr val="000090"/>
              </a:solidFill>
              <a:latin typeface="Arial"/>
              <a:cs typeface="Arial"/>
            </a:endParaRPr>
          </a:p>
          <a:p>
            <a:endParaRPr lang="fr-CA" sz="2400" b="1" dirty="0">
              <a:solidFill>
                <a:srgbClr val="000090"/>
              </a:solidFill>
              <a:latin typeface="Arial"/>
              <a:cs typeface="Arial"/>
            </a:endParaRPr>
          </a:p>
          <a:p>
            <a:pPr marL="457200" indent="-457200">
              <a:buFont typeface="Wingdings" panose="05000000000000000000" pitchFamily="2" charset="2"/>
              <a:buChar char="Ø"/>
            </a:pPr>
            <a:r>
              <a:rPr lang="fr-CA" sz="2400" b="1" dirty="0">
                <a:solidFill>
                  <a:srgbClr val="000090"/>
                </a:solidFill>
                <a:latin typeface="Arial"/>
                <a:cs typeface="Arial"/>
              </a:rPr>
              <a:t>E</a:t>
            </a:r>
            <a:r>
              <a:rPr lang="fr-CA" sz="2400" b="1" dirty="0" smtClean="0">
                <a:solidFill>
                  <a:srgbClr val="000090"/>
                </a:solidFill>
                <a:latin typeface="Arial"/>
                <a:cs typeface="Arial"/>
              </a:rPr>
              <a:t>xiste</a:t>
            </a:r>
            <a:r>
              <a:rPr lang="fr-CA" sz="2400" b="1" dirty="0">
                <a:solidFill>
                  <a:srgbClr val="000090"/>
                </a:solidFill>
                <a:latin typeface="Arial"/>
                <a:cs typeface="Arial"/>
              </a:rPr>
              <a:t>-t-il des circonstances particulières dans l’entreprise exigeant que des fouilles soient </a:t>
            </a:r>
            <a:r>
              <a:rPr lang="fr-CA" sz="2400" b="1" dirty="0" smtClean="0">
                <a:solidFill>
                  <a:srgbClr val="000090"/>
                </a:solidFill>
                <a:latin typeface="Arial"/>
                <a:cs typeface="Arial"/>
              </a:rPr>
              <a:t>faites ?</a:t>
            </a:r>
            <a:endParaRPr lang="fr-CA" sz="2400" b="1" dirty="0">
              <a:latin typeface="Arial"/>
              <a:cs typeface="Aria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38</a:t>
            </a:fld>
            <a:endParaRPr lang="fr-CA" dirty="0"/>
          </a:p>
        </p:txBody>
      </p:sp>
    </p:spTree>
    <p:extLst>
      <p:ext uri="{BB962C8B-B14F-4D97-AF65-F5344CB8AC3E}">
        <p14:creationId xmlns:p14="http://schemas.microsoft.com/office/powerpoint/2010/main" val="15419666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193524"/>
            <a:ext cx="7886700" cy="628953"/>
          </a:xfrm>
        </p:spPr>
        <p:txBody>
          <a:bodyPr>
            <a:normAutofit/>
          </a:bodyPr>
          <a:lstStyle/>
          <a:p>
            <a:pPr algn="ctr"/>
            <a:r>
              <a:rPr lang="fr-CA" sz="3600" b="1" dirty="0" smtClean="0"/>
              <a:t>Procédure de la fouille  II</a:t>
            </a:r>
            <a:endParaRPr lang="fr-CA" sz="3600" dirty="0"/>
          </a:p>
        </p:txBody>
      </p:sp>
      <p:sp>
        <p:nvSpPr>
          <p:cNvPr id="4" name="Espace réservé du contenu 3">
            <a:extLst>
              <a:ext uri="{FF2B5EF4-FFF2-40B4-BE49-F238E27FC236}">
                <a16:creationId xmlns:a16="http://schemas.microsoft.com/office/drawing/2014/main" xmlns="" id="{FD54CFAA-28D4-4EB0-BC1B-5EC8D3E7FBC1}"/>
              </a:ext>
            </a:extLst>
          </p:cNvPr>
          <p:cNvSpPr>
            <a:spLocks noGrp="1"/>
          </p:cNvSpPr>
          <p:nvPr>
            <p:ph idx="1"/>
          </p:nvPr>
        </p:nvSpPr>
        <p:spPr>
          <a:xfrm>
            <a:off x="638239" y="1059196"/>
            <a:ext cx="7874886" cy="4782804"/>
          </a:xfrm>
        </p:spPr>
        <p:txBody>
          <a:bodyPr>
            <a:normAutofit/>
          </a:bodyPr>
          <a:lstStyle/>
          <a:p>
            <a:pPr marL="0" indent="0">
              <a:buNone/>
            </a:pPr>
            <a:endParaRPr lang="fr-CA" sz="3200" dirty="0">
              <a:solidFill>
                <a:srgbClr val="800000"/>
              </a:solidFill>
            </a:endParaRPr>
          </a:p>
          <a:p>
            <a:pPr marL="0" indent="0">
              <a:buNone/>
            </a:pPr>
            <a:r>
              <a:rPr lang="fr-CA" sz="3200" dirty="0" smtClean="0">
                <a:solidFill>
                  <a:srgbClr val="800000"/>
                </a:solidFill>
              </a:rPr>
              <a:t>Avez-vous </a:t>
            </a:r>
            <a:r>
              <a:rPr lang="fr-CA" sz="3200" dirty="0">
                <a:solidFill>
                  <a:srgbClr val="800000"/>
                </a:solidFill>
              </a:rPr>
              <a:t>analysé la possibilité d’instaurer des mesures moins contraignantes que la fouille pour régler votre </a:t>
            </a:r>
            <a:r>
              <a:rPr lang="fr-CA" sz="3200" dirty="0" smtClean="0">
                <a:solidFill>
                  <a:srgbClr val="800000"/>
                </a:solidFill>
              </a:rPr>
              <a:t>problème ?</a:t>
            </a:r>
            <a:endParaRPr lang="en-CA" sz="3200" dirty="0">
              <a:solidFill>
                <a:srgbClr val="800000"/>
              </a:solidFil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39</a:t>
            </a:fld>
            <a:endParaRPr lang="fr-CA" dirty="0"/>
          </a:p>
        </p:txBody>
      </p:sp>
    </p:spTree>
    <p:extLst>
      <p:ext uri="{BB962C8B-B14F-4D97-AF65-F5344CB8AC3E}">
        <p14:creationId xmlns:p14="http://schemas.microsoft.com/office/powerpoint/2010/main" val="201499863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8A11F0-84FF-4EC7-A24B-ADA9352D64EA}"/>
              </a:ext>
            </a:extLst>
          </p:cNvPr>
          <p:cNvSpPr>
            <a:spLocks noGrp="1"/>
          </p:cNvSpPr>
          <p:nvPr>
            <p:ph type="title"/>
          </p:nvPr>
        </p:nvSpPr>
        <p:spPr>
          <a:xfrm>
            <a:off x="628650" y="1"/>
            <a:ext cx="7886700" cy="1325563"/>
          </a:xfrm>
        </p:spPr>
        <p:txBody>
          <a:bodyPr>
            <a:normAutofit/>
          </a:bodyPr>
          <a:lstStyle/>
          <a:p>
            <a:pPr algn="ctr"/>
            <a:r>
              <a:rPr lang="fr-CA" sz="4800" b="1" dirty="0"/>
              <a:t>Introduction</a:t>
            </a:r>
            <a:endParaRPr lang="en-CA" sz="4800" b="1" dirty="0"/>
          </a:p>
        </p:txBody>
      </p:sp>
      <p:sp>
        <p:nvSpPr>
          <p:cNvPr id="3" name="Espace réservé du contenu 2">
            <a:extLst>
              <a:ext uri="{FF2B5EF4-FFF2-40B4-BE49-F238E27FC236}">
                <a16:creationId xmlns:a16="http://schemas.microsoft.com/office/drawing/2014/main" xmlns="" id="{15FD1168-B292-4C8F-942F-21D13CB73C70}"/>
              </a:ext>
            </a:extLst>
          </p:cNvPr>
          <p:cNvSpPr>
            <a:spLocks noGrp="1"/>
          </p:cNvSpPr>
          <p:nvPr>
            <p:ph idx="1"/>
          </p:nvPr>
        </p:nvSpPr>
        <p:spPr>
          <a:xfrm>
            <a:off x="272143" y="1250066"/>
            <a:ext cx="8563430" cy="4861367"/>
          </a:xfrm>
        </p:spPr>
        <p:txBody>
          <a:bodyPr>
            <a:normAutofit fontScale="92500"/>
          </a:bodyPr>
          <a:lstStyle/>
          <a:p>
            <a:pPr>
              <a:lnSpc>
                <a:spcPct val="100000"/>
              </a:lnSpc>
              <a:buFont typeface="Wingdings" charset="2"/>
              <a:buChar char="Ø"/>
            </a:pPr>
            <a:r>
              <a:rPr lang="fr-CA" sz="2400" dirty="0">
                <a:solidFill>
                  <a:srgbClr val="800000"/>
                </a:solidFill>
              </a:rPr>
              <a:t>Protestations des syndicats, des employés et même des journaux sur la protection de la vie privée, un employeur peut se demander s’il peut surveiller un employé afin de protéger ses biens ou sa clientèle. La réponse est OUI, mais cette surveillance doit se faire dans un cadre respectueux de certaines limites. </a:t>
            </a:r>
          </a:p>
          <a:p>
            <a:pPr marL="0" indent="0">
              <a:lnSpc>
                <a:spcPct val="100000"/>
              </a:lnSpc>
              <a:buNone/>
            </a:pPr>
            <a:endParaRPr lang="fr-CA" sz="2400" dirty="0">
              <a:solidFill>
                <a:srgbClr val="800000"/>
              </a:solidFill>
            </a:endParaRPr>
          </a:p>
          <a:p>
            <a:pPr>
              <a:lnSpc>
                <a:spcPct val="100000"/>
              </a:lnSpc>
              <a:buFont typeface="Wingdings" charset="2"/>
              <a:buChar char="Ø"/>
            </a:pPr>
            <a:r>
              <a:rPr lang="fr-CA" sz="2400" dirty="0">
                <a:solidFill>
                  <a:srgbClr val="800000"/>
                </a:solidFill>
              </a:rPr>
              <a:t>Il y a des lois qui viennent encadrer le droit de l’employeur de surveiller des employés comme la Charte des droits et libertés de la personne et le code civil du </a:t>
            </a:r>
            <a:r>
              <a:rPr lang="fr-CA" sz="2400" dirty="0" smtClean="0">
                <a:solidFill>
                  <a:srgbClr val="800000"/>
                </a:solidFill>
              </a:rPr>
              <a:t>Québec</a:t>
            </a:r>
            <a:r>
              <a:rPr lang="fr-CA" sz="2400" dirty="0">
                <a:solidFill>
                  <a:srgbClr val="800000"/>
                </a:solidFill>
              </a:rPr>
              <a:t>. Il est bien important de respecter les conditions permettant d’effectuer la surveillance d’un employé, puisque les conséquences potentielles de l’illégalité peuvent être multiples.</a:t>
            </a:r>
            <a:endParaRPr lang="en-CA" sz="2400" dirty="0">
              <a:solidFill>
                <a:srgbClr val="800000"/>
              </a:solidFill>
            </a:endParaRPr>
          </a:p>
        </p:txBody>
      </p:sp>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4</a:t>
            </a:fld>
            <a:endParaRPr lang="fr-CA" dirty="0"/>
          </a:p>
        </p:txBody>
      </p:sp>
    </p:spTree>
    <p:extLst>
      <p:ext uri="{BB962C8B-B14F-4D97-AF65-F5344CB8AC3E}">
        <p14:creationId xmlns:p14="http://schemas.microsoft.com/office/powerpoint/2010/main" val="294031614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217715"/>
            <a:ext cx="7886700" cy="907143"/>
          </a:xfrm>
        </p:spPr>
        <p:txBody>
          <a:bodyPr>
            <a:normAutofit/>
          </a:bodyPr>
          <a:lstStyle/>
          <a:p>
            <a:pPr algn="ctr"/>
            <a:r>
              <a:rPr lang="fr-CA" sz="3600" b="1" smtClean="0"/>
              <a:t>Procédure de la fouille  III</a:t>
            </a:r>
            <a:endParaRPr lang="fr-CA" sz="3600"/>
          </a:p>
        </p:txBody>
      </p:sp>
      <p:pic>
        <p:nvPicPr>
          <p:cNvPr id="4098" name="Picture 2" descr="RÃ©sultats de recherche d'images pour Â«Â humour la fouille au travailÂ Â»">
            <a:extLst>
              <a:ext uri="{FF2B5EF4-FFF2-40B4-BE49-F238E27FC236}">
                <a16:creationId xmlns:a16="http://schemas.microsoft.com/office/drawing/2014/main" xmlns="" id="{F0325090-0400-449B-A55A-94330757A9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2935" y="1965476"/>
            <a:ext cx="3451065"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8537E09-BFEB-49D7-8046-5E31BC27810D}"/>
              </a:ext>
            </a:extLst>
          </p:cNvPr>
          <p:cNvSpPr/>
          <p:nvPr/>
        </p:nvSpPr>
        <p:spPr>
          <a:xfrm>
            <a:off x="408214" y="1067904"/>
            <a:ext cx="5016500" cy="5262979"/>
          </a:xfrm>
          <a:prstGeom prst="rect">
            <a:avLst/>
          </a:prstGeom>
        </p:spPr>
        <p:txBody>
          <a:bodyPr wrap="square">
            <a:spAutoFit/>
          </a:bodyPr>
          <a:lstStyle/>
          <a:p>
            <a:r>
              <a:rPr lang="fr-CA" sz="2400" b="1" dirty="0">
                <a:solidFill>
                  <a:srgbClr val="800000"/>
                </a:solidFill>
                <a:latin typeface="Arial"/>
                <a:cs typeface="Arial"/>
              </a:rPr>
              <a:t>Lorsque la demande de fouille est claire et qu’elle est bien formulée par une personne autorisée et que celle-ci est justifiée, le refus de l’employé de s’y soumettre sera compris comme de l’insubordination qui pourra être sanctionnée par l’imposition de mesures disciplinaires </a:t>
            </a:r>
            <a:r>
              <a:rPr lang="fr-CA" sz="2400" b="1" dirty="0" smtClean="0">
                <a:solidFill>
                  <a:srgbClr val="800000"/>
                </a:solidFill>
                <a:latin typeface="Arial"/>
                <a:cs typeface="Arial"/>
              </a:rPr>
              <a:t>progressives.</a:t>
            </a:r>
          </a:p>
          <a:p>
            <a:endParaRPr lang="fr-CA" sz="2400" b="1" dirty="0">
              <a:solidFill>
                <a:srgbClr val="800000"/>
              </a:solidFill>
              <a:latin typeface="Arial"/>
              <a:cs typeface="Arial"/>
            </a:endParaRPr>
          </a:p>
          <a:p>
            <a:r>
              <a:rPr lang="fr-CA" sz="2400" b="1" dirty="0" smtClean="0">
                <a:solidFill>
                  <a:srgbClr val="000090"/>
                </a:solidFill>
                <a:latin typeface="Arial"/>
                <a:cs typeface="Arial"/>
              </a:rPr>
              <a:t>Il </a:t>
            </a:r>
            <a:r>
              <a:rPr lang="fr-CA" sz="2400" b="1" dirty="0">
                <a:solidFill>
                  <a:srgbClr val="000090"/>
                </a:solidFill>
                <a:latin typeface="Arial"/>
                <a:cs typeface="Arial"/>
              </a:rPr>
              <a:t>y a même des cas </a:t>
            </a:r>
            <a:r>
              <a:rPr lang="fr-CA" sz="2400" b="1" dirty="0" smtClean="0">
                <a:solidFill>
                  <a:srgbClr val="000090"/>
                </a:solidFill>
                <a:latin typeface="Arial"/>
                <a:cs typeface="Arial"/>
              </a:rPr>
              <a:t>où l’employeur requiert </a:t>
            </a:r>
            <a:r>
              <a:rPr lang="fr-CA" sz="2400" b="1" dirty="0">
                <a:solidFill>
                  <a:srgbClr val="000090"/>
                </a:solidFill>
                <a:latin typeface="Arial"/>
                <a:cs typeface="Arial"/>
              </a:rPr>
              <a:t>l’aide de la police.</a:t>
            </a:r>
            <a:endParaRPr lang="en-CA" sz="2400" b="1" dirty="0">
              <a:solidFill>
                <a:srgbClr val="000090"/>
              </a:solidFill>
              <a:latin typeface="Arial"/>
              <a:cs typeface="Aria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40</a:t>
            </a:fld>
            <a:endParaRPr lang="fr-CA" dirty="0"/>
          </a:p>
        </p:txBody>
      </p:sp>
    </p:spTree>
    <p:extLst>
      <p:ext uri="{BB962C8B-B14F-4D97-AF65-F5344CB8AC3E}">
        <p14:creationId xmlns:p14="http://schemas.microsoft.com/office/powerpoint/2010/main" val="2396750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277792"/>
            <a:ext cx="7886700" cy="704404"/>
          </a:xfrm>
        </p:spPr>
        <p:txBody>
          <a:bodyPr>
            <a:normAutofit/>
          </a:bodyPr>
          <a:lstStyle/>
          <a:p>
            <a:pPr algn="ctr"/>
            <a:r>
              <a:rPr lang="fr-CA" sz="3600" dirty="0"/>
              <a:t>Conclusion</a:t>
            </a:r>
            <a:endParaRPr lang="en-CA" sz="3600" dirty="0"/>
          </a:p>
        </p:txBody>
      </p:sp>
      <p:pic>
        <p:nvPicPr>
          <p:cNvPr id="1026" name="Picture 2" descr="Image associÃ©e">
            <a:extLst>
              <a:ext uri="{FF2B5EF4-FFF2-40B4-BE49-F238E27FC236}">
                <a16:creationId xmlns:a16="http://schemas.microsoft.com/office/drawing/2014/main" xmlns="" id="{FACFE824-8882-49DD-B814-5787CDFCB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14" y="1257905"/>
            <a:ext cx="3692072" cy="4922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s de recherche d'images pour Â«Â humour surveillanceÂ Â»">
            <a:extLst>
              <a:ext uri="{FF2B5EF4-FFF2-40B4-BE49-F238E27FC236}">
                <a16:creationId xmlns:a16="http://schemas.microsoft.com/office/drawing/2014/main" xmlns="" id="{2F147C3B-A60D-42B6-8458-3677D470A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6" y="1306286"/>
            <a:ext cx="3646715" cy="48622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41</a:t>
            </a:fld>
            <a:endParaRPr lang="fr-CA" dirty="0"/>
          </a:p>
        </p:txBody>
      </p:sp>
    </p:spTree>
    <p:extLst>
      <p:ext uri="{BB962C8B-B14F-4D97-AF65-F5344CB8AC3E}">
        <p14:creationId xmlns:p14="http://schemas.microsoft.com/office/powerpoint/2010/main" val="4222331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p:txBody>
          <a:bodyPr>
            <a:normAutofit/>
          </a:bodyPr>
          <a:lstStyle/>
          <a:p>
            <a:pPr algn="ctr"/>
            <a:r>
              <a:rPr lang="fr-CA" sz="3600" dirty="0"/>
              <a:t>Avez-vous des </a:t>
            </a:r>
            <a:r>
              <a:rPr lang="fr-CA" sz="3600" dirty="0" smtClean="0"/>
              <a:t>questions ?</a:t>
            </a:r>
            <a:endParaRPr lang="en-CA" sz="3600" dirty="0"/>
          </a:p>
        </p:txBody>
      </p:sp>
      <p:pic>
        <p:nvPicPr>
          <p:cNvPr id="9" name="Picture 2" descr="RÃ©sultats de recherche d'images pour Â«Â bonhomme interrogationÂ Â»">
            <a:extLst>
              <a:ext uri="{FF2B5EF4-FFF2-40B4-BE49-F238E27FC236}">
                <a16:creationId xmlns:a16="http://schemas.microsoft.com/office/drawing/2014/main" xmlns="" id="{7A987FD8-DE49-438A-8985-16D6C7F48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516" y="1647027"/>
            <a:ext cx="3061119" cy="40814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42</a:t>
            </a:fld>
            <a:endParaRPr lang="fr-CA" dirty="0"/>
          </a:p>
        </p:txBody>
      </p:sp>
    </p:spTree>
    <p:extLst>
      <p:ext uri="{BB962C8B-B14F-4D97-AF65-F5344CB8AC3E}">
        <p14:creationId xmlns:p14="http://schemas.microsoft.com/office/powerpoint/2010/main" val="42542539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F997E49C-7960-4A75-9803-27673818A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0487" y="478302"/>
            <a:ext cx="4088727" cy="5901397"/>
          </a:xfrm>
        </p:spPr>
      </p:pic>
      <p:sp>
        <p:nvSpPr>
          <p:cNvPr id="6" name="Titre 5">
            <a:extLst>
              <a:ext uri="{FF2B5EF4-FFF2-40B4-BE49-F238E27FC236}">
                <a16:creationId xmlns:a16="http://schemas.microsoft.com/office/drawing/2014/main" xmlns="" id="{0437A40D-F910-408F-AB8F-8D1DFD370315}"/>
              </a:ext>
            </a:extLst>
          </p:cNvPr>
          <p:cNvSpPr>
            <a:spLocks noGrp="1"/>
          </p:cNvSpPr>
          <p:nvPr>
            <p:ph type="title"/>
          </p:nvPr>
        </p:nvSpPr>
        <p:spPr>
          <a:xfrm>
            <a:off x="0" y="0"/>
            <a:ext cx="9144000" cy="1111348"/>
          </a:xfrm>
        </p:spPr>
        <p:txBody>
          <a:bodyPr>
            <a:normAutofit/>
          </a:bodyPr>
          <a:lstStyle/>
          <a:p>
            <a:pPr algn="ctr"/>
            <a:r>
              <a:rPr lang="en-CA" dirty="0"/>
              <a:t/>
            </a:r>
            <a:br>
              <a:rPr lang="en-CA" dirty="0"/>
            </a:br>
            <a:endParaRPr lang="en-CA" dirty="0"/>
          </a:p>
        </p:txBody>
      </p:sp>
      <p:sp>
        <p:nvSpPr>
          <p:cNvPr id="7" name="ZoneTexte 6">
            <a:extLst>
              <a:ext uri="{FF2B5EF4-FFF2-40B4-BE49-F238E27FC236}">
                <a16:creationId xmlns:a16="http://schemas.microsoft.com/office/drawing/2014/main" xmlns="" id="{D9683D59-CE50-453D-954E-E8181617A0FA}"/>
              </a:ext>
            </a:extLst>
          </p:cNvPr>
          <p:cNvSpPr txBox="1"/>
          <p:nvPr/>
        </p:nvSpPr>
        <p:spPr>
          <a:xfrm>
            <a:off x="327126" y="441339"/>
            <a:ext cx="2766232" cy="5371727"/>
          </a:xfrm>
          <a:prstGeom prst="rect">
            <a:avLst/>
          </a:prstGeom>
          <a:noFill/>
        </p:spPr>
        <p:txBody>
          <a:bodyPr wrap="square" rtlCol="0">
            <a:spAutoFit/>
          </a:bodyPr>
          <a:lstStyle/>
          <a:p>
            <a:pPr algn="ctr">
              <a:lnSpc>
                <a:spcPct val="80000"/>
              </a:lnSpc>
            </a:pPr>
            <a:r>
              <a:rPr lang="fr-CA" sz="2800" b="1" dirty="0" smtClean="0">
                <a:latin typeface="Arial"/>
                <a:cs typeface="Arial"/>
              </a:rPr>
              <a:t>Robert est :</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-Charismatique</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-Confiant</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-Débrouillard</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-Extraverti</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-Jovial</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-Motivé</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-Polyvalent</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-Rigoureux</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-Social</a:t>
            </a:r>
          </a:p>
          <a:p>
            <a:pPr>
              <a:lnSpc>
                <a:spcPct val="80000"/>
              </a:lnSpc>
            </a:pPr>
            <a:endParaRPr lang="fr-CA" sz="2000" b="1" dirty="0" smtClean="0">
              <a:latin typeface="Arial"/>
              <a:cs typeface="Arial"/>
            </a:endParaRPr>
          </a:p>
          <a:p>
            <a:pPr>
              <a:lnSpc>
                <a:spcPct val="80000"/>
              </a:lnSpc>
            </a:pPr>
            <a:r>
              <a:rPr lang="fr-CA" sz="2000" b="1" dirty="0" smtClean="0">
                <a:latin typeface="Arial"/>
                <a:cs typeface="Arial"/>
              </a:rPr>
              <a:t>-Sympathique</a:t>
            </a:r>
            <a:endParaRPr lang="fr-CA" sz="2000" b="1" dirty="0">
              <a:latin typeface="Arial"/>
              <a:cs typeface="Arial"/>
            </a:endParaRP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5</a:t>
            </a:fld>
            <a:endParaRPr lang="fr-CA" dirty="0"/>
          </a:p>
        </p:txBody>
      </p:sp>
    </p:spTree>
    <p:extLst>
      <p:ext uri="{BB962C8B-B14F-4D97-AF65-F5344CB8AC3E}">
        <p14:creationId xmlns:p14="http://schemas.microsoft.com/office/powerpoint/2010/main" val="3302093826"/>
      </p:ext>
    </p:extLst>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p:txBody>
          <a:bodyPr>
            <a:normAutofit/>
          </a:bodyPr>
          <a:lstStyle/>
          <a:p>
            <a:pPr algn="ctr"/>
            <a:r>
              <a:rPr lang="fr-CA" sz="3600" b="1" dirty="0" smtClean="0"/>
              <a:t>L’enregistrement de conversations</a:t>
            </a:r>
            <a:endParaRPr lang="fr-CA" sz="3600" dirty="0"/>
          </a:p>
        </p:txBody>
      </p:sp>
      <p:pic>
        <p:nvPicPr>
          <p:cNvPr id="1026" name="Picture 2" descr="RÃ©sultats de recherche d'images pour Â«Â enregistrement tÃ©lÃ©phonique au travailÂ Â»">
            <a:extLst>
              <a:ext uri="{FF2B5EF4-FFF2-40B4-BE49-F238E27FC236}">
                <a16:creationId xmlns:a16="http://schemas.microsoft.com/office/drawing/2014/main" xmlns="" id="{DE541C23-4C94-4150-952F-B1686D2F17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8003" y="1605885"/>
            <a:ext cx="6205074" cy="4673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6</a:t>
            </a:fld>
            <a:endParaRPr lang="fr-CA" dirty="0"/>
          </a:p>
        </p:txBody>
      </p:sp>
    </p:spTree>
    <p:extLst>
      <p:ext uri="{BB962C8B-B14F-4D97-AF65-F5344CB8AC3E}">
        <p14:creationId xmlns:p14="http://schemas.microsoft.com/office/powerpoint/2010/main" val="1107128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217714"/>
            <a:ext cx="7886700" cy="786192"/>
          </a:xfrm>
        </p:spPr>
        <p:txBody>
          <a:bodyPr>
            <a:normAutofit/>
          </a:bodyPr>
          <a:lstStyle/>
          <a:p>
            <a:pPr algn="ctr"/>
            <a:r>
              <a:rPr lang="fr-CA" sz="3600" dirty="0" smtClean="0"/>
              <a:t>Deux cas de figure  I </a:t>
            </a:r>
            <a:endParaRPr lang="fr-CA" sz="3600" dirty="0"/>
          </a:p>
        </p:txBody>
      </p:sp>
      <p:sp>
        <p:nvSpPr>
          <p:cNvPr id="4" name="Espace réservé du contenu 3">
            <a:extLst>
              <a:ext uri="{FF2B5EF4-FFF2-40B4-BE49-F238E27FC236}">
                <a16:creationId xmlns:a16="http://schemas.microsoft.com/office/drawing/2014/main" xmlns="" id="{49F6AF8C-57F1-43F6-9675-0FD979C7F9DA}"/>
              </a:ext>
            </a:extLst>
          </p:cNvPr>
          <p:cNvSpPr>
            <a:spLocks noGrp="1"/>
          </p:cNvSpPr>
          <p:nvPr>
            <p:ph idx="1"/>
          </p:nvPr>
        </p:nvSpPr>
        <p:spPr>
          <a:xfrm>
            <a:off x="308429" y="1144474"/>
            <a:ext cx="5784259" cy="4903145"/>
          </a:xfrm>
        </p:spPr>
        <p:txBody>
          <a:bodyPr>
            <a:normAutofit fontScale="92500" lnSpcReduction="10000"/>
          </a:bodyPr>
          <a:lstStyle/>
          <a:p>
            <a:pPr marL="514350" indent="-514350" fontAlgn="base">
              <a:buFont typeface="+mj-lt"/>
              <a:buAutoNum type="arabicPeriod"/>
            </a:pPr>
            <a:r>
              <a:rPr lang="fr-CA" sz="2400" dirty="0">
                <a:solidFill>
                  <a:srgbClr val="800000"/>
                </a:solidFill>
              </a:rPr>
              <a:t>Enregistrer les appels pour surveiller les contacts avec la </a:t>
            </a:r>
            <a:r>
              <a:rPr lang="fr-CA" sz="2400" dirty="0" smtClean="0">
                <a:solidFill>
                  <a:srgbClr val="800000"/>
                </a:solidFill>
              </a:rPr>
              <a:t>clientèle :</a:t>
            </a:r>
            <a:endParaRPr lang="fr-CA" sz="2400" dirty="0">
              <a:solidFill>
                <a:srgbClr val="800000"/>
              </a:solidFill>
            </a:endParaRPr>
          </a:p>
          <a:p>
            <a:pPr marL="0" indent="0" fontAlgn="base">
              <a:buNone/>
            </a:pPr>
            <a:endParaRPr lang="fr-CA" sz="2400" dirty="0"/>
          </a:p>
          <a:p>
            <a:pPr fontAlgn="base"/>
            <a:r>
              <a:rPr lang="fr-CA" sz="2400" dirty="0">
                <a:solidFill>
                  <a:srgbClr val="000090"/>
                </a:solidFill>
              </a:rPr>
              <a:t>de s’assurer que les standards de qualité demandés aux employés soient respectés;</a:t>
            </a:r>
          </a:p>
          <a:p>
            <a:pPr fontAlgn="base"/>
            <a:endParaRPr lang="fr-CA" sz="2400" dirty="0">
              <a:solidFill>
                <a:srgbClr val="000090"/>
              </a:solidFill>
            </a:endParaRPr>
          </a:p>
          <a:p>
            <a:pPr fontAlgn="base"/>
            <a:r>
              <a:rPr lang="fr-CA" sz="2400" dirty="0">
                <a:solidFill>
                  <a:srgbClr val="000090"/>
                </a:solidFill>
              </a:rPr>
              <a:t>de détecter les besoin de formation ou de coaching chez les employés;</a:t>
            </a:r>
          </a:p>
          <a:p>
            <a:pPr marL="0" indent="0" fontAlgn="base">
              <a:buNone/>
            </a:pPr>
            <a:endParaRPr lang="fr-CA" sz="2400" dirty="0">
              <a:solidFill>
                <a:srgbClr val="000090"/>
              </a:solidFill>
            </a:endParaRPr>
          </a:p>
          <a:p>
            <a:pPr fontAlgn="base"/>
            <a:r>
              <a:rPr lang="fr-CA" sz="2400" dirty="0">
                <a:solidFill>
                  <a:srgbClr val="000090"/>
                </a:solidFill>
              </a:rPr>
              <a:t>d’effectuer des contrôles de conformité dans l’offre de service (plus fréquent chez les institutions financières et les compagnies d’assurance).</a:t>
            </a:r>
          </a:p>
          <a:p>
            <a:pPr marL="0" indent="0" fontAlgn="base">
              <a:buNone/>
            </a:pPr>
            <a:endParaRPr lang="fr-CA" sz="2400" dirty="0"/>
          </a:p>
        </p:txBody>
      </p:sp>
      <p:pic>
        <p:nvPicPr>
          <p:cNvPr id="6" name="Picture 2" descr="Le mensonge du marketing">
            <a:extLst>
              <a:ext uri="{FF2B5EF4-FFF2-40B4-BE49-F238E27FC236}">
                <a16:creationId xmlns:a16="http://schemas.microsoft.com/office/drawing/2014/main" xmlns="" id="{B351403F-CBB5-4405-9266-9C0C2F090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696" y="1147885"/>
            <a:ext cx="2790733" cy="41619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7</a:t>
            </a:fld>
            <a:endParaRPr lang="fr-CA" dirty="0"/>
          </a:p>
        </p:txBody>
      </p:sp>
    </p:spTree>
    <p:extLst>
      <p:ext uri="{BB962C8B-B14F-4D97-AF65-F5344CB8AC3E}">
        <p14:creationId xmlns:p14="http://schemas.microsoft.com/office/powerpoint/2010/main" val="48735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169333"/>
            <a:ext cx="7886700" cy="834573"/>
          </a:xfrm>
        </p:spPr>
        <p:txBody>
          <a:bodyPr>
            <a:normAutofit/>
          </a:bodyPr>
          <a:lstStyle/>
          <a:p>
            <a:pPr algn="ctr"/>
            <a:r>
              <a:rPr lang="fr-CA" sz="3600" dirty="0" smtClean="0"/>
              <a:t>Deux cas de figure  II </a:t>
            </a:r>
            <a:endParaRPr lang="fr-CA" sz="3600" dirty="0"/>
          </a:p>
        </p:txBody>
      </p:sp>
      <p:sp>
        <p:nvSpPr>
          <p:cNvPr id="4" name="Espace réservé du contenu 3">
            <a:extLst>
              <a:ext uri="{FF2B5EF4-FFF2-40B4-BE49-F238E27FC236}">
                <a16:creationId xmlns:a16="http://schemas.microsoft.com/office/drawing/2014/main" xmlns="" id="{49F6AF8C-57F1-43F6-9675-0FD979C7F9DA}"/>
              </a:ext>
            </a:extLst>
          </p:cNvPr>
          <p:cNvSpPr>
            <a:spLocks noGrp="1"/>
          </p:cNvSpPr>
          <p:nvPr>
            <p:ph idx="1"/>
          </p:nvPr>
        </p:nvSpPr>
        <p:spPr>
          <a:xfrm>
            <a:off x="344714" y="1011958"/>
            <a:ext cx="5743080" cy="5297898"/>
          </a:xfrm>
        </p:spPr>
        <p:txBody>
          <a:bodyPr>
            <a:noAutofit/>
          </a:bodyPr>
          <a:lstStyle/>
          <a:p>
            <a:pPr marL="514350" indent="-514350" fontAlgn="base">
              <a:buFont typeface="+mj-lt"/>
              <a:buAutoNum type="arabicPeriod" startAt="2"/>
            </a:pPr>
            <a:r>
              <a:rPr lang="fr-CA" sz="2000" dirty="0">
                <a:solidFill>
                  <a:srgbClr val="800000"/>
                </a:solidFill>
              </a:rPr>
              <a:t>Enregistrer les appels pour obtenir une </a:t>
            </a:r>
            <a:r>
              <a:rPr lang="fr-CA" sz="2000" dirty="0" smtClean="0">
                <a:solidFill>
                  <a:srgbClr val="800000"/>
                </a:solidFill>
              </a:rPr>
              <a:t>preuve :  </a:t>
            </a:r>
            <a:r>
              <a:rPr lang="fr-CA" sz="2000" dirty="0">
                <a:solidFill>
                  <a:srgbClr val="800000"/>
                </a:solidFill>
              </a:rPr>
              <a:t>il suffit que l’une d’elles y consente pour qu’il y ait consentement à </a:t>
            </a:r>
            <a:r>
              <a:rPr lang="fr-CA" sz="2000" dirty="0" smtClean="0">
                <a:solidFill>
                  <a:srgbClr val="800000"/>
                </a:solidFill>
              </a:rPr>
              <a:t>l’interception :</a:t>
            </a:r>
            <a:endParaRPr lang="fr-CA" sz="2000" dirty="0">
              <a:solidFill>
                <a:srgbClr val="800000"/>
              </a:solidFill>
            </a:endParaRPr>
          </a:p>
          <a:p>
            <a:pPr marL="0" indent="0" fontAlgn="base">
              <a:buNone/>
            </a:pPr>
            <a:endParaRPr lang="fr-CA" sz="2000" dirty="0"/>
          </a:p>
          <a:p>
            <a:pPr fontAlgn="base"/>
            <a:r>
              <a:rPr lang="fr-CA" sz="1800" dirty="0" smtClean="0">
                <a:solidFill>
                  <a:srgbClr val="000090"/>
                </a:solidFill>
              </a:rPr>
              <a:t>L’enregistrement effectué </a:t>
            </a:r>
            <a:r>
              <a:rPr lang="fr-CA" sz="1800" dirty="0">
                <a:solidFill>
                  <a:srgbClr val="000090"/>
                </a:solidFill>
              </a:rPr>
              <a:t>par un directeur contenant les propos </a:t>
            </a:r>
            <a:r>
              <a:rPr lang="fr-CA" sz="1800" dirty="0" smtClean="0">
                <a:solidFill>
                  <a:srgbClr val="000090"/>
                </a:solidFill>
              </a:rPr>
              <a:t>menaçant</a:t>
            </a:r>
            <a:r>
              <a:rPr lang="fr-CA" sz="1800" dirty="0">
                <a:solidFill>
                  <a:srgbClr val="000090"/>
                </a:solidFill>
              </a:rPr>
              <a:t> qu’un employé lui avait adressés lors de deux conversations </a:t>
            </a:r>
            <a:r>
              <a:rPr lang="fr-CA" sz="1800" dirty="0" smtClean="0">
                <a:solidFill>
                  <a:srgbClr val="000090"/>
                </a:solidFill>
              </a:rPr>
              <a:t>téléphoniques.</a:t>
            </a:r>
            <a:endParaRPr lang="fr-CA" sz="1800" dirty="0">
              <a:solidFill>
                <a:srgbClr val="000090"/>
              </a:solidFill>
            </a:endParaRPr>
          </a:p>
          <a:p>
            <a:pPr fontAlgn="base"/>
            <a:endParaRPr lang="fr-CA" sz="1800" dirty="0">
              <a:solidFill>
                <a:srgbClr val="000090"/>
              </a:solidFill>
            </a:endParaRPr>
          </a:p>
          <a:p>
            <a:pPr fontAlgn="base"/>
            <a:r>
              <a:rPr lang="fr-CA" sz="1800" dirty="0">
                <a:solidFill>
                  <a:srgbClr val="000090"/>
                </a:solidFill>
              </a:rPr>
              <a:t>U</a:t>
            </a:r>
            <a:r>
              <a:rPr lang="fr-CA" sz="1800" dirty="0" smtClean="0">
                <a:solidFill>
                  <a:srgbClr val="000090"/>
                </a:solidFill>
              </a:rPr>
              <a:t>n </a:t>
            </a:r>
            <a:r>
              <a:rPr lang="fr-CA" sz="1800" dirty="0">
                <a:solidFill>
                  <a:srgbClr val="000090"/>
                </a:solidFill>
              </a:rPr>
              <a:t>employé ayant enregistré, à son insu, un supérieur alors que la conversation portait sur les conditions de </a:t>
            </a:r>
            <a:r>
              <a:rPr lang="fr-CA" sz="1800" dirty="0" smtClean="0">
                <a:solidFill>
                  <a:srgbClr val="000090"/>
                </a:solidFill>
              </a:rPr>
              <a:t>travail.</a:t>
            </a:r>
            <a:endParaRPr lang="fr-CA" sz="1800" dirty="0">
              <a:solidFill>
                <a:srgbClr val="000090"/>
              </a:solidFill>
            </a:endParaRPr>
          </a:p>
          <a:p>
            <a:pPr fontAlgn="base"/>
            <a:endParaRPr lang="fr-CA" sz="1800" dirty="0">
              <a:solidFill>
                <a:srgbClr val="000090"/>
              </a:solidFill>
            </a:endParaRPr>
          </a:p>
          <a:p>
            <a:r>
              <a:rPr lang="fr-CA" sz="1800" dirty="0">
                <a:solidFill>
                  <a:srgbClr val="000090"/>
                </a:solidFill>
              </a:rPr>
              <a:t>L</a:t>
            </a:r>
            <a:r>
              <a:rPr lang="fr-CA" sz="1800" dirty="0" smtClean="0">
                <a:solidFill>
                  <a:srgbClr val="000090"/>
                </a:solidFill>
              </a:rPr>
              <a:t>’enregistrement </a:t>
            </a:r>
            <a:r>
              <a:rPr lang="fr-CA" sz="1800" dirty="0">
                <a:solidFill>
                  <a:srgbClr val="000090"/>
                </a:solidFill>
              </a:rPr>
              <a:t>des conversation téléphoniques d’une </a:t>
            </a:r>
            <a:r>
              <a:rPr lang="fr-CA" sz="1800" dirty="0" smtClean="0">
                <a:solidFill>
                  <a:srgbClr val="000090"/>
                </a:solidFill>
              </a:rPr>
              <a:t>employée </a:t>
            </a:r>
            <a:r>
              <a:rPr lang="fr-CA" sz="1800" dirty="0">
                <a:solidFill>
                  <a:srgbClr val="000090"/>
                </a:solidFill>
              </a:rPr>
              <a:t>soupçonnée de vouloir organiser une compagnie concurrente. </a:t>
            </a:r>
          </a:p>
        </p:txBody>
      </p:sp>
      <p:pic>
        <p:nvPicPr>
          <p:cNvPr id="5" name="Picture 2" descr="RÃ©sultats de recherche d'images pour Â«Â la surveillanceÂ Â»">
            <a:extLst>
              <a:ext uri="{FF2B5EF4-FFF2-40B4-BE49-F238E27FC236}">
                <a16:creationId xmlns:a16="http://schemas.microsoft.com/office/drawing/2014/main" xmlns="" id="{F5A09D61-97EB-4934-9788-B5AB3AA08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24" y="1996347"/>
            <a:ext cx="2972276" cy="31441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8</a:t>
            </a:fld>
            <a:endParaRPr lang="fr-CA" dirty="0"/>
          </a:p>
        </p:txBody>
      </p:sp>
    </p:spTree>
    <p:extLst>
      <p:ext uri="{BB962C8B-B14F-4D97-AF65-F5344CB8AC3E}">
        <p14:creationId xmlns:p14="http://schemas.microsoft.com/office/powerpoint/2010/main" val="49924211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p:cTn id="3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04B242-87B1-47C7-8487-AFE0A41B2AD1}"/>
              </a:ext>
            </a:extLst>
          </p:cNvPr>
          <p:cNvSpPr>
            <a:spLocks noGrp="1"/>
          </p:cNvSpPr>
          <p:nvPr>
            <p:ph type="title"/>
          </p:nvPr>
        </p:nvSpPr>
        <p:spPr>
          <a:xfrm>
            <a:off x="628650" y="338668"/>
            <a:ext cx="7886700" cy="774095"/>
          </a:xfrm>
        </p:spPr>
        <p:txBody>
          <a:bodyPr>
            <a:normAutofit fontScale="90000"/>
          </a:bodyPr>
          <a:lstStyle/>
          <a:p>
            <a:pPr algn="ctr"/>
            <a:r>
              <a:rPr lang="fr-CA" sz="3600" b="1" dirty="0" smtClean="0"/>
              <a:t>L’enregistrement de conversations  I</a:t>
            </a:r>
            <a:r>
              <a:rPr lang="fr-CA" sz="3600" dirty="0" smtClean="0"/>
              <a:t> </a:t>
            </a:r>
            <a:endParaRPr lang="fr-CA" sz="3600" dirty="0"/>
          </a:p>
        </p:txBody>
      </p:sp>
      <p:sp>
        <p:nvSpPr>
          <p:cNvPr id="4" name="Espace réservé du contenu 3">
            <a:extLst>
              <a:ext uri="{FF2B5EF4-FFF2-40B4-BE49-F238E27FC236}">
                <a16:creationId xmlns:a16="http://schemas.microsoft.com/office/drawing/2014/main" xmlns="" id="{49F6AF8C-57F1-43F6-9675-0FD979C7F9DA}"/>
              </a:ext>
            </a:extLst>
          </p:cNvPr>
          <p:cNvSpPr>
            <a:spLocks noGrp="1"/>
          </p:cNvSpPr>
          <p:nvPr>
            <p:ph idx="1"/>
          </p:nvPr>
        </p:nvSpPr>
        <p:spPr>
          <a:xfrm>
            <a:off x="526144" y="1253332"/>
            <a:ext cx="8118929" cy="4721717"/>
          </a:xfrm>
        </p:spPr>
        <p:txBody>
          <a:bodyPr>
            <a:normAutofit lnSpcReduction="10000"/>
          </a:bodyPr>
          <a:lstStyle/>
          <a:p>
            <a:pPr fontAlgn="base">
              <a:buFont typeface="Wingdings" charset="2"/>
              <a:buChar char="Ø"/>
            </a:pPr>
            <a:r>
              <a:rPr lang="fr-CA" dirty="0">
                <a:solidFill>
                  <a:srgbClr val="800000"/>
                </a:solidFill>
              </a:rPr>
              <a:t>L’enregistrement des conversations peut être utiles dans certaines </a:t>
            </a:r>
            <a:r>
              <a:rPr lang="fr-CA" dirty="0" smtClean="0">
                <a:solidFill>
                  <a:srgbClr val="800000"/>
                </a:solidFill>
              </a:rPr>
              <a:t>circonstance ; </a:t>
            </a:r>
            <a:r>
              <a:rPr lang="fr-CA" dirty="0">
                <a:solidFill>
                  <a:srgbClr val="800000"/>
                </a:solidFill>
              </a:rPr>
              <a:t>il peut aussi s’avérer être le seul moyen efficace pour détecter des comportements délinquants.</a:t>
            </a:r>
          </a:p>
          <a:p>
            <a:pPr marL="0" indent="0" fontAlgn="base">
              <a:buNone/>
            </a:pPr>
            <a:endParaRPr lang="fr-CA" dirty="0">
              <a:solidFill>
                <a:srgbClr val="800000"/>
              </a:solidFill>
            </a:endParaRPr>
          </a:p>
          <a:p>
            <a:pPr fontAlgn="base">
              <a:buFont typeface="Wingdings" charset="2"/>
              <a:buChar char="Ø"/>
            </a:pPr>
            <a:r>
              <a:rPr lang="fr-CA" dirty="0">
                <a:solidFill>
                  <a:srgbClr val="800000"/>
                </a:solidFill>
              </a:rPr>
              <a:t>Ces enregistrements servent et protègent même les intérêts des employés</a:t>
            </a:r>
            <a:r>
              <a:rPr lang="fr-CA" dirty="0" smtClean="0">
                <a:solidFill>
                  <a:srgbClr val="800000"/>
                </a:solidFill>
              </a:rPr>
              <a:t>.</a:t>
            </a:r>
            <a:endParaRPr lang="fr-CA" dirty="0">
              <a:solidFill>
                <a:srgbClr val="800000"/>
              </a:solidFill>
            </a:endParaRPr>
          </a:p>
          <a:p>
            <a:pPr fontAlgn="base">
              <a:buFont typeface="Wingdings" charset="2"/>
              <a:buChar char="Ø"/>
            </a:pPr>
            <a:endParaRPr lang="fr-CA" dirty="0">
              <a:solidFill>
                <a:srgbClr val="800000"/>
              </a:solidFill>
            </a:endParaRPr>
          </a:p>
          <a:p>
            <a:pPr fontAlgn="base">
              <a:buFont typeface="Wingdings" charset="2"/>
              <a:buChar char="Ø"/>
            </a:pPr>
            <a:r>
              <a:rPr lang="fr-CA" dirty="0">
                <a:solidFill>
                  <a:srgbClr val="800000"/>
                </a:solidFill>
              </a:rPr>
              <a:t>Il peut aussi, dans certain cas, protéger les intérêts des clients d’une entreprise.</a:t>
            </a:r>
          </a:p>
        </p:txBody>
      </p:sp>
      <p:sp>
        <p:nvSpPr>
          <p:cNvPr id="5" name="Rectangle 21">
            <a:extLst>
              <a:ext uri="{FF2B5EF4-FFF2-40B4-BE49-F238E27FC236}"/>
            </a:extLst>
          </p:cNvPr>
          <p:cNvSpPr>
            <a:spLocks noGrp="1" noChangeArrowheads="1"/>
          </p:cNvSpPr>
          <p:nvPr>
            <p:ph type="sldNum" sz="quarter" idx="12"/>
          </p:nvPr>
        </p:nvSpPr>
        <p:spPr bwMode="auto">
          <a:xfrm>
            <a:off x="7321097" y="6464905"/>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F47D64C4-D8BE-DC47-BB60-BDE2B59FC4BD}" type="slidenum">
              <a:rPr lang="fr-CA" smtClean="0"/>
              <a:pPr>
                <a:defRPr/>
              </a:pPr>
              <a:t>9</a:t>
            </a:fld>
            <a:endParaRPr lang="fr-CA" dirty="0"/>
          </a:p>
        </p:txBody>
      </p:sp>
    </p:spTree>
    <p:extLst>
      <p:ext uri="{BB962C8B-B14F-4D97-AF65-F5344CB8AC3E}">
        <p14:creationId xmlns:p14="http://schemas.microsoft.com/office/powerpoint/2010/main" val="42735497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80">
                                          <p:stCondLst>
                                            <p:cond delay="0"/>
                                          </p:stCondLst>
                                        </p:cTn>
                                        <p:tgtEl>
                                          <p:spTgt spid="4">
                                            <p:txEl>
                                              <p:pRg st="4" end="4"/>
                                            </p:txEl>
                                          </p:spTgt>
                                        </p:tgtEl>
                                      </p:cBhvr>
                                    </p:animEffect>
                                    <p:anim calcmode="lin" valueType="num">
                                      <p:cBhvr>
                                        <p:cTn id="1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xEl>
                                              <p:pRg st="4" end="4"/>
                                            </p:txEl>
                                          </p:spTgt>
                                        </p:tgtEl>
                                      </p:cBhvr>
                                      <p:to x="100000" y="60000"/>
                                    </p:animScale>
                                    <p:animScale>
                                      <p:cBhvr>
                                        <p:cTn id="24" dur="166" decel="50000">
                                          <p:stCondLst>
                                            <p:cond delay="676"/>
                                          </p:stCondLst>
                                        </p:cTn>
                                        <p:tgtEl>
                                          <p:spTgt spid="4">
                                            <p:txEl>
                                              <p:pRg st="4" end="4"/>
                                            </p:txEl>
                                          </p:spTgt>
                                        </p:tgtEl>
                                      </p:cBhvr>
                                      <p:to x="100000" y="100000"/>
                                    </p:animScale>
                                    <p:animScale>
                                      <p:cBhvr>
                                        <p:cTn id="25" dur="26">
                                          <p:stCondLst>
                                            <p:cond delay="1312"/>
                                          </p:stCondLst>
                                        </p:cTn>
                                        <p:tgtEl>
                                          <p:spTgt spid="4">
                                            <p:txEl>
                                              <p:pRg st="4" end="4"/>
                                            </p:txEl>
                                          </p:spTgt>
                                        </p:tgtEl>
                                      </p:cBhvr>
                                      <p:to x="100000" y="80000"/>
                                    </p:animScale>
                                    <p:animScale>
                                      <p:cBhvr>
                                        <p:cTn id="26" dur="166" decel="50000">
                                          <p:stCondLst>
                                            <p:cond delay="1338"/>
                                          </p:stCondLst>
                                        </p:cTn>
                                        <p:tgtEl>
                                          <p:spTgt spid="4">
                                            <p:txEl>
                                              <p:pRg st="4" end="4"/>
                                            </p:txEl>
                                          </p:spTgt>
                                        </p:tgtEl>
                                      </p:cBhvr>
                                      <p:to x="100000" y="100000"/>
                                    </p:animScale>
                                    <p:animScale>
                                      <p:cBhvr>
                                        <p:cTn id="27" dur="26">
                                          <p:stCondLst>
                                            <p:cond delay="1642"/>
                                          </p:stCondLst>
                                        </p:cTn>
                                        <p:tgtEl>
                                          <p:spTgt spid="4">
                                            <p:txEl>
                                              <p:pRg st="4" end="4"/>
                                            </p:txEl>
                                          </p:spTgt>
                                        </p:tgtEl>
                                      </p:cBhvr>
                                      <p:to x="100000" y="90000"/>
                                    </p:animScale>
                                    <p:animScale>
                                      <p:cBhvr>
                                        <p:cTn id="28" dur="166" decel="50000">
                                          <p:stCondLst>
                                            <p:cond delay="1668"/>
                                          </p:stCondLst>
                                        </p:cTn>
                                        <p:tgtEl>
                                          <p:spTgt spid="4">
                                            <p:txEl>
                                              <p:pRg st="4" end="4"/>
                                            </p:txEl>
                                          </p:spTgt>
                                        </p:tgtEl>
                                      </p:cBhvr>
                                      <p:to x="100000" y="100000"/>
                                    </p:animScale>
                                    <p:animScale>
                                      <p:cBhvr>
                                        <p:cTn id="29" dur="26">
                                          <p:stCondLst>
                                            <p:cond delay="1808"/>
                                          </p:stCondLst>
                                        </p:cTn>
                                        <p:tgtEl>
                                          <p:spTgt spid="4">
                                            <p:txEl>
                                              <p:pRg st="4" end="4"/>
                                            </p:txEl>
                                          </p:spTgt>
                                        </p:tgtEl>
                                      </p:cBhvr>
                                      <p:to x="100000" y="95000"/>
                                    </p:animScale>
                                    <p:animScale>
                                      <p:cBhvr>
                                        <p:cTn id="30"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2034</Words>
  <Application>Microsoft Macintosh PowerPoint</Application>
  <PresentationFormat>Présentation à l'écran (4:3)</PresentationFormat>
  <Paragraphs>287</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La surveillance de vos employés  où, quand, comment ?   Collection Le Corre en bref, volume 1  par Isabelle Lauzon et Linda Bernier</vt:lpstr>
      <vt:lpstr>Présentation PowerPoint</vt:lpstr>
      <vt:lpstr>Cinq types de surveillance</vt:lpstr>
      <vt:lpstr>Introduction</vt:lpstr>
      <vt:lpstr> </vt:lpstr>
      <vt:lpstr>L’enregistrement de conversations</vt:lpstr>
      <vt:lpstr>Deux cas de figure  I </vt:lpstr>
      <vt:lpstr>Deux cas de figure  II </vt:lpstr>
      <vt:lpstr>L’enregistrement de conversations  I </vt:lpstr>
      <vt:lpstr>L’enregistrement de conversations  II</vt:lpstr>
      <vt:lpstr>Avez-vous des questions?</vt:lpstr>
      <vt:lpstr>La surveillance de l’usage de informatique</vt:lpstr>
      <vt:lpstr>La surveillance de l’utilisation des outils informatiques  I</vt:lpstr>
      <vt:lpstr>La surveillance de l’utilisation des outils informatique  II</vt:lpstr>
      <vt:lpstr>La surveillance de l’utilisation des outils informatique  III</vt:lpstr>
      <vt:lpstr>La surveillance de l’usage de informatique</vt:lpstr>
      <vt:lpstr>Avez-vous des questions ?</vt:lpstr>
      <vt:lpstr>Présentation PowerPoint</vt:lpstr>
      <vt:lpstr> Les circonstances dans lesquelles l’employeur peut installer des caméras  I </vt:lpstr>
      <vt:lpstr> Les circonstances dans lesquelles l’employeur peut installer des caméras  II  </vt:lpstr>
      <vt:lpstr>  Les circonstances dans lesquelles l’employeur peut installer des caméras  III </vt:lpstr>
      <vt:lpstr> Modèles d’avis </vt:lpstr>
      <vt:lpstr> Le contrôle des caméras  I </vt:lpstr>
      <vt:lpstr> Le contrôle des caméras  II </vt:lpstr>
      <vt:lpstr> Liste de contrôle ou critères  I </vt:lpstr>
      <vt:lpstr> Liste de contrôle ou critères  II  </vt:lpstr>
      <vt:lpstr> À RETENIR </vt:lpstr>
      <vt:lpstr>Le contrôle des caméras</vt:lpstr>
      <vt:lpstr>Avez-vous des questions?</vt:lpstr>
      <vt:lpstr>La filature  I</vt:lpstr>
      <vt:lpstr>La filature  II</vt:lpstr>
      <vt:lpstr>La filature  III</vt:lpstr>
      <vt:lpstr>La filature  IV</vt:lpstr>
      <vt:lpstr>La filature  V</vt:lpstr>
      <vt:lpstr>La filature  VI</vt:lpstr>
      <vt:lpstr>La fouille  I</vt:lpstr>
      <vt:lpstr>La fouille  II</vt:lpstr>
      <vt:lpstr>Procédure de la fouille  I</vt:lpstr>
      <vt:lpstr>Procédure de la fouille  II</vt:lpstr>
      <vt:lpstr>Procédure de la fouille  III</vt:lpstr>
      <vt:lpstr>Conclusion</vt:lpstr>
      <vt:lpstr>Avez-vous des questions ?</vt:lpstr>
    </vt:vector>
  </TitlesOfParts>
  <Manager/>
  <Company>Université du Québec à Rimouski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 2</dc:title>
  <dc:subject>La surveillance de vos employés</dc:subject>
  <dc:creator>Hélène Montreuil</dc:creator>
  <cp:keywords>Droit du travail</cp:keywords>
  <dc:description>GRH-130-14</dc:description>
  <cp:lastModifiedBy>Micheline Montreuil</cp:lastModifiedBy>
  <cp:revision>186</cp:revision>
  <dcterms:created xsi:type="dcterms:W3CDTF">2018-09-12T00:58:30Z</dcterms:created>
  <dcterms:modified xsi:type="dcterms:W3CDTF">2019-11-19T04:51:43Z</dcterms:modified>
  <cp:category>Département des sciences de la gestion</cp:category>
</cp:coreProperties>
</file>