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0" r:id="rId6"/>
    <p:sldId id="288" r:id="rId7"/>
    <p:sldId id="289" r:id="rId8"/>
    <p:sldId id="290" r:id="rId9"/>
    <p:sldId id="308" r:id="rId10"/>
    <p:sldId id="291" r:id="rId11"/>
    <p:sldId id="292" r:id="rId12"/>
    <p:sldId id="293" r:id="rId13"/>
    <p:sldId id="294" r:id="rId14"/>
    <p:sldId id="296" r:id="rId15"/>
    <p:sldId id="295" r:id="rId16"/>
    <p:sldId id="311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12" r:id="rId25"/>
    <p:sldId id="305" r:id="rId26"/>
    <p:sldId id="310" r:id="rId27"/>
    <p:sldId id="307" r:id="rId28"/>
    <p:sldId id="313" r:id="rId29"/>
    <p:sldId id="318" r:id="rId30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" initials="" lastIdx="2" clrIdx="0"/>
  <p:cmAuthor id="1" name="ED" initials="ED" lastIdx="4" clrIdx="1">
    <p:extLst>
      <p:ext uri="{19B8F6BF-5375-455C-9EA6-DF929625EA0E}">
        <p15:presenceInfo xmlns:p15="http://schemas.microsoft.com/office/powerpoint/2012/main" userId="ED" providerId="None"/>
      </p:ext>
    </p:extLst>
  </p:cmAuthor>
  <p:cmAuthor id="2" name="David Coulombe" initials="DC" lastIdx="2" clrIdx="2">
    <p:extLst>
      <p:ext uri="{19B8F6BF-5375-455C-9EA6-DF929625EA0E}">
        <p15:presenceInfo xmlns:p15="http://schemas.microsoft.com/office/powerpoint/2012/main" userId="9d7a262185ae28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1C5"/>
    <a:srgbClr val="ECEA84"/>
    <a:srgbClr val="ADD387"/>
    <a:srgbClr val="EFC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5"/>
    <p:restoredTop sz="94723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DE8A1-E43F-4136-8BC9-0B8B3703068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EDD00298-70D3-42F0-9FF6-887A722DC01C}">
      <dgm:prSet phldrT="[Texte]" custT="1"/>
      <dgm:spPr>
        <a:solidFill>
          <a:srgbClr val="8DC1C5"/>
        </a:solidFill>
      </dgm:spPr>
      <dgm:t>
        <a:bodyPr/>
        <a:lstStyle/>
        <a:p>
          <a:r>
            <a:rPr lang="fr-CA" sz="1600" b="1" dirty="0">
              <a:solidFill>
                <a:schemeClr val="tx1"/>
              </a:solidFill>
            </a:rPr>
            <a:t>Horizon temporel</a:t>
          </a:r>
        </a:p>
      </dgm:t>
    </dgm:pt>
    <dgm:pt modelId="{F29710BC-99C2-440A-8988-DD6A7FB06F71}" type="parTrans" cxnId="{3800919C-9DBE-443E-9CB0-16E1AE5A1469}">
      <dgm:prSet/>
      <dgm:spPr/>
      <dgm:t>
        <a:bodyPr/>
        <a:lstStyle/>
        <a:p>
          <a:endParaRPr lang="fr-CA"/>
        </a:p>
      </dgm:t>
    </dgm:pt>
    <dgm:pt modelId="{4B9C7B4B-2B6B-44D8-B8B4-4410D3DE6587}" type="sibTrans" cxnId="{3800919C-9DBE-443E-9CB0-16E1AE5A1469}">
      <dgm:prSet/>
      <dgm:spPr/>
      <dgm:t>
        <a:bodyPr/>
        <a:lstStyle/>
        <a:p>
          <a:endParaRPr lang="fr-CA"/>
        </a:p>
      </dgm:t>
    </dgm:pt>
    <dgm:pt modelId="{330BA8E2-07BA-4243-ACEA-71C7F0D45D62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FR" sz="1600" b="1" dirty="0">
              <a:solidFill>
                <a:srgbClr val="606060"/>
              </a:solidFill>
            </a:rPr>
            <a:t>Moyen terme (1 à 5 ans)</a:t>
          </a:r>
          <a:endParaRPr lang="fr-CA" sz="1600" dirty="0">
            <a:solidFill>
              <a:srgbClr val="606060"/>
            </a:solidFill>
          </a:endParaRPr>
        </a:p>
      </dgm:t>
    </dgm:pt>
    <dgm:pt modelId="{C0333227-1FD2-41F9-8EC1-5603BE2F7FF7}" type="parTrans" cxnId="{2ECA17D1-3282-4163-9A9D-30E030F6B86A}">
      <dgm:prSet/>
      <dgm:spPr/>
      <dgm:t>
        <a:bodyPr/>
        <a:lstStyle/>
        <a:p>
          <a:endParaRPr lang="fr-CA"/>
        </a:p>
      </dgm:t>
    </dgm:pt>
    <dgm:pt modelId="{B8E0DE40-6910-4A0E-BC73-18B82B9D0298}" type="sibTrans" cxnId="{2ECA17D1-3282-4163-9A9D-30E030F6B86A}">
      <dgm:prSet/>
      <dgm:spPr/>
      <dgm:t>
        <a:bodyPr/>
        <a:lstStyle/>
        <a:p>
          <a:endParaRPr lang="fr-CA"/>
        </a:p>
      </dgm:t>
    </dgm:pt>
    <dgm:pt modelId="{934E7076-68C0-459C-9449-E6D86D90A202}">
      <dgm:prSet phldrT="[Texte]" custT="1"/>
      <dgm:spPr>
        <a:solidFill>
          <a:srgbClr val="8DC1C5"/>
        </a:solidFill>
      </dgm:spPr>
      <dgm:t>
        <a:bodyPr/>
        <a:lstStyle/>
        <a:p>
          <a:r>
            <a:rPr lang="fr-CA" sz="1600" b="1" dirty="0">
              <a:solidFill>
                <a:schemeClr val="tx1"/>
              </a:solidFill>
            </a:rPr>
            <a:t>Spécificité</a:t>
          </a:r>
        </a:p>
      </dgm:t>
    </dgm:pt>
    <dgm:pt modelId="{0EA9EDD8-D383-4B05-8047-719C9D27BC86}" type="parTrans" cxnId="{251FD8F6-325E-42B7-AD53-41123D09AFF5}">
      <dgm:prSet/>
      <dgm:spPr/>
      <dgm:t>
        <a:bodyPr/>
        <a:lstStyle/>
        <a:p>
          <a:endParaRPr lang="fr-CA"/>
        </a:p>
      </dgm:t>
    </dgm:pt>
    <dgm:pt modelId="{61D91C5C-EFB6-4925-A222-C11D8C8D1C85}" type="sibTrans" cxnId="{251FD8F6-325E-42B7-AD53-41123D09AFF5}">
      <dgm:prSet/>
      <dgm:spPr/>
      <dgm:t>
        <a:bodyPr/>
        <a:lstStyle/>
        <a:p>
          <a:endParaRPr lang="fr-CA"/>
        </a:p>
      </dgm:t>
    </dgm:pt>
    <dgm:pt modelId="{9A2714E1-A4C6-4C5C-96F3-F38EB95EC44D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FR" sz="1600" b="1" dirty="0">
              <a:solidFill>
                <a:srgbClr val="606060"/>
              </a:solidFill>
            </a:rPr>
            <a:t>Orientation</a:t>
          </a:r>
          <a:endParaRPr lang="fr-CA" sz="1600" dirty="0">
            <a:solidFill>
              <a:srgbClr val="606060"/>
            </a:solidFill>
          </a:endParaRPr>
        </a:p>
      </dgm:t>
    </dgm:pt>
    <dgm:pt modelId="{D7E3D085-2D8E-413D-B947-8B5B6A544533}" type="parTrans" cxnId="{502BE14E-7766-412E-83E4-2E605E6DB0A4}">
      <dgm:prSet/>
      <dgm:spPr/>
      <dgm:t>
        <a:bodyPr/>
        <a:lstStyle/>
        <a:p>
          <a:endParaRPr lang="fr-CA"/>
        </a:p>
      </dgm:t>
    </dgm:pt>
    <dgm:pt modelId="{B113A1E6-DD77-4D50-BEA7-79CFD700E173}" type="sibTrans" cxnId="{502BE14E-7766-412E-83E4-2E605E6DB0A4}">
      <dgm:prSet/>
      <dgm:spPr/>
      <dgm:t>
        <a:bodyPr/>
        <a:lstStyle/>
        <a:p>
          <a:endParaRPr lang="fr-CA"/>
        </a:p>
      </dgm:t>
    </dgm:pt>
    <dgm:pt modelId="{13442380-5F0B-442D-8682-D52C95B6D3E0}">
      <dgm:prSet phldrT="[Texte]" custT="1"/>
      <dgm:spPr>
        <a:solidFill>
          <a:srgbClr val="8DC1C5"/>
        </a:solidFill>
      </dgm:spPr>
      <dgm:t>
        <a:bodyPr/>
        <a:lstStyle/>
        <a:p>
          <a:r>
            <a:rPr lang="fr-CA" sz="1600" b="1" dirty="0">
              <a:solidFill>
                <a:schemeClr val="tx1"/>
              </a:solidFill>
            </a:rPr>
            <a:t>Fréquence</a:t>
          </a:r>
        </a:p>
      </dgm:t>
    </dgm:pt>
    <dgm:pt modelId="{49A502FA-F573-46F2-B13C-2DDF1F8A58B1}" type="parTrans" cxnId="{4F605C33-41D7-46D8-B849-25AA1ECC1334}">
      <dgm:prSet/>
      <dgm:spPr/>
      <dgm:t>
        <a:bodyPr/>
        <a:lstStyle/>
        <a:p>
          <a:endParaRPr lang="fr-CA"/>
        </a:p>
      </dgm:t>
    </dgm:pt>
    <dgm:pt modelId="{88FF2531-F493-47D9-AD3F-72BB850B1DFD}" type="sibTrans" cxnId="{4F605C33-41D7-46D8-B849-25AA1ECC1334}">
      <dgm:prSet/>
      <dgm:spPr/>
      <dgm:t>
        <a:bodyPr/>
        <a:lstStyle/>
        <a:p>
          <a:endParaRPr lang="fr-CA"/>
        </a:p>
      </dgm:t>
    </dgm:pt>
    <dgm:pt modelId="{5DFA5622-E3DD-4498-9111-73AE2B1C4AB7}">
      <dgm:prSet phldrT="[Texte]" custT="1"/>
      <dgm:spPr/>
      <dgm:t>
        <a:bodyPr/>
        <a:lstStyle/>
        <a:p>
          <a:r>
            <a:rPr lang="fr-FR" sz="1600" b="1" dirty="0">
              <a:solidFill>
                <a:srgbClr val="606060"/>
              </a:solidFill>
            </a:rPr>
            <a:t>Usage unique</a:t>
          </a:r>
          <a:endParaRPr lang="fr-CA" sz="1600" dirty="0">
            <a:solidFill>
              <a:srgbClr val="606060"/>
            </a:solidFill>
          </a:endParaRPr>
        </a:p>
      </dgm:t>
    </dgm:pt>
    <dgm:pt modelId="{D9D794D2-8EF1-4ECA-8EC5-9139080FED1B}" type="parTrans" cxnId="{8B133375-F5B0-46E0-BBE9-6B05480828AF}">
      <dgm:prSet/>
      <dgm:spPr/>
      <dgm:t>
        <a:bodyPr/>
        <a:lstStyle/>
        <a:p>
          <a:endParaRPr lang="fr-CA"/>
        </a:p>
      </dgm:t>
    </dgm:pt>
    <dgm:pt modelId="{00792C86-3632-4C5F-89C7-89B9AC64E0FA}" type="sibTrans" cxnId="{8B133375-F5B0-46E0-BBE9-6B05480828AF}">
      <dgm:prSet/>
      <dgm:spPr/>
      <dgm:t>
        <a:bodyPr/>
        <a:lstStyle/>
        <a:p>
          <a:endParaRPr lang="fr-CA"/>
        </a:p>
      </dgm:t>
    </dgm:pt>
    <dgm:pt modelId="{A0C51E82-47A0-E342-AC5D-690C1ABD338E}">
      <dgm:prSet custT="1"/>
      <dgm:spPr>
        <a:solidFill>
          <a:srgbClr val="EFC19F"/>
        </a:solidFill>
      </dgm:spPr>
      <dgm:t>
        <a:bodyPr/>
        <a:lstStyle/>
        <a:p>
          <a:r>
            <a:rPr lang="fr-FR" sz="1600" b="1" dirty="0">
              <a:solidFill>
                <a:srgbClr val="606060"/>
              </a:solidFill>
            </a:rPr>
            <a:t>Long terme (5 ans et +)</a:t>
          </a:r>
        </a:p>
      </dgm:t>
    </dgm:pt>
    <dgm:pt modelId="{88B93201-74C5-584F-ABBB-B626DAE8D12C}" type="parTrans" cxnId="{8E0C2738-0E86-2C49-822E-6AFF71F824B8}">
      <dgm:prSet/>
      <dgm:spPr/>
      <dgm:t>
        <a:bodyPr/>
        <a:lstStyle/>
        <a:p>
          <a:endParaRPr lang="fr-FR"/>
        </a:p>
      </dgm:t>
    </dgm:pt>
    <dgm:pt modelId="{0C107FF4-4F7E-A64A-AD67-836C568AC06C}" type="sibTrans" cxnId="{8E0C2738-0E86-2C49-822E-6AFF71F824B8}">
      <dgm:prSet/>
      <dgm:spPr/>
      <dgm:t>
        <a:bodyPr/>
        <a:lstStyle/>
        <a:p>
          <a:endParaRPr lang="fr-FR"/>
        </a:p>
      </dgm:t>
    </dgm:pt>
    <dgm:pt modelId="{B3E4EBFB-01E9-B040-A8F2-7DB77F2E3652}">
      <dgm:prSet custT="1"/>
      <dgm:spPr>
        <a:solidFill>
          <a:srgbClr val="EFC19F"/>
        </a:solidFill>
      </dgm:spPr>
      <dgm:t>
        <a:bodyPr/>
        <a:lstStyle/>
        <a:p>
          <a:r>
            <a:rPr lang="fr-FR" sz="1600" b="1" dirty="0">
              <a:solidFill>
                <a:srgbClr val="606060"/>
              </a:solidFill>
            </a:rPr>
            <a:t>Court terme (- de 1 an)</a:t>
          </a:r>
        </a:p>
      </dgm:t>
    </dgm:pt>
    <dgm:pt modelId="{338C532C-9E0B-FB4A-B905-931EEA8DE91B}" type="parTrans" cxnId="{9FCEB357-59CF-A94F-B476-BED22BAAF760}">
      <dgm:prSet/>
      <dgm:spPr/>
      <dgm:t>
        <a:bodyPr/>
        <a:lstStyle/>
        <a:p>
          <a:endParaRPr lang="fr-FR"/>
        </a:p>
      </dgm:t>
    </dgm:pt>
    <dgm:pt modelId="{333CED51-24F0-5E4F-8991-E694729761E2}" type="sibTrans" cxnId="{9FCEB357-59CF-A94F-B476-BED22BAAF760}">
      <dgm:prSet/>
      <dgm:spPr/>
      <dgm:t>
        <a:bodyPr/>
        <a:lstStyle/>
        <a:p>
          <a:endParaRPr lang="fr-FR"/>
        </a:p>
      </dgm:t>
    </dgm:pt>
    <dgm:pt modelId="{3442AEA7-7067-B047-B701-B66B2CDCB7E9}">
      <dgm:prSet custT="1"/>
      <dgm:spPr>
        <a:solidFill>
          <a:srgbClr val="ADD387"/>
        </a:solidFill>
      </dgm:spPr>
      <dgm:t>
        <a:bodyPr/>
        <a:lstStyle/>
        <a:p>
          <a:r>
            <a:rPr lang="fr-FR" sz="1600" b="1" dirty="0">
              <a:solidFill>
                <a:srgbClr val="606060"/>
              </a:solidFill>
            </a:rPr>
            <a:t>Direction</a:t>
          </a:r>
        </a:p>
      </dgm:t>
    </dgm:pt>
    <dgm:pt modelId="{5676C1AD-14CA-A142-ABE1-5E107520E7FD}" type="parTrans" cxnId="{E33E9FC2-123E-6C4C-8EE1-AEBACDA6F15D}">
      <dgm:prSet/>
      <dgm:spPr/>
      <dgm:t>
        <a:bodyPr/>
        <a:lstStyle/>
        <a:p>
          <a:endParaRPr lang="fr-FR"/>
        </a:p>
      </dgm:t>
    </dgm:pt>
    <dgm:pt modelId="{882384B4-911D-4B49-A3B2-DF17D211444D}" type="sibTrans" cxnId="{E33E9FC2-123E-6C4C-8EE1-AEBACDA6F15D}">
      <dgm:prSet/>
      <dgm:spPr/>
      <dgm:t>
        <a:bodyPr/>
        <a:lstStyle/>
        <a:p>
          <a:endParaRPr lang="fr-FR"/>
        </a:p>
      </dgm:t>
    </dgm:pt>
    <dgm:pt modelId="{65F210B8-774F-9F4E-8200-9B4E9955B4F5}">
      <dgm:prSet custT="1"/>
      <dgm:spPr/>
      <dgm:t>
        <a:bodyPr/>
        <a:lstStyle/>
        <a:p>
          <a:r>
            <a:rPr lang="fr-FR" sz="1600" b="1" dirty="0">
              <a:solidFill>
                <a:srgbClr val="606060"/>
              </a:solidFill>
            </a:rPr>
            <a:t>Permanent</a:t>
          </a:r>
        </a:p>
      </dgm:t>
    </dgm:pt>
    <dgm:pt modelId="{FFA9AC2E-15A5-7A42-B3A0-32BF3388AD90}" type="parTrans" cxnId="{D84F8C77-70FD-B049-BC97-40A4AC486BA7}">
      <dgm:prSet/>
      <dgm:spPr/>
      <dgm:t>
        <a:bodyPr/>
        <a:lstStyle/>
        <a:p>
          <a:endParaRPr lang="fr-FR"/>
        </a:p>
      </dgm:t>
    </dgm:pt>
    <dgm:pt modelId="{A4CE002B-551D-5C40-91CE-564D28B3252C}" type="sibTrans" cxnId="{D84F8C77-70FD-B049-BC97-40A4AC486BA7}">
      <dgm:prSet/>
      <dgm:spPr/>
      <dgm:t>
        <a:bodyPr/>
        <a:lstStyle/>
        <a:p>
          <a:endParaRPr lang="fr-FR"/>
        </a:p>
      </dgm:t>
    </dgm:pt>
    <dgm:pt modelId="{25A9FBF1-6BAB-A246-AB97-B155E7417178}">
      <dgm:prSet custT="1"/>
      <dgm:spPr/>
      <dgm:t>
        <a:bodyPr/>
        <a:lstStyle/>
        <a:p>
          <a:r>
            <a:rPr lang="fr-FR" sz="1600" b="1" dirty="0">
              <a:solidFill>
                <a:srgbClr val="606060"/>
              </a:solidFill>
            </a:rPr>
            <a:t>Permanent</a:t>
          </a:r>
        </a:p>
      </dgm:t>
    </dgm:pt>
    <dgm:pt modelId="{E1919D26-0778-8B40-9198-B14ACC46A48F}" type="parTrans" cxnId="{71000E2E-7AB8-C045-AFC4-BAC8ACB34238}">
      <dgm:prSet/>
      <dgm:spPr/>
      <dgm:t>
        <a:bodyPr/>
        <a:lstStyle/>
        <a:p>
          <a:endParaRPr lang="fr-FR"/>
        </a:p>
      </dgm:t>
    </dgm:pt>
    <dgm:pt modelId="{AEC17449-02EA-0F49-9759-1D389277521F}" type="sibTrans" cxnId="{71000E2E-7AB8-C045-AFC4-BAC8ACB34238}">
      <dgm:prSet/>
      <dgm:spPr/>
      <dgm:t>
        <a:bodyPr/>
        <a:lstStyle/>
        <a:p>
          <a:endParaRPr lang="fr-FR"/>
        </a:p>
      </dgm:t>
    </dgm:pt>
    <dgm:pt modelId="{564BDD98-D741-BD4F-BAC3-CBA0A3F66811}">
      <dgm:prSet phldrT="[Texte]" custT="1"/>
      <dgm:spPr>
        <a:solidFill>
          <a:srgbClr val="8DC1C5"/>
        </a:solidFill>
      </dgm:spPr>
      <dgm:t>
        <a:bodyPr/>
        <a:lstStyle/>
        <a:p>
          <a:endParaRPr lang="fr-CA" sz="1600" dirty="0">
            <a:solidFill>
              <a:schemeClr val="tx1"/>
            </a:solidFill>
          </a:endParaRPr>
        </a:p>
      </dgm:t>
    </dgm:pt>
    <dgm:pt modelId="{DD072CBB-3F84-644F-BD44-3BA0599BE489}" type="parTrans" cxnId="{E3609DD7-298A-854C-88EA-6DE73ED444C7}">
      <dgm:prSet/>
      <dgm:spPr/>
      <dgm:t>
        <a:bodyPr/>
        <a:lstStyle/>
        <a:p>
          <a:endParaRPr lang="fr-FR"/>
        </a:p>
      </dgm:t>
    </dgm:pt>
    <dgm:pt modelId="{37E28AA9-941E-FC4F-98E4-DEF58AA7A535}" type="sibTrans" cxnId="{E3609DD7-298A-854C-88EA-6DE73ED444C7}">
      <dgm:prSet/>
      <dgm:spPr/>
      <dgm:t>
        <a:bodyPr/>
        <a:lstStyle/>
        <a:p>
          <a:endParaRPr lang="fr-FR"/>
        </a:p>
      </dgm:t>
    </dgm:pt>
    <dgm:pt modelId="{7F317CB5-BC82-2844-B9DE-7C8EFA0475B2}">
      <dgm:prSet custT="1"/>
      <dgm:spPr>
        <a:solidFill>
          <a:srgbClr val="8DC1C5"/>
        </a:solidFill>
      </dgm:spPr>
      <dgm:t>
        <a:bodyPr/>
        <a:lstStyle/>
        <a:p>
          <a:r>
            <a:rPr lang="fr-CA" sz="1600" b="1" dirty="0">
              <a:solidFill>
                <a:schemeClr val="tx1"/>
              </a:solidFill>
            </a:rPr>
            <a:t>Stratégique</a:t>
          </a:r>
        </a:p>
      </dgm:t>
    </dgm:pt>
    <dgm:pt modelId="{1533AE88-7D6A-4249-AA42-AFFB36343DFA}" type="parTrans" cxnId="{A07F024C-C6F6-9D42-B7D6-DB77B90CF629}">
      <dgm:prSet/>
      <dgm:spPr/>
      <dgm:t>
        <a:bodyPr/>
        <a:lstStyle/>
        <a:p>
          <a:endParaRPr lang="fr-FR"/>
        </a:p>
      </dgm:t>
    </dgm:pt>
    <dgm:pt modelId="{88CDA36F-FF29-6849-8AF8-FA0E569A579B}" type="sibTrans" cxnId="{A07F024C-C6F6-9D42-B7D6-DB77B90CF629}">
      <dgm:prSet/>
      <dgm:spPr/>
      <dgm:t>
        <a:bodyPr/>
        <a:lstStyle/>
        <a:p>
          <a:endParaRPr lang="fr-FR"/>
        </a:p>
      </dgm:t>
    </dgm:pt>
    <dgm:pt modelId="{24BA7300-4411-4442-A98B-481185D638CD}">
      <dgm:prSet custT="1"/>
      <dgm:spPr>
        <a:solidFill>
          <a:srgbClr val="8DC1C5"/>
        </a:solidFill>
      </dgm:spPr>
      <dgm:t>
        <a:bodyPr/>
        <a:lstStyle/>
        <a:p>
          <a:r>
            <a:rPr lang="fr-CA" sz="1600" b="1" dirty="0">
              <a:solidFill>
                <a:schemeClr val="tx1"/>
              </a:solidFill>
            </a:rPr>
            <a:t>Opérationnel</a:t>
          </a:r>
        </a:p>
      </dgm:t>
    </dgm:pt>
    <dgm:pt modelId="{BCB27B14-400A-9644-904A-55B06DACE1C3}" type="parTrans" cxnId="{AFBDBAF4-8A5F-C648-8939-2C0A6A21F38F}">
      <dgm:prSet/>
      <dgm:spPr/>
      <dgm:t>
        <a:bodyPr/>
        <a:lstStyle/>
        <a:p>
          <a:endParaRPr lang="fr-FR"/>
        </a:p>
      </dgm:t>
    </dgm:pt>
    <dgm:pt modelId="{F2873360-775C-FA46-8FDF-08CA2200A7D8}" type="sibTrans" cxnId="{AFBDBAF4-8A5F-C648-8939-2C0A6A21F38F}">
      <dgm:prSet/>
      <dgm:spPr/>
      <dgm:t>
        <a:bodyPr/>
        <a:lstStyle/>
        <a:p>
          <a:endParaRPr lang="fr-FR"/>
        </a:p>
      </dgm:t>
    </dgm:pt>
    <dgm:pt modelId="{357B60B0-613D-5846-B206-3A75E17A975D}">
      <dgm:prSet custT="1"/>
      <dgm:spPr>
        <a:solidFill>
          <a:srgbClr val="8DC1C5"/>
        </a:solidFill>
      </dgm:spPr>
      <dgm:t>
        <a:bodyPr/>
        <a:lstStyle/>
        <a:p>
          <a:r>
            <a:rPr lang="fr-CA" sz="1600" b="1" dirty="0">
              <a:solidFill>
                <a:schemeClr val="tx1"/>
              </a:solidFill>
            </a:rPr>
            <a:t>Fonctionnel</a:t>
          </a:r>
        </a:p>
      </dgm:t>
    </dgm:pt>
    <dgm:pt modelId="{B9EECC88-C091-8B4D-9993-BD375B9B18E3}" type="parTrans" cxnId="{A75294E2-230D-5144-B4C5-8F10AA5AD229}">
      <dgm:prSet/>
      <dgm:spPr/>
      <dgm:t>
        <a:bodyPr/>
        <a:lstStyle/>
        <a:p>
          <a:endParaRPr lang="fr-FR"/>
        </a:p>
      </dgm:t>
    </dgm:pt>
    <dgm:pt modelId="{23705205-57B2-0D4E-9552-25DD6846BB47}" type="sibTrans" cxnId="{A75294E2-230D-5144-B4C5-8F10AA5AD229}">
      <dgm:prSet/>
      <dgm:spPr/>
      <dgm:t>
        <a:bodyPr/>
        <a:lstStyle/>
        <a:p>
          <a:endParaRPr lang="fr-FR"/>
        </a:p>
      </dgm:t>
    </dgm:pt>
    <dgm:pt modelId="{82B4023D-9FD0-4247-B63A-C6CD91650F90}">
      <dgm:prSet custT="1"/>
      <dgm:spPr>
        <a:solidFill>
          <a:srgbClr val="ADD387"/>
        </a:solidFill>
      </dgm:spPr>
      <dgm:t>
        <a:bodyPr/>
        <a:lstStyle/>
        <a:p>
          <a:r>
            <a:rPr lang="fr-FR" sz="1600" b="1" dirty="0">
              <a:solidFill>
                <a:srgbClr val="606060"/>
              </a:solidFill>
            </a:rPr>
            <a:t>Spécifique</a:t>
          </a:r>
        </a:p>
      </dgm:t>
    </dgm:pt>
    <dgm:pt modelId="{44D23B04-0B6D-3E42-87BA-A7E4A462FDD6}" type="parTrans" cxnId="{6D779675-DE23-3845-B801-3BEA215D3173}">
      <dgm:prSet/>
      <dgm:spPr/>
      <dgm:t>
        <a:bodyPr/>
        <a:lstStyle/>
        <a:p>
          <a:endParaRPr lang="fr-FR"/>
        </a:p>
      </dgm:t>
    </dgm:pt>
    <dgm:pt modelId="{94B78A41-6C0B-9A40-9FB9-CEC7CA5C066F}" type="sibTrans" cxnId="{6D779675-DE23-3845-B801-3BEA215D3173}">
      <dgm:prSet/>
      <dgm:spPr/>
      <dgm:t>
        <a:bodyPr/>
        <a:lstStyle/>
        <a:p>
          <a:endParaRPr lang="fr-FR"/>
        </a:p>
      </dgm:t>
    </dgm:pt>
    <dgm:pt modelId="{11B8BD15-9FE0-F641-9314-6D26EAFB3A21}" type="pres">
      <dgm:prSet presAssocID="{1DDDE8A1-E43F-4136-8BC9-0B8B3703068D}" presName="theList" presStyleCnt="0">
        <dgm:presLayoutVars>
          <dgm:dir/>
          <dgm:animLvl val="lvl"/>
          <dgm:resizeHandles val="exact"/>
        </dgm:presLayoutVars>
      </dgm:prSet>
      <dgm:spPr/>
    </dgm:pt>
    <dgm:pt modelId="{C8CD9377-8344-5645-A60D-F7831395E138}" type="pres">
      <dgm:prSet presAssocID="{564BDD98-D741-BD4F-BAC3-CBA0A3F66811}" presName="compNode" presStyleCnt="0"/>
      <dgm:spPr/>
    </dgm:pt>
    <dgm:pt modelId="{228340CC-43F9-ED43-B445-72616D105400}" type="pres">
      <dgm:prSet presAssocID="{564BDD98-D741-BD4F-BAC3-CBA0A3F66811}" presName="aNode" presStyleLbl="bgShp" presStyleIdx="0" presStyleCnt="4"/>
      <dgm:spPr/>
    </dgm:pt>
    <dgm:pt modelId="{91DEB187-C2A9-BC49-A104-710B33E65B6B}" type="pres">
      <dgm:prSet presAssocID="{564BDD98-D741-BD4F-BAC3-CBA0A3F66811}" presName="textNode" presStyleLbl="bgShp" presStyleIdx="0" presStyleCnt="4"/>
      <dgm:spPr/>
    </dgm:pt>
    <dgm:pt modelId="{CB33C3D8-34E5-7A43-BC40-D4DD7DFF6FD2}" type="pres">
      <dgm:prSet presAssocID="{564BDD98-D741-BD4F-BAC3-CBA0A3F66811}" presName="compChildNode" presStyleCnt="0"/>
      <dgm:spPr/>
    </dgm:pt>
    <dgm:pt modelId="{AF256CA5-0EAE-7949-93FE-E81076ABEDD4}" type="pres">
      <dgm:prSet presAssocID="{564BDD98-D741-BD4F-BAC3-CBA0A3F66811}" presName="theInnerList" presStyleCnt="0"/>
      <dgm:spPr/>
    </dgm:pt>
    <dgm:pt modelId="{B697E2F5-2BC0-7E46-8984-F110345C4045}" type="pres">
      <dgm:prSet presAssocID="{7F317CB5-BC82-2844-B9DE-7C8EFA0475B2}" presName="childNode" presStyleLbl="node1" presStyleIdx="0" presStyleCnt="12">
        <dgm:presLayoutVars>
          <dgm:bulletEnabled val="1"/>
        </dgm:presLayoutVars>
      </dgm:prSet>
      <dgm:spPr/>
    </dgm:pt>
    <dgm:pt modelId="{610E17D2-10C0-F246-8AAC-F4A01674B1F1}" type="pres">
      <dgm:prSet presAssocID="{7F317CB5-BC82-2844-B9DE-7C8EFA0475B2}" presName="aSpace2" presStyleCnt="0"/>
      <dgm:spPr/>
    </dgm:pt>
    <dgm:pt modelId="{74D15888-D233-7741-9139-2CA45C169AF6}" type="pres">
      <dgm:prSet presAssocID="{357B60B0-613D-5846-B206-3A75E17A975D}" presName="childNode" presStyleLbl="node1" presStyleIdx="1" presStyleCnt="12">
        <dgm:presLayoutVars>
          <dgm:bulletEnabled val="1"/>
        </dgm:presLayoutVars>
      </dgm:prSet>
      <dgm:spPr/>
    </dgm:pt>
    <dgm:pt modelId="{47F173B1-F31B-6045-997D-8281EB5D18C0}" type="pres">
      <dgm:prSet presAssocID="{357B60B0-613D-5846-B206-3A75E17A975D}" presName="aSpace2" presStyleCnt="0"/>
      <dgm:spPr/>
    </dgm:pt>
    <dgm:pt modelId="{FDEED2ED-9FF5-EF45-B97D-D2C2D1D656F2}" type="pres">
      <dgm:prSet presAssocID="{24BA7300-4411-4442-A98B-481185D638CD}" presName="childNode" presStyleLbl="node1" presStyleIdx="2" presStyleCnt="12">
        <dgm:presLayoutVars>
          <dgm:bulletEnabled val="1"/>
        </dgm:presLayoutVars>
      </dgm:prSet>
      <dgm:spPr/>
    </dgm:pt>
    <dgm:pt modelId="{6987EF6D-31DE-F54A-B4D6-368ABA240523}" type="pres">
      <dgm:prSet presAssocID="{564BDD98-D741-BD4F-BAC3-CBA0A3F66811}" presName="aSpace" presStyleCnt="0"/>
      <dgm:spPr/>
    </dgm:pt>
    <dgm:pt modelId="{F7D60AD3-B79E-7640-BCBE-B8B1AF9519FE}" type="pres">
      <dgm:prSet presAssocID="{EDD00298-70D3-42F0-9FF6-887A722DC01C}" presName="compNode" presStyleCnt="0"/>
      <dgm:spPr/>
    </dgm:pt>
    <dgm:pt modelId="{87F65197-AE3A-8E42-BE29-C3AB65784F77}" type="pres">
      <dgm:prSet presAssocID="{EDD00298-70D3-42F0-9FF6-887A722DC01C}" presName="aNode" presStyleLbl="bgShp" presStyleIdx="1" presStyleCnt="4"/>
      <dgm:spPr/>
    </dgm:pt>
    <dgm:pt modelId="{E3DEC0A2-D815-6C4D-840E-B962A4B04539}" type="pres">
      <dgm:prSet presAssocID="{EDD00298-70D3-42F0-9FF6-887A722DC01C}" presName="textNode" presStyleLbl="bgShp" presStyleIdx="1" presStyleCnt="4"/>
      <dgm:spPr/>
    </dgm:pt>
    <dgm:pt modelId="{CD6E3F26-33BA-D34D-8573-0E87BC9D9A56}" type="pres">
      <dgm:prSet presAssocID="{EDD00298-70D3-42F0-9FF6-887A722DC01C}" presName="compChildNode" presStyleCnt="0"/>
      <dgm:spPr/>
    </dgm:pt>
    <dgm:pt modelId="{EBB25B2B-DB99-F140-AD3A-0089183ACB07}" type="pres">
      <dgm:prSet presAssocID="{EDD00298-70D3-42F0-9FF6-887A722DC01C}" presName="theInnerList" presStyleCnt="0"/>
      <dgm:spPr/>
    </dgm:pt>
    <dgm:pt modelId="{A6B59D29-B6F0-8244-A25B-10A7817C0AB5}" type="pres">
      <dgm:prSet presAssocID="{A0C51E82-47A0-E342-AC5D-690C1ABD338E}" presName="childNode" presStyleLbl="node1" presStyleIdx="3" presStyleCnt="12">
        <dgm:presLayoutVars>
          <dgm:bulletEnabled val="1"/>
        </dgm:presLayoutVars>
      </dgm:prSet>
      <dgm:spPr/>
    </dgm:pt>
    <dgm:pt modelId="{97B425FD-24D6-834A-B1BE-2F5EE4F1C14C}" type="pres">
      <dgm:prSet presAssocID="{A0C51E82-47A0-E342-AC5D-690C1ABD338E}" presName="aSpace2" presStyleCnt="0"/>
      <dgm:spPr/>
    </dgm:pt>
    <dgm:pt modelId="{FC4D0E2F-40E7-9145-94D3-9AA0E77DB8CC}" type="pres">
      <dgm:prSet presAssocID="{330BA8E2-07BA-4243-ACEA-71C7F0D45D62}" presName="childNode" presStyleLbl="node1" presStyleIdx="4" presStyleCnt="12">
        <dgm:presLayoutVars>
          <dgm:bulletEnabled val="1"/>
        </dgm:presLayoutVars>
      </dgm:prSet>
      <dgm:spPr/>
    </dgm:pt>
    <dgm:pt modelId="{CCAD1B22-C875-7E4E-A0E6-E4BE04BEF20A}" type="pres">
      <dgm:prSet presAssocID="{330BA8E2-07BA-4243-ACEA-71C7F0D45D62}" presName="aSpace2" presStyleCnt="0"/>
      <dgm:spPr/>
    </dgm:pt>
    <dgm:pt modelId="{7F734FA9-A83B-EA4A-9EFF-B04641F8E0E6}" type="pres">
      <dgm:prSet presAssocID="{B3E4EBFB-01E9-B040-A8F2-7DB77F2E3652}" presName="childNode" presStyleLbl="node1" presStyleIdx="5" presStyleCnt="12">
        <dgm:presLayoutVars>
          <dgm:bulletEnabled val="1"/>
        </dgm:presLayoutVars>
      </dgm:prSet>
      <dgm:spPr/>
    </dgm:pt>
    <dgm:pt modelId="{2EB5E5DA-E914-9D45-8844-1342E1F20E98}" type="pres">
      <dgm:prSet presAssocID="{EDD00298-70D3-42F0-9FF6-887A722DC01C}" presName="aSpace" presStyleCnt="0"/>
      <dgm:spPr/>
    </dgm:pt>
    <dgm:pt modelId="{B88C6133-9985-964E-8EE7-6E793D3FE3F3}" type="pres">
      <dgm:prSet presAssocID="{934E7076-68C0-459C-9449-E6D86D90A202}" presName="compNode" presStyleCnt="0"/>
      <dgm:spPr/>
    </dgm:pt>
    <dgm:pt modelId="{16F7CAAE-BA33-E041-B42A-D2BEACE12067}" type="pres">
      <dgm:prSet presAssocID="{934E7076-68C0-459C-9449-E6D86D90A202}" presName="aNode" presStyleLbl="bgShp" presStyleIdx="2" presStyleCnt="4"/>
      <dgm:spPr/>
    </dgm:pt>
    <dgm:pt modelId="{EF59124C-B65B-E44B-A52B-60AC33417E83}" type="pres">
      <dgm:prSet presAssocID="{934E7076-68C0-459C-9449-E6D86D90A202}" presName="textNode" presStyleLbl="bgShp" presStyleIdx="2" presStyleCnt="4"/>
      <dgm:spPr/>
    </dgm:pt>
    <dgm:pt modelId="{6B30C32E-48B6-DF49-9FE5-7EAA4E44F3C3}" type="pres">
      <dgm:prSet presAssocID="{934E7076-68C0-459C-9449-E6D86D90A202}" presName="compChildNode" presStyleCnt="0"/>
      <dgm:spPr/>
    </dgm:pt>
    <dgm:pt modelId="{988923C0-EB00-2D42-BAFF-58D6FD2DBD0E}" type="pres">
      <dgm:prSet presAssocID="{934E7076-68C0-459C-9449-E6D86D90A202}" presName="theInnerList" presStyleCnt="0"/>
      <dgm:spPr/>
    </dgm:pt>
    <dgm:pt modelId="{B5F31CBE-4A67-6348-940A-5E84D6E4D776}" type="pres">
      <dgm:prSet presAssocID="{9A2714E1-A4C6-4C5C-96F3-F38EB95EC44D}" presName="childNode" presStyleLbl="node1" presStyleIdx="6" presStyleCnt="12">
        <dgm:presLayoutVars>
          <dgm:bulletEnabled val="1"/>
        </dgm:presLayoutVars>
      </dgm:prSet>
      <dgm:spPr/>
    </dgm:pt>
    <dgm:pt modelId="{2D13C72E-6DE6-2646-882F-9A26D030BEC7}" type="pres">
      <dgm:prSet presAssocID="{9A2714E1-A4C6-4C5C-96F3-F38EB95EC44D}" presName="aSpace2" presStyleCnt="0"/>
      <dgm:spPr/>
    </dgm:pt>
    <dgm:pt modelId="{AEF65B42-A6CE-9942-A888-0D6C07E91D3F}" type="pres">
      <dgm:prSet presAssocID="{3442AEA7-7067-B047-B701-B66B2CDCB7E9}" presName="childNode" presStyleLbl="node1" presStyleIdx="7" presStyleCnt="12">
        <dgm:presLayoutVars>
          <dgm:bulletEnabled val="1"/>
        </dgm:presLayoutVars>
      </dgm:prSet>
      <dgm:spPr/>
    </dgm:pt>
    <dgm:pt modelId="{C5EA7F2F-47E6-0448-90B9-89EA919D6511}" type="pres">
      <dgm:prSet presAssocID="{3442AEA7-7067-B047-B701-B66B2CDCB7E9}" presName="aSpace2" presStyleCnt="0"/>
      <dgm:spPr/>
    </dgm:pt>
    <dgm:pt modelId="{CA39CF8A-623E-5C40-AA7F-4FE1298DBB8B}" type="pres">
      <dgm:prSet presAssocID="{82B4023D-9FD0-4247-B63A-C6CD91650F90}" presName="childNode" presStyleLbl="node1" presStyleIdx="8" presStyleCnt="12">
        <dgm:presLayoutVars>
          <dgm:bulletEnabled val="1"/>
        </dgm:presLayoutVars>
      </dgm:prSet>
      <dgm:spPr/>
    </dgm:pt>
    <dgm:pt modelId="{083977D9-6F7E-7948-B2DF-D9C8BBACDD26}" type="pres">
      <dgm:prSet presAssocID="{934E7076-68C0-459C-9449-E6D86D90A202}" presName="aSpace" presStyleCnt="0"/>
      <dgm:spPr/>
    </dgm:pt>
    <dgm:pt modelId="{708ED204-BAA9-3144-91F1-5857CB93B877}" type="pres">
      <dgm:prSet presAssocID="{13442380-5F0B-442D-8682-D52C95B6D3E0}" presName="compNode" presStyleCnt="0"/>
      <dgm:spPr/>
    </dgm:pt>
    <dgm:pt modelId="{1B9B2DC5-1347-C844-AA1D-3722A588B2FB}" type="pres">
      <dgm:prSet presAssocID="{13442380-5F0B-442D-8682-D52C95B6D3E0}" presName="aNode" presStyleLbl="bgShp" presStyleIdx="3" presStyleCnt="4"/>
      <dgm:spPr/>
    </dgm:pt>
    <dgm:pt modelId="{8951E344-9914-744E-AC39-78560B8F2E26}" type="pres">
      <dgm:prSet presAssocID="{13442380-5F0B-442D-8682-D52C95B6D3E0}" presName="textNode" presStyleLbl="bgShp" presStyleIdx="3" presStyleCnt="4"/>
      <dgm:spPr/>
    </dgm:pt>
    <dgm:pt modelId="{DF169CE0-9D2D-8143-BE3F-436F40847AB9}" type="pres">
      <dgm:prSet presAssocID="{13442380-5F0B-442D-8682-D52C95B6D3E0}" presName="compChildNode" presStyleCnt="0"/>
      <dgm:spPr/>
    </dgm:pt>
    <dgm:pt modelId="{B5A65D15-AD34-AA43-B892-AA3F98C9E4CB}" type="pres">
      <dgm:prSet presAssocID="{13442380-5F0B-442D-8682-D52C95B6D3E0}" presName="theInnerList" presStyleCnt="0"/>
      <dgm:spPr/>
    </dgm:pt>
    <dgm:pt modelId="{F2F2CA55-C481-5347-9FA8-6C5E3BDE0571}" type="pres">
      <dgm:prSet presAssocID="{5DFA5622-E3DD-4498-9111-73AE2B1C4AB7}" presName="childNode" presStyleLbl="node1" presStyleIdx="9" presStyleCnt="12">
        <dgm:presLayoutVars>
          <dgm:bulletEnabled val="1"/>
        </dgm:presLayoutVars>
      </dgm:prSet>
      <dgm:spPr/>
    </dgm:pt>
    <dgm:pt modelId="{3E48A1DC-653D-F843-A853-6275047E47AF}" type="pres">
      <dgm:prSet presAssocID="{5DFA5622-E3DD-4498-9111-73AE2B1C4AB7}" presName="aSpace2" presStyleCnt="0"/>
      <dgm:spPr/>
    </dgm:pt>
    <dgm:pt modelId="{3A3FBC0B-7BDD-F448-9C77-47E3EBAA19F1}" type="pres">
      <dgm:prSet presAssocID="{65F210B8-774F-9F4E-8200-9B4E9955B4F5}" presName="childNode" presStyleLbl="node1" presStyleIdx="10" presStyleCnt="12">
        <dgm:presLayoutVars>
          <dgm:bulletEnabled val="1"/>
        </dgm:presLayoutVars>
      </dgm:prSet>
      <dgm:spPr/>
    </dgm:pt>
    <dgm:pt modelId="{36D1435E-3E75-1545-93BD-4243D36277F8}" type="pres">
      <dgm:prSet presAssocID="{65F210B8-774F-9F4E-8200-9B4E9955B4F5}" presName="aSpace2" presStyleCnt="0"/>
      <dgm:spPr/>
    </dgm:pt>
    <dgm:pt modelId="{7B50EF7A-F2F1-B04F-8BB1-A1625BBC6080}" type="pres">
      <dgm:prSet presAssocID="{25A9FBF1-6BAB-A246-AB97-B155E7417178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60E23300-2E29-5B49-B2B3-893C97BE9FE0}" type="presOf" srcId="{82B4023D-9FD0-4247-B63A-C6CD91650F90}" destId="{CA39CF8A-623E-5C40-AA7F-4FE1298DBB8B}" srcOrd="0" destOrd="0" presId="urn:microsoft.com/office/officeart/2005/8/layout/lProcess2"/>
    <dgm:cxn modelId="{B95C1D0D-FB8C-D649-A660-26913D35A965}" type="presOf" srcId="{934E7076-68C0-459C-9449-E6D86D90A202}" destId="{EF59124C-B65B-E44B-A52B-60AC33417E83}" srcOrd="1" destOrd="0" presId="urn:microsoft.com/office/officeart/2005/8/layout/lProcess2"/>
    <dgm:cxn modelId="{C9D8D517-4F53-6D49-A8B2-718DC927B363}" type="presOf" srcId="{9A2714E1-A4C6-4C5C-96F3-F38EB95EC44D}" destId="{B5F31CBE-4A67-6348-940A-5E84D6E4D776}" srcOrd="0" destOrd="0" presId="urn:microsoft.com/office/officeart/2005/8/layout/lProcess2"/>
    <dgm:cxn modelId="{71000E2E-7AB8-C045-AFC4-BAC8ACB34238}" srcId="{13442380-5F0B-442D-8682-D52C95B6D3E0}" destId="{25A9FBF1-6BAB-A246-AB97-B155E7417178}" srcOrd="2" destOrd="0" parTransId="{E1919D26-0778-8B40-9198-B14ACC46A48F}" sibTransId="{AEC17449-02EA-0F49-9759-1D389277521F}"/>
    <dgm:cxn modelId="{FB744730-B31C-4F40-BFC3-A95F34109627}" type="presOf" srcId="{564BDD98-D741-BD4F-BAC3-CBA0A3F66811}" destId="{91DEB187-C2A9-BC49-A104-710B33E65B6B}" srcOrd="1" destOrd="0" presId="urn:microsoft.com/office/officeart/2005/8/layout/lProcess2"/>
    <dgm:cxn modelId="{7DC23632-BA34-8E41-A19A-E5772385C9C8}" type="presOf" srcId="{25A9FBF1-6BAB-A246-AB97-B155E7417178}" destId="{7B50EF7A-F2F1-B04F-8BB1-A1625BBC6080}" srcOrd="0" destOrd="0" presId="urn:microsoft.com/office/officeart/2005/8/layout/lProcess2"/>
    <dgm:cxn modelId="{4F605C33-41D7-46D8-B849-25AA1ECC1334}" srcId="{1DDDE8A1-E43F-4136-8BC9-0B8B3703068D}" destId="{13442380-5F0B-442D-8682-D52C95B6D3E0}" srcOrd="3" destOrd="0" parTransId="{49A502FA-F573-46F2-B13C-2DDF1F8A58B1}" sibTransId="{88FF2531-F493-47D9-AD3F-72BB850B1DFD}"/>
    <dgm:cxn modelId="{8E0C2738-0E86-2C49-822E-6AFF71F824B8}" srcId="{EDD00298-70D3-42F0-9FF6-887A722DC01C}" destId="{A0C51E82-47A0-E342-AC5D-690C1ABD338E}" srcOrd="0" destOrd="0" parTransId="{88B93201-74C5-584F-ABBB-B626DAE8D12C}" sibTransId="{0C107FF4-4F7E-A64A-AD67-836C568AC06C}"/>
    <dgm:cxn modelId="{BC9E695E-C2A1-DB42-8E18-3F7BC2C1B830}" type="presOf" srcId="{24BA7300-4411-4442-A98B-481185D638CD}" destId="{FDEED2ED-9FF5-EF45-B97D-D2C2D1D656F2}" srcOrd="0" destOrd="0" presId="urn:microsoft.com/office/officeart/2005/8/layout/lProcess2"/>
    <dgm:cxn modelId="{F2916942-1D56-DA4C-92BC-8E31C574A02F}" type="presOf" srcId="{934E7076-68C0-459C-9449-E6D86D90A202}" destId="{16F7CAAE-BA33-E041-B42A-D2BEACE12067}" srcOrd="0" destOrd="0" presId="urn:microsoft.com/office/officeart/2005/8/layout/lProcess2"/>
    <dgm:cxn modelId="{DFEF9D44-D2E3-3B47-87EE-0BB061CA3CBA}" type="presOf" srcId="{B3E4EBFB-01E9-B040-A8F2-7DB77F2E3652}" destId="{7F734FA9-A83B-EA4A-9EFF-B04641F8E0E6}" srcOrd="0" destOrd="0" presId="urn:microsoft.com/office/officeart/2005/8/layout/lProcess2"/>
    <dgm:cxn modelId="{474CE644-77D9-5D4F-AD0E-F83F192655FC}" type="presOf" srcId="{13442380-5F0B-442D-8682-D52C95B6D3E0}" destId="{8951E344-9914-744E-AC39-78560B8F2E26}" srcOrd="1" destOrd="0" presId="urn:microsoft.com/office/officeart/2005/8/layout/lProcess2"/>
    <dgm:cxn modelId="{A07F024C-C6F6-9D42-B7D6-DB77B90CF629}" srcId="{564BDD98-D741-BD4F-BAC3-CBA0A3F66811}" destId="{7F317CB5-BC82-2844-B9DE-7C8EFA0475B2}" srcOrd="0" destOrd="0" parTransId="{1533AE88-7D6A-4249-AA42-AFFB36343DFA}" sibTransId="{88CDA36F-FF29-6849-8AF8-FA0E569A579B}"/>
    <dgm:cxn modelId="{502BE14E-7766-412E-83E4-2E605E6DB0A4}" srcId="{934E7076-68C0-459C-9449-E6D86D90A202}" destId="{9A2714E1-A4C6-4C5C-96F3-F38EB95EC44D}" srcOrd="0" destOrd="0" parTransId="{D7E3D085-2D8E-413D-B947-8B5B6A544533}" sibTransId="{B113A1E6-DD77-4D50-BEA7-79CFD700E173}"/>
    <dgm:cxn modelId="{8B133375-F5B0-46E0-BBE9-6B05480828AF}" srcId="{13442380-5F0B-442D-8682-D52C95B6D3E0}" destId="{5DFA5622-E3DD-4498-9111-73AE2B1C4AB7}" srcOrd="0" destOrd="0" parTransId="{D9D794D2-8EF1-4ECA-8EC5-9139080FED1B}" sibTransId="{00792C86-3632-4C5F-89C7-89B9AC64E0FA}"/>
    <dgm:cxn modelId="{6D779675-DE23-3845-B801-3BEA215D3173}" srcId="{934E7076-68C0-459C-9449-E6D86D90A202}" destId="{82B4023D-9FD0-4247-B63A-C6CD91650F90}" srcOrd="2" destOrd="0" parTransId="{44D23B04-0B6D-3E42-87BA-A7E4A462FDD6}" sibTransId="{94B78A41-6C0B-9A40-9FB9-CEC7CA5C066F}"/>
    <dgm:cxn modelId="{D84F8C77-70FD-B049-BC97-40A4AC486BA7}" srcId="{13442380-5F0B-442D-8682-D52C95B6D3E0}" destId="{65F210B8-774F-9F4E-8200-9B4E9955B4F5}" srcOrd="1" destOrd="0" parTransId="{FFA9AC2E-15A5-7A42-B3A0-32BF3388AD90}" sibTransId="{A4CE002B-551D-5C40-91CE-564D28B3252C}"/>
    <dgm:cxn modelId="{9FCEB357-59CF-A94F-B476-BED22BAAF760}" srcId="{EDD00298-70D3-42F0-9FF6-887A722DC01C}" destId="{B3E4EBFB-01E9-B040-A8F2-7DB77F2E3652}" srcOrd="2" destOrd="0" parTransId="{338C532C-9E0B-FB4A-B905-931EEA8DE91B}" sibTransId="{333CED51-24F0-5E4F-8991-E694729761E2}"/>
    <dgm:cxn modelId="{B7F6A778-7973-DA4D-9F39-5A176F6C821A}" type="presOf" srcId="{65F210B8-774F-9F4E-8200-9B4E9955B4F5}" destId="{3A3FBC0B-7BDD-F448-9C77-47E3EBAA19F1}" srcOrd="0" destOrd="0" presId="urn:microsoft.com/office/officeart/2005/8/layout/lProcess2"/>
    <dgm:cxn modelId="{EC9C6A7A-5781-1F4F-AD93-DA6B8964CAA1}" type="presOf" srcId="{3442AEA7-7067-B047-B701-B66B2CDCB7E9}" destId="{AEF65B42-A6CE-9942-A888-0D6C07E91D3F}" srcOrd="0" destOrd="0" presId="urn:microsoft.com/office/officeart/2005/8/layout/lProcess2"/>
    <dgm:cxn modelId="{79BD9B85-A6E4-5647-89FA-3CAA38DD744D}" type="presOf" srcId="{330BA8E2-07BA-4243-ACEA-71C7F0D45D62}" destId="{FC4D0E2F-40E7-9145-94D3-9AA0E77DB8CC}" srcOrd="0" destOrd="0" presId="urn:microsoft.com/office/officeart/2005/8/layout/lProcess2"/>
    <dgm:cxn modelId="{60F05E92-2615-E14C-8C6D-9005B6A88045}" type="presOf" srcId="{5DFA5622-E3DD-4498-9111-73AE2B1C4AB7}" destId="{F2F2CA55-C481-5347-9FA8-6C5E3BDE0571}" srcOrd="0" destOrd="0" presId="urn:microsoft.com/office/officeart/2005/8/layout/lProcess2"/>
    <dgm:cxn modelId="{B8411F94-2E5E-804B-8668-EA23F20780C9}" type="presOf" srcId="{564BDD98-D741-BD4F-BAC3-CBA0A3F66811}" destId="{228340CC-43F9-ED43-B445-72616D105400}" srcOrd="0" destOrd="0" presId="urn:microsoft.com/office/officeart/2005/8/layout/lProcess2"/>
    <dgm:cxn modelId="{3800919C-9DBE-443E-9CB0-16E1AE5A1469}" srcId="{1DDDE8A1-E43F-4136-8BC9-0B8B3703068D}" destId="{EDD00298-70D3-42F0-9FF6-887A722DC01C}" srcOrd="1" destOrd="0" parTransId="{F29710BC-99C2-440A-8988-DD6A7FB06F71}" sibTransId="{4B9C7B4B-2B6B-44D8-B8B4-4410D3DE6587}"/>
    <dgm:cxn modelId="{F8D9539D-08B8-E04E-920C-6F356B80A7B9}" type="presOf" srcId="{A0C51E82-47A0-E342-AC5D-690C1ABD338E}" destId="{A6B59D29-B6F0-8244-A25B-10A7817C0AB5}" srcOrd="0" destOrd="0" presId="urn:microsoft.com/office/officeart/2005/8/layout/lProcess2"/>
    <dgm:cxn modelId="{60E0F3B1-01BD-5A4D-883F-3FE6196E9851}" type="presOf" srcId="{EDD00298-70D3-42F0-9FF6-887A722DC01C}" destId="{E3DEC0A2-D815-6C4D-840E-B962A4B04539}" srcOrd="1" destOrd="0" presId="urn:microsoft.com/office/officeart/2005/8/layout/lProcess2"/>
    <dgm:cxn modelId="{E668DCB7-96BE-6444-A033-C16D928A69DF}" type="presOf" srcId="{EDD00298-70D3-42F0-9FF6-887A722DC01C}" destId="{87F65197-AE3A-8E42-BE29-C3AB65784F77}" srcOrd="0" destOrd="0" presId="urn:microsoft.com/office/officeart/2005/8/layout/lProcess2"/>
    <dgm:cxn modelId="{E33E9FC2-123E-6C4C-8EE1-AEBACDA6F15D}" srcId="{934E7076-68C0-459C-9449-E6D86D90A202}" destId="{3442AEA7-7067-B047-B701-B66B2CDCB7E9}" srcOrd="1" destOrd="0" parTransId="{5676C1AD-14CA-A142-ABE1-5E107520E7FD}" sibTransId="{882384B4-911D-4B49-A3B2-DF17D211444D}"/>
    <dgm:cxn modelId="{2ECA17D1-3282-4163-9A9D-30E030F6B86A}" srcId="{EDD00298-70D3-42F0-9FF6-887A722DC01C}" destId="{330BA8E2-07BA-4243-ACEA-71C7F0D45D62}" srcOrd="1" destOrd="0" parTransId="{C0333227-1FD2-41F9-8EC1-5603BE2F7FF7}" sibTransId="{B8E0DE40-6910-4A0E-BC73-18B82B9D0298}"/>
    <dgm:cxn modelId="{8B6EDDD4-48E3-504A-8FB8-DC3D0A23CF14}" type="presOf" srcId="{1DDDE8A1-E43F-4136-8BC9-0B8B3703068D}" destId="{11B8BD15-9FE0-F641-9314-6D26EAFB3A21}" srcOrd="0" destOrd="0" presId="urn:microsoft.com/office/officeart/2005/8/layout/lProcess2"/>
    <dgm:cxn modelId="{548E38D6-5F09-9B44-ADD7-78ED20B5E0DA}" type="presOf" srcId="{7F317CB5-BC82-2844-B9DE-7C8EFA0475B2}" destId="{B697E2F5-2BC0-7E46-8984-F110345C4045}" srcOrd="0" destOrd="0" presId="urn:microsoft.com/office/officeart/2005/8/layout/lProcess2"/>
    <dgm:cxn modelId="{E3609DD7-298A-854C-88EA-6DE73ED444C7}" srcId="{1DDDE8A1-E43F-4136-8BC9-0B8B3703068D}" destId="{564BDD98-D741-BD4F-BAC3-CBA0A3F66811}" srcOrd="0" destOrd="0" parTransId="{DD072CBB-3F84-644F-BD44-3BA0599BE489}" sibTransId="{37E28AA9-941E-FC4F-98E4-DEF58AA7A535}"/>
    <dgm:cxn modelId="{A75294E2-230D-5144-B4C5-8F10AA5AD229}" srcId="{564BDD98-D741-BD4F-BAC3-CBA0A3F66811}" destId="{357B60B0-613D-5846-B206-3A75E17A975D}" srcOrd="1" destOrd="0" parTransId="{B9EECC88-C091-8B4D-9993-BD375B9B18E3}" sibTransId="{23705205-57B2-0D4E-9552-25DD6846BB47}"/>
    <dgm:cxn modelId="{4FE968E9-EF1C-DF45-B353-9ED91D41A2E1}" type="presOf" srcId="{13442380-5F0B-442D-8682-D52C95B6D3E0}" destId="{1B9B2DC5-1347-C844-AA1D-3722A588B2FB}" srcOrd="0" destOrd="0" presId="urn:microsoft.com/office/officeart/2005/8/layout/lProcess2"/>
    <dgm:cxn modelId="{5EE38FEC-449E-1343-B776-9C8AB8E1FF89}" type="presOf" srcId="{357B60B0-613D-5846-B206-3A75E17A975D}" destId="{74D15888-D233-7741-9139-2CA45C169AF6}" srcOrd="0" destOrd="0" presId="urn:microsoft.com/office/officeart/2005/8/layout/lProcess2"/>
    <dgm:cxn modelId="{AFBDBAF4-8A5F-C648-8939-2C0A6A21F38F}" srcId="{564BDD98-D741-BD4F-BAC3-CBA0A3F66811}" destId="{24BA7300-4411-4442-A98B-481185D638CD}" srcOrd="2" destOrd="0" parTransId="{BCB27B14-400A-9644-904A-55B06DACE1C3}" sibTransId="{F2873360-775C-FA46-8FDF-08CA2200A7D8}"/>
    <dgm:cxn modelId="{251FD8F6-325E-42B7-AD53-41123D09AFF5}" srcId="{1DDDE8A1-E43F-4136-8BC9-0B8B3703068D}" destId="{934E7076-68C0-459C-9449-E6D86D90A202}" srcOrd="2" destOrd="0" parTransId="{0EA9EDD8-D383-4B05-8047-719C9D27BC86}" sibTransId="{61D91C5C-EFB6-4925-A222-C11D8C8D1C85}"/>
    <dgm:cxn modelId="{9DE16456-3C31-6445-A48D-C907AD4D089C}" type="presParOf" srcId="{11B8BD15-9FE0-F641-9314-6D26EAFB3A21}" destId="{C8CD9377-8344-5645-A60D-F7831395E138}" srcOrd="0" destOrd="0" presId="urn:microsoft.com/office/officeart/2005/8/layout/lProcess2"/>
    <dgm:cxn modelId="{BD5EDD26-01A8-404B-B1D4-F37826A827BF}" type="presParOf" srcId="{C8CD9377-8344-5645-A60D-F7831395E138}" destId="{228340CC-43F9-ED43-B445-72616D105400}" srcOrd="0" destOrd="0" presId="urn:microsoft.com/office/officeart/2005/8/layout/lProcess2"/>
    <dgm:cxn modelId="{52CDA499-83DC-A742-81D1-60835B827570}" type="presParOf" srcId="{C8CD9377-8344-5645-A60D-F7831395E138}" destId="{91DEB187-C2A9-BC49-A104-710B33E65B6B}" srcOrd="1" destOrd="0" presId="urn:microsoft.com/office/officeart/2005/8/layout/lProcess2"/>
    <dgm:cxn modelId="{52305E12-1E52-A44A-A8B8-5F9DCEFC2351}" type="presParOf" srcId="{C8CD9377-8344-5645-A60D-F7831395E138}" destId="{CB33C3D8-34E5-7A43-BC40-D4DD7DFF6FD2}" srcOrd="2" destOrd="0" presId="urn:microsoft.com/office/officeart/2005/8/layout/lProcess2"/>
    <dgm:cxn modelId="{7610DC85-C073-BD4E-A971-43E373AA3518}" type="presParOf" srcId="{CB33C3D8-34E5-7A43-BC40-D4DD7DFF6FD2}" destId="{AF256CA5-0EAE-7949-93FE-E81076ABEDD4}" srcOrd="0" destOrd="0" presId="urn:microsoft.com/office/officeart/2005/8/layout/lProcess2"/>
    <dgm:cxn modelId="{2A657107-B3D2-6D4D-AFB3-AA1EAED27C58}" type="presParOf" srcId="{AF256CA5-0EAE-7949-93FE-E81076ABEDD4}" destId="{B697E2F5-2BC0-7E46-8984-F110345C4045}" srcOrd="0" destOrd="0" presId="urn:microsoft.com/office/officeart/2005/8/layout/lProcess2"/>
    <dgm:cxn modelId="{F3D4632B-3EBC-8746-86DB-CDCBEFC45E2C}" type="presParOf" srcId="{AF256CA5-0EAE-7949-93FE-E81076ABEDD4}" destId="{610E17D2-10C0-F246-8AAC-F4A01674B1F1}" srcOrd="1" destOrd="0" presId="urn:microsoft.com/office/officeart/2005/8/layout/lProcess2"/>
    <dgm:cxn modelId="{354EC261-9367-3043-92D8-CB3AC275D113}" type="presParOf" srcId="{AF256CA5-0EAE-7949-93FE-E81076ABEDD4}" destId="{74D15888-D233-7741-9139-2CA45C169AF6}" srcOrd="2" destOrd="0" presId="urn:microsoft.com/office/officeart/2005/8/layout/lProcess2"/>
    <dgm:cxn modelId="{F594533B-36C9-A84E-94DF-2633482BB286}" type="presParOf" srcId="{AF256CA5-0EAE-7949-93FE-E81076ABEDD4}" destId="{47F173B1-F31B-6045-997D-8281EB5D18C0}" srcOrd="3" destOrd="0" presId="urn:microsoft.com/office/officeart/2005/8/layout/lProcess2"/>
    <dgm:cxn modelId="{4180E61B-81DF-4D43-8DBD-23B08A88BB33}" type="presParOf" srcId="{AF256CA5-0EAE-7949-93FE-E81076ABEDD4}" destId="{FDEED2ED-9FF5-EF45-B97D-D2C2D1D656F2}" srcOrd="4" destOrd="0" presId="urn:microsoft.com/office/officeart/2005/8/layout/lProcess2"/>
    <dgm:cxn modelId="{0F5FF9BF-11D4-B243-AB2B-59185E138C98}" type="presParOf" srcId="{11B8BD15-9FE0-F641-9314-6D26EAFB3A21}" destId="{6987EF6D-31DE-F54A-B4D6-368ABA240523}" srcOrd="1" destOrd="0" presId="urn:microsoft.com/office/officeart/2005/8/layout/lProcess2"/>
    <dgm:cxn modelId="{903524B1-FB14-7D4E-9133-449D4F408C7D}" type="presParOf" srcId="{11B8BD15-9FE0-F641-9314-6D26EAFB3A21}" destId="{F7D60AD3-B79E-7640-BCBE-B8B1AF9519FE}" srcOrd="2" destOrd="0" presId="urn:microsoft.com/office/officeart/2005/8/layout/lProcess2"/>
    <dgm:cxn modelId="{D62ADF40-65A5-CC4A-ABFE-E43FBAE50C82}" type="presParOf" srcId="{F7D60AD3-B79E-7640-BCBE-B8B1AF9519FE}" destId="{87F65197-AE3A-8E42-BE29-C3AB65784F77}" srcOrd="0" destOrd="0" presId="urn:microsoft.com/office/officeart/2005/8/layout/lProcess2"/>
    <dgm:cxn modelId="{C4F36C7B-1773-9B4E-852C-BC7D133C0A02}" type="presParOf" srcId="{F7D60AD3-B79E-7640-BCBE-B8B1AF9519FE}" destId="{E3DEC0A2-D815-6C4D-840E-B962A4B04539}" srcOrd="1" destOrd="0" presId="urn:microsoft.com/office/officeart/2005/8/layout/lProcess2"/>
    <dgm:cxn modelId="{29BEDA3B-959A-824B-9134-6EFFBF780F3E}" type="presParOf" srcId="{F7D60AD3-B79E-7640-BCBE-B8B1AF9519FE}" destId="{CD6E3F26-33BA-D34D-8573-0E87BC9D9A56}" srcOrd="2" destOrd="0" presId="urn:microsoft.com/office/officeart/2005/8/layout/lProcess2"/>
    <dgm:cxn modelId="{1D742531-A4C3-2E45-BCC8-E309F1C7CA4E}" type="presParOf" srcId="{CD6E3F26-33BA-D34D-8573-0E87BC9D9A56}" destId="{EBB25B2B-DB99-F140-AD3A-0089183ACB07}" srcOrd="0" destOrd="0" presId="urn:microsoft.com/office/officeart/2005/8/layout/lProcess2"/>
    <dgm:cxn modelId="{7B27EC0D-3E72-0241-AF11-FE2DA337D237}" type="presParOf" srcId="{EBB25B2B-DB99-F140-AD3A-0089183ACB07}" destId="{A6B59D29-B6F0-8244-A25B-10A7817C0AB5}" srcOrd="0" destOrd="0" presId="urn:microsoft.com/office/officeart/2005/8/layout/lProcess2"/>
    <dgm:cxn modelId="{CCB069DF-E3E0-1642-84AA-6B986D13D8F8}" type="presParOf" srcId="{EBB25B2B-DB99-F140-AD3A-0089183ACB07}" destId="{97B425FD-24D6-834A-B1BE-2F5EE4F1C14C}" srcOrd="1" destOrd="0" presId="urn:microsoft.com/office/officeart/2005/8/layout/lProcess2"/>
    <dgm:cxn modelId="{B1A28CBE-A2CC-4147-8B1C-5A96C5449EF4}" type="presParOf" srcId="{EBB25B2B-DB99-F140-AD3A-0089183ACB07}" destId="{FC4D0E2F-40E7-9145-94D3-9AA0E77DB8CC}" srcOrd="2" destOrd="0" presId="urn:microsoft.com/office/officeart/2005/8/layout/lProcess2"/>
    <dgm:cxn modelId="{5940F4FE-BC6D-474A-B25E-1B7D45ADB3DD}" type="presParOf" srcId="{EBB25B2B-DB99-F140-AD3A-0089183ACB07}" destId="{CCAD1B22-C875-7E4E-A0E6-E4BE04BEF20A}" srcOrd="3" destOrd="0" presId="urn:microsoft.com/office/officeart/2005/8/layout/lProcess2"/>
    <dgm:cxn modelId="{2122306B-2551-C547-8DE3-036773742B57}" type="presParOf" srcId="{EBB25B2B-DB99-F140-AD3A-0089183ACB07}" destId="{7F734FA9-A83B-EA4A-9EFF-B04641F8E0E6}" srcOrd="4" destOrd="0" presId="urn:microsoft.com/office/officeart/2005/8/layout/lProcess2"/>
    <dgm:cxn modelId="{224AF7D8-16CE-4046-9893-5B787DCD3F22}" type="presParOf" srcId="{11B8BD15-9FE0-F641-9314-6D26EAFB3A21}" destId="{2EB5E5DA-E914-9D45-8844-1342E1F20E98}" srcOrd="3" destOrd="0" presId="urn:microsoft.com/office/officeart/2005/8/layout/lProcess2"/>
    <dgm:cxn modelId="{84760B89-4C3E-8A49-8B68-BE912A6B69B0}" type="presParOf" srcId="{11B8BD15-9FE0-F641-9314-6D26EAFB3A21}" destId="{B88C6133-9985-964E-8EE7-6E793D3FE3F3}" srcOrd="4" destOrd="0" presId="urn:microsoft.com/office/officeart/2005/8/layout/lProcess2"/>
    <dgm:cxn modelId="{561936CF-8A03-264B-B0C9-C0914C7A6508}" type="presParOf" srcId="{B88C6133-9985-964E-8EE7-6E793D3FE3F3}" destId="{16F7CAAE-BA33-E041-B42A-D2BEACE12067}" srcOrd="0" destOrd="0" presId="urn:microsoft.com/office/officeart/2005/8/layout/lProcess2"/>
    <dgm:cxn modelId="{F9ABFC1C-9D79-3B42-86E1-F6CE481A563B}" type="presParOf" srcId="{B88C6133-9985-964E-8EE7-6E793D3FE3F3}" destId="{EF59124C-B65B-E44B-A52B-60AC33417E83}" srcOrd="1" destOrd="0" presId="urn:microsoft.com/office/officeart/2005/8/layout/lProcess2"/>
    <dgm:cxn modelId="{9CA6E0F0-FAF5-0E4C-81B8-D9F8618DDB38}" type="presParOf" srcId="{B88C6133-9985-964E-8EE7-6E793D3FE3F3}" destId="{6B30C32E-48B6-DF49-9FE5-7EAA4E44F3C3}" srcOrd="2" destOrd="0" presId="urn:microsoft.com/office/officeart/2005/8/layout/lProcess2"/>
    <dgm:cxn modelId="{7D918B4F-4E74-1B41-8D97-3C8DFC1F7AB2}" type="presParOf" srcId="{6B30C32E-48B6-DF49-9FE5-7EAA4E44F3C3}" destId="{988923C0-EB00-2D42-BAFF-58D6FD2DBD0E}" srcOrd="0" destOrd="0" presId="urn:microsoft.com/office/officeart/2005/8/layout/lProcess2"/>
    <dgm:cxn modelId="{1F9EC57B-612A-9B4A-91E0-0CBC6BF29521}" type="presParOf" srcId="{988923C0-EB00-2D42-BAFF-58D6FD2DBD0E}" destId="{B5F31CBE-4A67-6348-940A-5E84D6E4D776}" srcOrd="0" destOrd="0" presId="urn:microsoft.com/office/officeart/2005/8/layout/lProcess2"/>
    <dgm:cxn modelId="{F0B439D8-FD8A-CC49-8CA1-80751C27AEDD}" type="presParOf" srcId="{988923C0-EB00-2D42-BAFF-58D6FD2DBD0E}" destId="{2D13C72E-6DE6-2646-882F-9A26D030BEC7}" srcOrd="1" destOrd="0" presId="urn:microsoft.com/office/officeart/2005/8/layout/lProcess2"/>
    <dgm:cxn modelId="{806EC014-6687-574B-8A89-E9DC1FF76A37}" type="presParOf" srcId="{988923C0-EB00-2D42-BAFF-58D6FD2DBD0E}" destId="{AEF65B42-A6CE-9942-A888-0D6C07E91D3F}" srcOrd="2" destOrd="0" presId="urn:microsoft.com/office/officeart/2005/8/layout/lProcess2"/>
    <dgm:cxn modelId="{F235DA7D-1A6F-4447-8D98-806242197E13}" type="presParOf" srcId="{988923C0-EB00-2D42-BAFF-58D6FD2DBD0E}" destId="{C5EA7F2F-47E6-0448-90B9-89EA919D6511}" srcOrd="3" destOrd="0" presId="urn:microsoft.com/office/officeart/2005/8/layout/lProcess2"/>
    <dgm:cxn modelId="{DB104F00-A527-8E48-9184-F22CAF14B18E}" type="presParOf" srcId="{988923C0-EB00-2D42-BAFF-58D6FD2DBD0E}" destId="{CA39CF8A-623E-5C40-AA7F-4FE1298DBB8B}" srcOrd="4" destOrd="0" presId="urn:microsoft.com/office/officeart/2005/8/layout/lProcess2"/>
    <dgm:cxn modelId="{563A81B7-5130-0241-91DF-C0B2E0FFD846}" type="presParOf" srcId="{11B8BD15-9FE0-F641-9314-6D26EAFB3A21}" destId="{083977D9-6F7E-7948-B2DF-D9C8BBACDD26}" srcOrd="5" destOrd="0" presId="urn:microsoft.com/office/officeart/2005/8/layout/lProcess2"/>
    <dgm:cxn modelId="{32EE840C-6FDF-9743-AC56-4CE5BB5C573F}" type="presParOf" srcId="{11B8BD15-9FE0-F641-9314-6D26EAFB3A21}" destId="{708ED204-BAA9-3144-91F1-5857CB93B877}" srcOrd="6" destOrd="0" presId="urn:microsoft.com/office/officeart/2005/8/layout/lProcess2"/>
    <dgm:cxn modelId="{88F82516-B730-FE44-B354-87BB4D5656CA}" type="presParOf" srcId="{708ED204-BAA9-3144-91F1-5857CB93B877}" destId="{1B9B2DC5-1347-C844-AA1D-3722A588B2FB}" srcOrd="0" destOrd="0" presId="urn:microsoft.com/office/officeart/2005/8/layout/lProcess2"/>
    <dgm:cxn modelId="{4DE8142B-F4B0-B04C-9050-6836961CFFD3}" type="presParOf" srcId="{708ED204-BAA9-3144-91F1-5857CB93B877}" destId="{8951E344-9914-744E-AC39-78560B8F2E26}" srcOrd="1" destOrd="0" presId="urn:microsoft.com/office/officeart/2005/8/layout/lProcess2"/>
    <dgm:cxn modelId="{E92EB0B8-08FA-D240-BA3E-C6F5758982DA}" type="presParOf" srcId="{708ED204-BAA9-3144-91F1-5857CB93B877}" destId="{DF169CE0-9D2D-8143-BE3F-436F40847AB9}" srcOrd="2" destOrd="0" presId="urn:microsoft.com/office/officeart/2005/8/layout/lProcess2"/>
    <dgm:cxn modelId="{1025C4AC-E835-474D-A72E-0AAEE6EC6B7B}" type="presParOf" srcId="{DF169CE0-9D2D-8143-BE3F-436F40847AB9}" destId="{B5A65D15-AD34-AA43-B892-AA3F98C9E4CB}" srcOrd="0" destOrd="0" presId="urn:microsoft.com/office/officeart/2005/8/layout/lProcess2"/>
    <dgm:cxn modelId="{A3D666DA-0B63-FD46-A62F-139DFB3F803D}" type="presParOf" srcId="{B5A65D15-AD34-AA43-B892-AA3F98C9E4CB}" destId="{F2F2CA55-C481-5347-9FA8-6C5E3BDE0571}" srcOrd="0" destOrd="0" presId="urn:microsoft.com/office/officeart/2005/8/layout/lProcess2"/>
    <dgm:cxn modelId="{0AF97BB2-446F-624B-99FB-489B71D18218}" type="presParOf" srcId="{B5A65D15-AD34-AA43-B892-AA3F98C9E4CB}" destId="{3E48A1DC-653D-F843-A853-6275047E47AF}" srcOrd="1" destOrd="0" presId="urn:microsoft.com/office/officeart/2005/8/layout/lProcess2"/>
    <dgm:cxn modelId="{B4648FAC-9B51-3541-8992-9448A5ECF724}" type="presParOf" srcId="{B5A65D15-AD34-AA43-B892-AA3F98C9E4CB}" destId="{3A3FBC0B-7BDD-F448-9C77-47E3EBAA19F1}" srcOrd="2" destOrd="0" presId="urn:microsoft.com/office/officeart/2005/8/layout/lProcess2"/>
    <dgm:cxn modelId="{B7F06321-A423-6045-A7C3-940A00982A03}" type="presParOf" srcId="{B5A65D15-AD34-AA43-B892-AA3F98C9E4CB}" destId="{36D1435E-3E75-1545-93BD-4243D36277F8}" srcOrd="3" destOrd="0" presId="urn:microsoft.com/office/officeart/2005/8/layout/lProcess2"/>
    <dgm:cxn modelId="{752A6F20-D97D-7A4B-85ED-2FC96C520A93}" type="presParOf" srcId="{B5A65D15-AD34-AA43-B892-AA3F98C9E4CB}" destId="{7B50EF7A-F2F1-B04F-8BB1-A1625BBC608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5D4187-0FE4-49D3-BACB-D341C89FD18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FAE9627F-23EC-46E1-938A-F97D34166A55}">
      <dgm:prSet phldrT="[Texte]"/>
      <dgm:spPr>
        <a:solidFill>
          <a:srgbClr val="EFC19F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Gestion stratégique</a:t>
          </a:r>
        </a:p>
      </dgm:t>
    </dgm:pt>
    <dgm:pt modelId="{93E6783E-2082-48FF-8AF3-5A381830DEA6}" type="parTrans" cxnId="{387FC6A9-C1B2-4B5E-A40D-5593793B9E3D}">
      <dgm:prSet/>
      <dgm:spPr/>
      <dgm:t>
        <a:bodyPr/>
        <a:lstStyle/>
        <a:p>
          <a:endParaRPr lang="fr-CA"/>
        </a:p>
      </dgm:t>
    </dgm:pt>
    <dgm:pt modelId="{306572E9-61E9-45A7-AE62-43BBE49FAF88}" type="sibTrans" cxnId="{387FC6A9-C1B2-4B5E-A40D-5593793B9E3D}">
      <dgm:prSet/>
      <dgm:spPr/>
      <dgm:t>
        <a:bodyPr/>
        <a:lstStyle/>
        <a:p>
          <a:endParaRPr lang="fr-CA"/>
        </a:p>
      </dgm:t>
    </dgm:pt>
    <dgm:pt modelId="{BDCA095A-62E4-4F18-B1ED-B4CF123FAD75}">
      <dgm:prSet phldrT="[Texte]" custT="1"/>
      <dgm:spPr/>
      <dgm:t>
        <a:bodyPr/>
        <a:lstStyle/>
        <a:p>
          <a:r>
            <a:rPr lang="fr-CA" sz="2000" dirty="0">
              <a:ea typeface="+mn-ea"/>
            </a:rPr>
            <a:t>Ensemble des </a:t>
          </a:r>
          <a:r>
            <a:rPr lang="fr-CA" sz="2000" b="1" i="1" dirty="0">
              <a:solidFill>
                <a:srgbClr val="000000"/>
              </a:solidFill>
              <a:ea typeface="+mn-ea"/>
            </a:rPr>
            <a:t>activités</a:t>
          </a:r>
          <a:r>
            <a:rPr lang="fr-CA" sz="2000" dirty="0">
              <a:ea typeface="+mn-ea"/>
            </a:rPr>
            <a:t> des gestionnaires qui visent à élaborer des </a:t>
          </a:r>
          <a:r>
            <a:rPr lang="fr-CA" sz="2000" b="1" i="1" dirty="0">
              <a:solidFill>
                <a:srgbClr val="000000"/>
              </a:solidFill>
              <a:ea typeface="+mn-ea"/>
            </a:rPr>
            <a:t>stratégies </a:t>
          </a:r>
          <a:r>
            <a:rPr lang="fr-CA" sz="2000" dirty="0">
              <a:ea typeface="+mn-ea"/>
            </a:rPr>
            <a:t>organisationnelles</a:t>
          </a:r>
          <a:endParaRPr lang="fr-CA" sz="2000" dirty="0"/>
        </a:p>
      </dgm:t>
    </dgm:pt>
    <dgm:pt modelId="{99EF7DB8-832D-4423-B7A0-C262A690DE75}" type="parTrans" cxnId="{3DB78D4E-B909-4304-987C-A0224148B657}">
      <dgm:prSet/>
      <dgm:spPr/>
      <dgm:t>
        <a:bodyPr/>
        <a:lstStyle/>
        <a:p>
          <a:endParaRPr lang="fr-CA"/>
        </a:p>
      </dgm:t>
    </dgm:pt>
    <dgm:pt modelId="{DC93D5B5-39ED-4C87-B1B2-8FDCB260E09E}" type="sibTrans" cxnId="{3DB78D4E-B909-4304-987C-A0224148B657}">
      <dgm:prSet/>
      <dgm:spPr/>
      <dgm:t>
        <a:bodyPr/>
        <a:lstStyle/>
        <a:p>
          <a:endParaRPr lang="fr-CA"/>
        </a:p>
      </dgm:t>
    </dgm:pt>
    <dgm:pt modelId="{A1DE084D-6319-4854-944B-CA395FCD19E8}">
      <dgm:prSet phldrT="[Texte]"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Stratégie</a:t>
          </a:r>
          <a:r>
            <a:rPr lang="fr-CA" dirty="0"/>
            <a:t> </a:t>
          </a:r>
          <a:r>
            <a:rPr lang="fr-CA" dirty="0">
              <a:solidFill>
                <a:schemeClr val="tx1"/>
              </a:solidFill>
            </a:rPr>
            <a:t>organisationnelle</a:t>
          </a:r>
        </a:p>
      </dgm:t>
    </dgm:pt>
    <dgm:pt modelId="{47D53A28-1AB5-4773-A7FF-C2012E0F2130}" type="parTrans" cxnId="{E3CE6B48-E5FB-4C81-8C4E-91A085A750AB}">
      <dgm:prSet/>
      <dgm:spPr/>
      <dgm:t>
        <a:bodyPr/>
        <a:lstStyle/>
        <a:p>
          <a:endParaRPr lang="fr-CA"/>
        </a:p>
      </dgm:t>
    </dgm:pt>
    <dgm:pt modelId="{56776D3F-D78B-4D04-B739-D93C8360F191}" type="sibTrans" cxnId="{E3CE6B48-E5FB-4C81-8C4E-91A085A750AB}">
      <dgm:prSet/>
      <dgm:spPr/>
      <dgm:t>
        <a:bodyPr/>
        <a:lstStyle/>
        <a:p>
          <a:endParaRPr lang="fr-CA"/>
        </a:p>
      </dgm:t>
    </dgm:pt>
    <dgm:pt modelId="{0FC01A47-90D1-4E18-B766-C241478164B9}">
      <dgm:prSet phldrT="[Texte]" custT="1"/>
      <dgm:spPr/>
      <dgm:t>
        <a:bodyPr/>
        <a:lstStyle/>
        <a:p>
          <a:r>
            <a:rPr lang="fr-CA" sz="2000" dirty="0">
              <a:ea typeface="+mn-ea"/>
            </a:rPr>
            <a:t>Ensembles des </a:t>
          </a:r>
          <a:r>
            <a:rPr lang="fr-CA" sz="2000" b="1" i="1" dirty="0">
              <a:solidFill>
                <a:srgbClr val="000000"/>
              </a:solidFill>
              <a:ea typeface="+mn-ea"/>
            </a:rPr>
            <a:t>moyens</a:t>
          </a:r>
          <a:r>
            <a:rPr lang="fr-CA" sz="2000" dirty="0">
              <a:ea typeface="+mn-ea"/>
            </a:rPr>
            <a:t> choisis pour permettre à l’organisation d’atteindre ses </a:t>
          </a:r>
          <a:r>
            <a:rPr lang="fr-CA" sz="2000" b="1" i="1" dirty="0">
              <a:solidFill>
                <a:srgbClr val="000000"/>
              </a:solidFill>
              <a:ea typeface="+mn-ea"/>
            </a:rPr>
            <a:t>objectifs</a:t>
          </a:r>
          <a:endParaRPr lang="fr-CA" sz="2000" dirty="0"/>
        </a:p>
      </dgm:t>
    </dgm:pt>
    <dgm:pt modelId="{70C535F7-0A28-4544-B8FE-746B3765500D}" type="parTrans" cxnId="{5F776FA7-F649-4538-8846-92904F5BF71E}">
      <dgm:prSet/>
      <dgm:spPr/>
      <dgm:t>
        <a:bodyPr/>
        <a:lstStyle/>
        <a:p>
          <a:endParaRPr lang="fr-CA"/>
        </a:p>
      </dgm:t>
    </dgm:pt>
    <dgm:pt modelId="{4D66EA06-7138-40FD-B85D-798298F791F5}" type="sibTrans" cxnId="{5F776FA7-F649-4538-8846-92904F5BF71E}">
      <dgm:prSet/>
      <dgm:spPr/>
      <dgm:t>
        <a:bodyPr/>
        <a:lstStyle/>
        <a:p>
          <a:endParaRPr lang="fr-CA"/>
        </a:p>
      </dgm:t>
    </dgm:pt>
    <dgm:pt modelId="{D1617EC4-FC15-413F-AC0E-82A12B54F042}" type="pres">
      <dgm:prSet presAssocID="{DE5D4187-0FE4-49D3-BACB-D341C89FD181}" presName="Name0" presStyleCnt="0">
        <dgm:presLayoutVars>
          <dgm:dir/>
          <dgm:animLvl val="lvl"/>
          <dgm:resizeHandles/>
        </dgm:presLayoutVars>
      </dgm:prSet>
      <dgm:spPr/>
    </dgm:pt>
    <dgm:pt modelId="{65FBF486-3EF3-4BAB-9B19-445BBE1A83F6}" type="pres">
      <dgm:prSet presAssocID="{FAE9627F-23EC-46E1-938A-F97D34166A55}" presName="linNode" presStyleCnt="0"/>
      <dgm:spPr/>
    </dgm:pt>
    <dgm:pt modelId="{F6AA6CEC-042E-4AAF-B181-E549CB54BF9B}" type="pres">
      <dgm:prSet presAssocID="{FAE9627F-23EC-46E1-938A-F97D34166A55}" presName="parentShp" presStyleLbl="node1" presStyleIdx="0" presStyleCnt="2">
        <dgm:presLayoutVars>
          <dgm:bulletEnabled val="1"/>
        </dgm:presLayoutVars>
      </dgm:prSet>
      <dgm:spPr/>
    </dgm:pt>
    <dgm:pt modelId="{9AABF0E5-9A36-486E-86E3-402AA4DE9C58}" type="pres">
      <dgm:prSet presAssocID="{FAE9627F-23EC-46E1-938A-F97D34166A55}" presName="childShp" presStyleLbl="bgAccFollowNode1" presStyleIdx="0" presStyleCnt="2" custScaleY="89258">
        <dgm:presLayoutVars>
          <dgm:bulletEnabled val="1"/>
        </dgm:presLayoutVars>
      </dgm:prSet>
      <dgm:spPr/>
    </dgm:pt>
    <dgm:pt modelId="{314C7994-7605-48BC-BDE4-E756A56F7317}" type="pres">
      <dgm:prSet presAssocID="{306572E9-61E9-45A7-AE62-43BBE49FAF88}" presName="spacing" presStyleCnt="0"/>
      <dgm:spPr/>
    </dgm:pt>
    <dgm:pt modelId="{135569AC-878D-42DB-B86E-C815FDBA2012}" type="pres">
      <dgm:prSet presAssocID="{A1DE084D-6319-4854-944B-CA395FCD19E8}" presName="linNode" presStyleCnt="0"/>
      <dgm:spPr/>
    </dgm:pt>
    <dgm:pt modelId="{D732DB71-4BC7-43B9-AD9A-FB4AF9CBD513}" type="pres">
      <dgm:prSet presAssocID="{A1DE084D-6319-4854-944B-CA395FCD19E8}" presName="parentShp" presStyleLbl="node1" presStyleIdx="1" presStyleCnt="2">
        <dgm:presLayoutVars>
          <dgm:bulletEnabled val="1"/>
        </dgm:presLayoutVars>
      </dgm:prSet>
      <dgm:spPr/>
    </dgm:pt>
    <dgm:pt modelId="{C31520B4-D315-4AC9-BBE1-1005839C29C9}" type="pres">
      <dgm:prSet presAssocID="{A1DE084D-6319-4854-944B-CA395FCD19E8}" presName="childShp" presStyleLbl="bgAccFollowNode1" presStyleIdx="1" presStyleCnt="2" custLinFactNeighborY="3563">
        <dgm:presLayoutVars>
          <dgm:bulletEnabled val="1"/>
        </dgm:presLayoutVars>
      </dgm:prSet>
      <dgm:spPr/>
    </dgm:pt>
  </dgm:ptLst>
  <dgm:cxnLst>
    <dgm:cxn modelId="{12DFA202-CF34-455A-9636-263FC0BF8E28}" type="presOf" srcId="{DE5D4187-0FE4-49D3-BACB-D341C89FD181}" destId="{D1617EC4-FC15-413F-AC0E-82A12B54F042}" srcOrd="0" destOrd="0" presId="urn:microsoft.com/office/officeart/2005/8/layout/vList6"/>
    <dgm:cxn modelId="{4247A418-D871-4050-8F5D-F57BE09C09E4}" type="presOf" srcId="{A1DE084D-6319-4854-944B-CA395FCD19E8}" destId="{D732DB71-4BC7-43B9-AD9A-FB4AF9CBD513}" srcOrd="0" destOrd="0" presId="urn:microsoft.com/office/officeart/2005/8/layout/vList6"/>
    <dgm:cxn modelId="{EF939219-9DAC-426A-87E4-E42CACB6A432}" type="presOf" srcId="{FAE9627F-23EC-46E1-938A-F97D34166A55}" destId="{F6AA6CEC-042E-4AAF-B181-E549CB54BF9B}" srcOrd="0" destOrd="0" presId="urn:microsoft.com/office/officeart/2005/8/layout/vList6"/>
    <dgm:cxn modelId="{7181822B-FA97-463D-83F4-5AEF29D68D23}" type="presOf" srcId="{BDCA095A-62E4-4F18-B1ED-B4CF123FAD75}" destId="{9AABF0E5-9A36-486E-86E3-402AA4DE9C58}" srcOrd="0" destOrd="0" presId="urn:microsoft.com/office/officeart/2005/8/layout/vList6"/>
    <dgm:cxn modelId="{E3CE6B48-E5FB-4C81-8C4E-91A085A750AB}" srcId="{DE5D4187-0FE4-49D3-BACB-D341C89FD181}" destId="{A1DE084D-6319-4854-944B-CA395FCD19E8}" srcOrd="1" destOrd="0" parTransId="{47D53A28-1AB5-4773-A7FF-C2012E0F2130}" sibTransId="{56776D3F-D78B-4D04-B739-D93C8360F191}"/>
    <dgm:cxn modelId="{3DB78D4E-B909-4304-987C-A0224148B657}" srcId="{FAE9627F-23EC-46E1-938A-F97D34166A55}" destId="{BDCA095A-62E4-4F18-B1ED-B4CF123FAD75}" srcOrd="0" destOrd="0" parTransId="{99EF7DB8-832D-4423-B7A0-C262A690DE75}" sibTransId="{DC93D5B5-39ED-4C87-B1B2-8FDCB260E09E}"/>
    <dgm:cxn modelId="{B2F8F7A0-C548-43A7-B95D-8E51A1C928E4}" type="presOf" srcId="{0FC01A47-90D1-4E18-B766-C241478164B9}" destId="{C31520B4-D315-4AC9-BBE1-1005839C29C9}" srcOrd="0" destOrd="0" presId="urn:microsoft.com/office/officeart/2005/8/layout/vList6"/>
    <dgm:cxn modelId="{5F776FA7-F649-4538-8846-92904F5BF71E}" srcId="{A1DE084D-6319-4854-944B-CA395FCD19E8}" destId="{0FC01A47-90D1-4E18-B766-C241478164B9}" srcOrd="0" destOrd="0" parTransId="{70C535F7-0A28-4544-B8FE-746B3765500D}" sibTransId="{4D66EA06-7138-40FD-B85D-798298F791F5}"/>
    <dgm:cxn modelId="{387FC6A9-C1B2-4B5E-A40D-5593793B9E3D}" srcId="{DE5D4187-0FE4-49D3-BACB-D341C89FD181}" destId="{FAE9627F-23EC-46E1-938A-F97D34166A55}" srcOrd="0" destOrd="0" parTransId="{93E6783E-2082-48FF-8AF3-5A381830DEA6}" sibTransId="{306572E9-61E9-45A7-AE62-43BBE49FAF88}"/>
    <dgm:cxn modelId="{47690444-6ACD-4507-AE00-F94A3ACEE153}" type="presParOf" srcId="{D1617EC4-FC15-413F-AC0E-82A12B54F042}" destId="{65FBF486-3EF3-4BAB-9B19-445BBE1A83F6}" srcOrd="0" destOrd="0" presId="urn:microsoft.com/office/officeart/2005/8/layout/vList6"/>
    <dgm:cxn modelId="{7C474C5E-73D2-47B4-AD6A-1578F3E51E76}" type="presParOf" srcId="{65FBF486-3EF3-4BAB-9B19-445BBE1A83F6}" destId="{F6AA6CEC-042E-4AAF-B181-E549CB54BF9B}" srcOrd="0" destOrd="0" presId="urn:microsoft.com/office/officeart/2005/8/layout/vList6"/>
    <dgm:cxn modelId="{EA09ABDC-9A11-43F3-852A-A39A803652C4}" type="presParOf" srcId="{65FBF486-3EF3-4BAB-9B19-445BBE1A83F6}" destId="{9AABF0E5-9A36-486E-86E3-402AA4DE9C58}" srcOrd="1" destOrd="0" presId="urn:microsoft.com/office/officeart/2005/8/layout/vList6"/>
    <dgm:cxn modelId="{8CAFDAFA-583A-44BA-B05D-6429A80FD6A4}" type="presParOf" srcId="{D1617EC4-FC15-413F-AC0E-82A12B54F042}" destId="{314C7994-7605-48BC-BDE4-E756A56F7317}" srcOrd="1" destOrd="0" presId="urn:microsoft.com/office/officeart/2005/8/layout/vList6"/>
    <dgm:cxn modelId="{2F7C0F1D-041A-4CD1-8D1E-52C2D6AC88C9}" type="presParOf" srcId="{D1617EC4-FC15-413F-AC0E-82A12B54F042}" destId="{135569AC-878D-42DB-B86E-C815FDBA2012}" srcOrd="2" destOrd="0" presId="urn:microsoft.com/office/officeart/2005/8/layout/vList6"/>
    <dgm:cxn modelId="{9956399E-0A79-426A-BC4A-8E6A68F89513}" type="presParOf" srcId="{135569AC-878D-42DB-B86E-C815FDBA2012}" destId="{D732DB71-4BC7-43B9-AD9A-FB4AF9CBD513}" srcOrd="0" destOrd="0" presId="urn:microsoft.com/office/officeart/2005/8/layout/vList6"/>
    <dgm:cxn modelId="{2BD04A94-FC90-4C27-9760-0F2404A00EC8}" type="presParOf" srcId="{135569AC-878D-42DB-B86E-C815FDBA2012}" destId="{C31520B4-D315-4AC9-BBE1-1005839C29C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DE4712-79BB-4E9B-8BC5-3D34B5F0DC69}" type="doc">
      <dgm:prSet loTypeId="urn:microsoft.com/office/officeart/2005/8/layout/matrix2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CA"/>
        </a:p>
      </dgm:t>
    </dgm:pt>
    <dgm:pt modelId="{74BC6A9A-D4E2-4F6F-A567-1769D9C3F635}">
      <dgm:prSet phldrT="[Texte]"/>
      <dgm:spPr>
        <a:solidFill>
          <a:srgbClr val="8DC1C5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CA" dirty="0"/>
            <a:t>Forces</a:t>
          </a:r>
        </a:p>
      </dgm:t>
    </dgm:pt>
    <dgm:pt modelId="{C71FEDBF-F53A-490C-95E4-6069E4764401}" type="parTrans" cxnId="{9CF75913-CB81-4AF8-99A0-BF34E6E2BDBC}">
      <dgm:prSet/>
      <dgm:spPr/>
      <dgm:t>
        <a:bodyPr/>
        <a:lstStyle/>
        <a:p>
          <a:endParaRPr lang="en-CA"/>
        </a:p>
      </dgm:t>
    </dgm:pt>
    <dgm:pt modelId="{1DEC1497-50A9-4A75-94DE-B4BF48EE66D7}" type="sibTrans" cxnId="{9CF75913-CB81-4AF8-99A0-BF34E6E2BDBC}">
      <dgm:prSet/>
      <dgm:spPr/>
      <dgm:t>
        <a:bodyPr/>
        <a:lstStyle/>
        <a:p>
          <a:endParaRPr lang="en-CA"/>
        </a:p>
      </dgm:t>
    </dgm:pt>
    <dgm:pt modelId="{A7993A60-30EC-4640-9E8F-0C46A3AE4C47}">
      <dgm:prSet phldrT="[Texte]"/>
      <dgm:spPr>
        <a:solidFill>
          <a:srgbClr val="8DC1C5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CA" dirty="0"/>
            <a:t>Faiblesses</a:t>
          </a:r>
        </a:p>
      </dgm:t>
    </dgm:pt>
    <dgm:pt modelId="{65C55B40-C5FC-4181-8362-9F97691B93EA}" type="parTrans" cxnId="{5129C775-E701-4B3E-B7E3-77FBB9704F11}">
      <dgm:prSet/>
      <dgm:spPr/>
      <dgm:t>
        <a:bodyPr/>
        <a:lstStyle/>
        <a:p>
          <a:endParaRPr lang="en-CA"/>
        </a:p>
      </dgm:t>
    </dgm:pt>
    <dgm:pt modelId="{B3D12C58-77A4-4F49-AE80-E212E19A634F}" type="sibTrans" cxnId="{5129C775-E701-4B3E-B7E3-77FBB9704F11}">
      <dgm:prSet/>
      <dgm:spPr/>
      <dgm:t>
        <a:bodyPr/>
        <a:lstStyle/>
        <a:p>
          <a:endParaRPr lang="en-CA"/>
        </a:p>
      </dgm:t>
    </dgm:pt>
    <dgm:pt modelId="{C39BAF21-7C8D-4F2B-B485-4D612E91BBE0}">
      <dgm:prSet phldrT="[Texte]"/>
      <dgm:spPr>
        <a:solidFill>
          <a:srgbClr val="ADD387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CA" dirty="0"/>
            <a:t>Occasions d’affaires</a:t>
          </a:r>
        </a:p>
      </dgm:t>
    </dgm:pt>
    <dgm:pt modelId="{375AF3EA-27AB-4510-8F8B-69A83899F7CA}" type="parTrans" cxnId="{B67A2A22-4D85-4AD3-807C-78230A1C9473}">
      <dgm:prSet/>
      <dgm:spPr/>
      <dgm:t>
        <a:bodyPr/>
        <a:lstStyle/>
        <a:p>
          <a:endParaRPr lang="en-CA"/>
        </a:p>
      </dgm:t>
    </dgm:pt>
    <dgm:pt modelId="{3A3070C7-BB37-4CB4-8C10-B0A5954A705F}" type="sibTrans" cxnId="{B67A2A22-4D85-4AD3-807C-78230A1C9473}">
      <dgm:prSet/>
      <dgm:spPr/>
      <dgm:t>
        <a:bodyPr/>
        <a:lstStyle/>
        <a:p>
          <a:endParaRPr lang="en-CA"/>
        </a:p>
      </dgm:t>
    </dgm:pt>
    <dgm:pt modelId="{B3DD1C38-F6FA-4D77-803A-29A8A2171615}">
      <dgm:prSet phldrT="[Texte]"/>
      <dgm:spPr>
        <a:solidFill>
          <a:srgbClr val="ADD387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CA" dirty="0"/>
            <a:t>Menaces</a:t>
          </a:r>
        </a:p>
      </dgm:t>
    </dgm:pt>
    <dgm:pt modelId="{62263E19-C632-47C6-9484-4DA328E06982}" type="parTrans" cxnId="{C6572997-B721-4537-9577-6901E002D836}">
      <dgm:prSet/>
      <dgm:spPr/>
      <dgm:t>
        <a:bodyPr/>
        <a:lstStyle/>
        <a:p>
          <a:endParaRPr lang="en-CA"/>
        </a:p>
      </dgm:t>
    </dgm:pt>
    <dgm:pt modelId="{B9092672-3EA5-487A-AA9F-0E017A8A7955}" type="sibTrans" cxnId="{C6572997-B721-4537-9577-6901E002D836}">
      <dgm:prSet/>
      <dgm:spPr/>
      <dgm:t>
        <a:bodyPr/>
        <a:lstStyle/>
        <a:p>
          <a:endParaRPr lang="en-CA"/>
        </a:p>
      </dgm:t>
    </dgm:pt>
    <dgm:pt modelId="{C1B8343F-6D81-49AC-81F0-38512922EEAC}" type="pres">
      <dgm:prSet presAssocID="{28DE4712-79BB-4E9B-8BC5-3D34B5F0DC69}" presName="matrix" presStyleCnt="0">
        <dgm:presLayoutVars>
          <dgm:chMax val="1"/>
          <dgm:dir/>
          <dgm:resizeHandles val="exact"/>
        </dgm:presLayoutVars>
      </dgm:prSet>
      <dgm:spPr/>
    </dgm:pt>
    <dgm:pt modelId="{848F143C-0760-4A1A-94D6-5F34B0047966}" type="pres">
      <dgm:prSet presAssocID="{28DE4712-79BB-4E9B-8BC5-3D34B5F0DC69}" presName="axisShape" presStyleLbl="bgShp" presStyleIdx="0" presStyleCnt="1"/>
      <dgm:spPr/>
    </dgm:pt>
    <dgm:pt modelId="{8727C023-3133-4FD7-B789-C62ACA69E655}" type="pres">
      <dgm:prSet presAssocID="{28DE4712-79BB-4E9B-8BC5-3D34B5F0DC6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F9A369C-54C1-4004-888D-06D8D0B953C5}" type="pres">
      <dgm:prSet presAssocID="{28DE4712-79BB-4E9B-8BC5-3D34B5F0DC69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5B2CCA6-388D-48A5-BDAA-C807EE218D72}" type="pres">
      <dgm:prSet presAssocID="{28DE4712-79BB-4E9B-8BC5-3D34B5F0DC6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A623FA3-7182-4E30-975C-557838ED2C6B}" type="pres">
      <dgm:prSet presAssocID="{28DE4712-79BB-4E9B-8BC5-3D34B5F0DC6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847DC0C-B5D4-4862-98A9-C17819048E8A}" type="presOf" srcId="{B3DD1C38-F6FA-4D77-803A-29A8A2171615}" destId="{EA623FA3-7182-4E30-975C-557838ED2C6B}" srcOrd="0" destOrd="0" presId="urn:microsoft.com/office/officeart/2005/8/layout/matrix2"/>
    <dgm:cxn modelId="{9CF75913-CB81-4AF8-99A0-BF34E6E2BDBC}" srcId="{28DE4712-79BB-4E9B-8BC5-3D34B5F0DC69}" destId="{74BC6A9A-D4E2-4F6F-A567-1769D9C3F635}" srcOrd="0" destOrd="0" parTransId="{C71FEDBF-F53A-490C-95E4-6069E4764401}" sibTransId="{1DEC1497-50A9-4A75-94DE-B4BF48EE66D7}"/>
    <dgm:cxn modelId="{B67A2A22-4D85-4AD3-807C-78230A1C9473}" srcId="{28DE4712-79BB-4E9B-8BC5-3D34B5F0DC69}" destId="{C39BAF21-7C8D-4F2B-B485-4D612E91BBE0}" srcOrd="2" destOrd="0" parTransId="{375AF3EA-27AB-4510-8F8B-69A83899F7CA}" sibTransId="{3A3070C7-BB37-4CB4-8C10-B0A5954A705F}"/>
    <dgm:cxn modelId="{757F073F-44F6-47B8-9381-FB1940E38255}" type="presOf" srcId="{74BC6A9A-D4E2-4F6F-A567-1769D9C3F635}" destId="{8727C023-3133-4FD7-B789-C62ACA69E655}" srcOrd="0" destOrd="0" presId="urn:microsoft.com/office/officeart/2005/8/layout/matrix2"/>
    <dgm:cxn modelId="{1BCCEC47-5B99-4EE8-851E-D03E91C0C58A}" type="presOf" srcId="{28DE4712-79BB-4E9B-8BC5-3D34B5F0DC69}" destId="{C1B8343F-6D81-49AC-81F0-38512922EEAC}" srcOrd="0" destOrd="0" presId="urn:microsoft.com/office/officeart/2005/8/layout/matrix2"/>
    <dgm:cxn modelId="{5129C775-E701-4B3E-B7E3-77FBB9704F11}" srcId="{28DE4712-79BB-4E9B-8BC5-3D34B5F0DC69}" destId="{A7993A60-30EC-4640-9E8F-0C46A3AE4C47}" srcOrd="1" destOrd="0" parTransId="{65C55B40-C5FC-4181-8362-9F97691B93EA}" sibTransId="{B3D12C58-77A4-4F49-AE80-E212E19A634F}"/>
    <dgm:cxn modelId="{C6572997-B721-4537-9577-6901E002D836}" srcId="{28DE4712-79BB-4E9B-8BC5-3D34B5F0DC69}" destId="{B3DD1C38-F6FA-4D77-803A-29A8A2171615}" srcOrd="3" destOrd="0" parTransId="{62263E19-C632-47C6-9484-4DA328E06982}" sibTransId="{B9092672-3EA5-487A-AA9F-0E017A8A7955}"/>
    <dgm:cxn modelId="{EB1E63A3-26BD-440F-8B61-2DCA0D1A8B3C}" type="presOf" srcId="{C39BAF21-7C8D-4F2B-B485-4D612E91BBE0}" destId="{A5B2CCA6-388D-48A5-BDAA-C807EE218D72}" srcOrd="0" destOrd="0" presId="urn:microsoft.com/office/officeart/2005/8/layout/matrix2"/>
    <dgm:cxn modelId="{3BD2A1F2-6D11-4FBD-8B43-67590ADE63E8}" type="presOf" srcId="{A7993A60-30EC-4640-9E8F-0C46A3AE4C47}" destId="{1F9A369C-54C1-4004-888D-06D8D0B953C5}" srcOrd="0" destOrd="0" presId="urn:microsoft.com/office/officeart/2005/8/layout/matrix2"/>
    <dgm:cxn modelId="{2ADBC5EC-489F-40EC-8390-E008674E5A28}" type="presParOf" srcId="{C1B8343F-6D81-49AC-81F0-38512922EEAC}" destId="{848F143C-0760-4A1A-94D6-5F34B0047966}" srcOrd="0" destOrd="0" presId="urn:microsoft.com/office/officeart/2005/8/layout/matrix2"/>
    <dgm:cxn modelId="{1254CF93-4862-41B8-9C5E-503FD4794C92}" type="presParOf" srcId="{C1B8343F-6D81-49AC-81F0-38512922EEAC}" destId="{8727C023-3133-4FD7-B789-C62ACA69E655}" srcOrd="1" destOrd="0" presId="urn:microsoft.com/office/officeart/2005/8/layout/matrix2"/>
    <dgm:cxn modelId="{B4BACEB6-ED1C-4AD4-861B-2A6D594DD678}" type="presParOf" srcId="{C1B8343F-6D81-49AC-81F0-38512922EEAC}" destId="{1F9A369C-54C1-4004-888D-06D8D0B953C5}" srcOrd="2" destOrd="0" presId="urn:microsoft.com/office/officeart/2005/8/layout/matrix2"/>
    <dgm:cxn modelId="{B26E9B91-7CA3-42C7-8DBC-BB68DA00483C}" type="presParOf" srcId="{C1B8343F-6D81-49AC-81F0-38512922EEAC}" destId="{A5B2CCA6-388D-48A5-BDAA-C807EE218D72}" srcOrd="3" destOrd="0" presId="urn:microsoft.com/office/officeart/2005/8/layout/matrix2"/>
    <dgm:cxn modelId="{5A03511A-9B47-48F6-B967-9BEF66E52F4D}" type="presParOf" srcId="{C1B8343F-6D81-49AC-81F0-38512922EEAC}" destId="{EA623FA3-7182-4E30-975C-557838ED2C6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B607B4-97D8-4DCA-97D8-38BB231F11EF}" type="doc">
      <dgm:prSet loTypeId="urn:microsoft.com/office/officeart/2005/8/layout/cycle6" loCatId="cycle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fr-CA"/>
        </a:p>
      </dgm:t>
    </dgm:pt>
    <dgm:pt modelId="{7E0C9D30-D1C1-4BD8-8459-36C6D96F13CD}">
      <dgm:prSet phldrT="[Texte]"/>
      <dgm:spPr>
        <a:solidFill>
          <a:srgbClr val="EFC19F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Direction</a:t>
          </a:r>
        </a:p>
        <a:p>
          <a:r>
            <a:rPr lang="fr-CA" dirty="0">
              <a:solidFill>
                <a:schemeClr val="tx1"/>
              </a:solidFill>
            </a:rPr>
            <a:t>(leadership)</a:t>
          </a:r>
        </a:p>
      </dgm:t>
    </dgm:pt>
    <dgm:pt modelId="{DA77B66E-D097-4CA2-B4CB-A3F086E2E959}" type="parTrans" cxnId="{3DB51713-A05E-4000-89B1-F73FDF606D55}">
      <dgm:prSet/>
      <dgm:spPr/>
      <dgm:t>
        <a:bodyPr/>
        <a:lstStyle/>
        <a:p>
          <a:endParaRPr lang="fr-CA"/>
        </a:p>
      </dgm:t>
    </dgm:pt>
    <dgm:pt modelId="{F80486FF-8DD8-4A4E-9CE9-1F35E0A6FB5C}" type="sibTrans" cxnId="{3DB51713-A05E-4000-89B1-F73FDF606D55}">
      <dgm:prSet/>
      <dgm:spPr/>
      <dgm:t>
        <a:bodyPr/>
        <a:lstStyle/>
        <a:p>
          <a:endParaRPr lang="fr-CA"/>
        </a:p>
      </dgm:t>
    </dgm:pt>
    <dgm:pt modelId="{B0F92127-7119-4A7D-8C5A-17B10115B6A1}">
      <dgm:prSet phldrT="[Texte]"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Ressources humaines</a:t>
          </a:r>
        </a:p>
      </dgm:t>
    </dgm:pt>
    <dgm:pt modelId="{F07B076E-F25F-4FB7-BCF0-CFEBEE1DDB85}" type="parTrans" cxnId="{0AF4FB8B-0930-4A5D-96B2-FCE5AB93F27C}">
      <dgm:prSet/>
      <dgm:spPr/>
      <dgm:t>
        <a:bodyPr/>
        <a:lstStyle/>
        <a:p>
          <a:endParaRPr lang="fr-CA"/>
        </a:p>
      </dgm:t>
    </dgm:pt>
    <dgm:pt modelId="{2BCFCB7A-9C83-4D89-9A30-0A51BF566D57}" type="sibTrans" cxnId="{0AF4FB8B-0930-4A5D-96B2-FCE5AB93F27C}">
      <dgm:prSet/>
      <dgm:spPr/>
      <dgm:t>
        <a:bodyPr/>
        <a:lstStyle/>
        <a:p>
          <a:endParaRPr lang="fr-CA"/>
        </a:p>
      </dgm:t>
    </dgm:pt>
    <dgm:pt modelId="{F3CA1A58-2301-4B58-90F1-E602D72E44B3}">
      <dgm:prSet phldrT="[Texte]"/>
      <dgm:spPr>
        <a:solidFill>
          <a:srgbClr val="8DC1C5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Contrôle </a:t>
          </a:r>
        </a:p>
        <a:p>
          <a:r>
            <a:rPr lang="fr-CA" dirty="0">
              <a:solidFill>
                <a:schemeClr val="tx1"/>
              </a:solidFill>
            </a:rPr>
            <a:t>(systèmes d’information)</a:t>
          </a:r>
        </a:p>
      </dgm:t>
    </dgm:pt>
    <dgm:pt modelId="{B2E1F41B-8D47-431D-9C15-F2D2E24C6A74}" type="parTrans" cxnId="{BCB42CE6-E8F6-4484-86B1-7D4D5D9F4F17}">
      <dgm:prSet/>
      <dgm:spPr/>
      <dgm:t>
        <a:bodyPr/>
        <a:lstStyle/>
        <a:p>
          <a:endParaRPr lang="fr-CA"/>
        </a:p>
      </dgm:t>
    </dgm:pt>
    <dgm:pt modelId="{7406B1AD-0E9B-48B0-ACEE-6DB44017BF73}" type="sibTrans" cxnId="{BCB42CE6-E8F6-4484-86B1-7D4D5D9F4F17}">
      <dgm:prSet/>
      <dgm:spPr/>
      <dgm:t>
        <a:bodyPr/>
        <a:lstStyle/>
        <a:p>
          <a:endParaRPr lang="fr-CA"/>
        </a:p>
      </dgm:t>
    </dgm:pt>
    <dgm:pt modelId="{F30412B3-41AD-43DB-BAFB-9DF029D76281}">
      <dgm:prSet phldrT="[Texte]"/>
      <dgm:spPr>
        <a:solidFill>
          <a:srgbClr val="ECEA84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Organisation</a:t>
          </a:r>
        </a:p>
        <a:p>
          <a:r>
            <a:rPr lang="fr-CA" dirty="0">
              <a:solidFill>
                <a:schemeClr val="tx1"/>
              </a:solidFill>
            </a:rPr>
            <a:t>(structure et communication)</a:t>
          </a:r>
        </a:p>
      </dgm:t>
    </dgm:pt>
    <dgm:pt modelId="{37810A09-84D9-473A-A6AC-1D8A2A1A211B}" type="parTrans" cxnId="{45D45332-4FE6-4480-BD43-9A05B997E91D}">
      <dgm:prSet/>
      <dgm:spPr/>
      <dgm:t>
        <a:bodyPr/>
        <a:lstStyle/>
        <a:p>
          <a:endParaRPr lang="fr-CA"/>
        </a:p>
      </dgm:t>
    </dgm:pt>
    <dgm:pt modelId="{09D48315-150A-414E-AC80-4280628D80A9}" type="sibTrans" cxnId="{45D45332-4FE6-4480-BD43-9A05B997E91D}">
      <dgm:prSet/>
      <dgm:spPr/>
      <dgm:t>
        <a:bodyPr/>
        <a:lstStyle/>
        <a:p>
          <a:endParaRPr lang="fr-CA"/>
        </a:p>
      </dgm:t>
    </dgm:pt>
    <dgm:pt modelId="{1DD77878-11C8-495C-8D8E-53F987DB5B0F}" type="pres">
      <dgm:prSet presAssocID="{FBB607B4-97D8-4DCA-97D8-38BB231F11EF}" presName="cycle" presStyleCnt="0">
        <dgm:presLayoutVars>
          <dgm:dir/>
          <dgm:resizeHandles val="exact"/>
        </dgm:presLayoutVars>
      </dgm:prSet>
      <dgm:spPr/>
    </dgm:pt>
    <dgm:pt modelId="{3C80B306-08B9-415E-A507-AA032B337EFB}" type="pres">
      <dgm:prSet presAssocID="{7E0C9D30-D1C1-4BD8-8459-36C6D96F13CD}" presName="node" presStyleLbl="node1" presStyleIdx="0" presStyleCnt="4" custScaleX="138665">
        <dgm:presLayoutVars>
          <dgm:bulletEnabled val="1"/>
        </dgm:presLayoutVars>
      </dgm:prSet>
      <dgm:spPr/>
    </dgm:pt>
    <dgm:pt modelId="{44BB0350-B176-444F-89C4-BD4A9E689E64}" type="pres">
      <dgm:prSet presAssocID="{7E0C9D30-D1C1-4BD8-8459-36C6D96F13CD}" presName="spNode" presStyleCnt="0"/>
      <dgm:spPr/>
    </dgm:pt>
    <dgm:pt modelId="{7D252315-5783-42E9-BC4B-3209790275B3}" type="pres">
      <dgm:prSet presAssocID="{F80486FF-8DD8-4A4E-9CE9-1F35E0A6FB5C}" presName="sibTrans" presStyleLbl="sibTrans1D1" presStyleIdx="0" presStyleCnt="4"/>
      <dgm:spPr/>
    </dgm:pt>
    <dgm:pt modelId="{C98F2316-7886-47A3-B23A-FE017D7701A9}" type="pres">
      <dgm:prSet presAssocID="{B0F92127-7119-4A7D-8C5A-17B10115B6A1}" presName="node" presStyleLbl="node1" presStyleIdx="1" presStyleCnt="4" custScaleX="138665">
        <dgm:presLayoutVars>
          <dgm:bulletEnabled val="1"/>
        </dgm:presLayoutVars>
      </dgm:prSet>
      <dgm:spPr/>
    </dgm:pt>
    <dgm:pt modelId="{202CD850-60C9-4C3D-AC55-3E9E8E348482}" type="pres">
      <dgm:prSet presAssocID="{B0F92127-7119-4A7D-8C5A-17B10115B6A1}" presName="spNode" presStyleCnt="0"/>
      <dgm:spPr/>
    </dgm:pt>
    <dgm:pt modelId="{4CCFAC84-550A-4E43-BC47-1CB612FAD0D1}" type="pres">
      <dgm:prSet presAssocID="{2BCFCB7A-9C83-4D89-9A30-0A51BF566D57}" presName="sibTrans" presStyleLbl="sibTrans1D1" presStyleIdx="1" presStyleCnt="4"/>
      <dgm:spPr/>
    </dgm:pt>
    <dgm:pt modelId="{5BECD741-C552-4CDD-A415-46DB80DD4AE9}" type="pres">
      <dgm:prSet presAssocID="{F3CA1A58-2301-4B58-90F1-E602D72E44B3}" presName="node" presStyleLbl="node1" presStyleIdx="2" presStyleCnt="4" custScaleX="138665">
        <dgm:presLayoutVars>
          <dgm:bulletEnabled val="1"/>
        </dgm:presLayoutVars>
      </dgm:prSet>
      <dgm:spPr/>
    </dgm:pt>
    <dgm:pt modelId="{081477F5-CB02-4656-A34B-629EF0C45F8D}" type="pres">
      <dgm:prSet presAssocID="{F3CA1A58-2301-4B58-90F1-E602D72E44B3}" presName="spNode" presStyleCnt="0"/>
      <dgm:spPr/>
    </dgm:pt>
    <dgm:pt modelId="{B3098417-68AD-4205-8D68-F1CC89395793}" type="pres">
      <dgm:prSet presAssocID="{7406B1AD-0E9B-48B0-ACEE-6DB44017BF73}" presName="sibTrans" presStyleLbl="sibTrans1D1" presStyleIdx="2" presStyleCnt="4"/>
      <dgm:spPr/>
    </dgm:pt>
    <dgm:pt modelId="{229375A3-B090-48D3-847C-741350EFD610}" type="pres">
      <dgm:prSet presAssocID="{F30412B3-41AD-43DB-BAFB-9DF029D76281}" presName="node" presStyleLbl="node1" presStyleIdx="3" presStyleCnt="4" custScaleX="138665">
        <dgm:presLayoutVars>
          <dgm:bulletEnabled val="1"/>
        </dgm:presLayoutVars>
      </dgm:prSet>
      <dgm:spPr/>
    </dgm:pt>
    <dgm:pt modelId="{92AC1601-7514-4C40-A5A4-295D190DE31C}" type="pres">
      <dgm:prSet presAssocID="{F30412B3-41AD-43DB-BAFB-9DF029D76281}" presName="spNode" presStyleCnt="0"/>
      <dgm:spPr/>
    </dgm:pt>
    <dgm:pt modelId="{99CC2430-B133-4435-94D3-FDCDAE786456}" type="pres">
      <dgm:prSet presAssocID="{09D48315-150A-414E-AC80-4280628D80A9}" presName="sibTrans" presStyleLbl="sibTrans1D1" presStyleIdx="3" presStyleCnt="4"/>
      <dgm:spPr/>
    </dgm:pt>
  </dgm:ptLst>
  <dgm:cxnLst>
    <dgm:cxn modelId="{4EB55C06-86D1-47B8-B178-844112DED0E5}" type="presOf" srcId="{F3CA1A58-2301-4B58-90F1-E602D72E44B3}" destId="{5BECD741-C552-4CDD-A415-46DB80DD4AE9}" srcOrd="0" destOrd="0" presId="urn:microsoft.com/office/officeart/2005/8/layout/cycle6"/>
    <dgm:cxn modelId="{3DB51713-A05E-4000-89B1-F73FDF606D55}" srcId="{FBB607B4-97D8-4DCA-97D8-38BB231F11EF}" destId="{7E0C9D30-D1C1-4BD8-8459-36C6D96F13CD}" srcOrd="0" destOrd="0" parTransId="{DA77B66E-D097-4CA2-B4CB-A3F086E2E959}" sibTransId="{F80486FF-8DD8-4A4E-9CE9-1F35E0A6FB5C}"/>
    <dgm:cxn modelId="{7322BF1A-B254-4A79-9A80-0C3118B50007}" type="presOf" srcId="{2BCFCB7A-9C83-4D89-9A30-0A51BF566D57}" destId="{4CCFAC84-550A-4E43-BC47-1CB612FAD0D1}" srcOrd="0" destOrd="0" presId="urn:microsoft.com/office/officeart/2005/8/layout/cycle6"/>
    <dgm:cxn modelId="{68F91D20-B4D0-4EF6-AEA8-AE0F5FF64F79}" type="presOf" srcId="{F80486FF-8DD8-4A4E-9CE9-1F35E0A6FB5C}" destId="{7D252315-5783-42E9-BC4B-3209790275B3}" srcOrd="0" destOrd="0" presId="urn:microsoft.com/office/officeart/2005/8/layout/cycle6"/>
    <dgm:cxn modelId="{45D45332-4FE6-4480-BD43-9A05B997E91D}" srcId="{FBB607B4-97D8-4DCA-97D8-38BB231F11EF}" destId="{F30412B3-41AD-43DB-BAFB-9DF029D76281}" srcOrd="3" destOrd="0" parTransId="{37810A09-84D9-473A-A6AC-1D8A2A1A211B}" sibTransId="{09D48315-150A-414E-AC80-4280628D80A9}"/>
    <dgm:cxn modelId="{6C63A440-D7B5-495E-942A-3D19FA0F2ABD}" type="presOf" srcId="{09D48315-150A-414E-AC80-4280628D80A9}" destId="{99CC2430-B133-4435-94D3-FDCDAE786456}" srcOrd="0" destOrd="0" presId="urn:microsoft.com/office/officeart/2005/8/layout/cycle6"/>
    <dgm:cxn modelId="{07057662-29F9-4C0B-B564-642CEEAA6E4B}" type="presOf" srcId="{FBB607B4-97D8-4DCA-97D8-38BB231F11EF}" destId="{1DD77878-11C8-495C-8D8E-53F987DB5B0F}" srcOrd="0" destOrd="0" presId="urn:microsoft.com/office/officeart/2005/8/layout/cycle6"/>
    <dgm:cxn modelId="{4EBB974F-4530-4DB8-9899-ECBFE7DF5EE6}" type="presOf" srcId="{B0F92127-7119-4A7D-8C5A-17B10115B6A1}" destId="{C98F2316-7886-47A3-B23A-FE017D7701A9}" srcOrd="0" destOrd="0" presId="urn:microsoft.com/office/officeart/2005/8/layout/cycle6"/>
    <dgm:cxn modelId="{0AF4FB8B-0930-4A5D-96B2-FCE5AB93F27C}" srcId="{FBB607B4-97D8-4DCA-97D8-38BB231F11EF}" destId="{B0F92127-7119-4A7D-8C5A-17B10115B6A1}" srcOrd="1" destOrd="0" parTransId="{F07B076E-F25F-4FB7-BCF0-CFEBEE1DDB85}" sibTransId="{2BCFCB7A-9C83-4D89-9A30-0A51BF566D57}"/>
    <dgm:cxn modelId="{67BC1DE4-0198-4664-A786-48060399977B}" type="presOf" srcId="{F30412B3-41AD-43DB-BAFB-9DF029D76281}" destId="{229375A3-B090-48D3-847C-741350EFD610}" srcOrd="0" destOrd="0" presId="urn:microsoft.com/office/officeart/2005/8/layout/cycle6"/>
    <dgm:cxn modelId="{BCB42CE6-E8F6-4484-86B1-7D4D5D9F4F17}" srcId="{FBB607B4-97D8-4DCA-97D8-38BB231F11EF}" destId="{F3CA1A58-2301-4B58-90F1-E602D72E44B3}" srcOrd="2" destOrd="0" parTransId="{B2E1F41B-8D47-431D-9C15-F2D2E24C6A74}" sibTransId="{7406B1AD-0E9B-48B0-ACEE-6DB44017BF73}"/>
    <dgm:cxn modelId="{BDDC66E8-FCE4-462A-B69F-073D858AF385}" type="presOf" srcId="{7406B1AD-0E9B-48B0-ACEE-6DB44017BF73}" destId="{B3098417-68AD-4205-8D68-F1CC89395793}" srcOrd="0" destOrd="0" presId="urn:microsoft.com/office/officeart/2005/8/layout/cycle6"/>
    <dgm:cxn modelId="{7CA07CF7-C73A-415E-9D44-EB815F9BC4DA}" type="presOf" srcId="{7E0C9D30-D1C1-4BD8-8459-36C6D96F13CD}" destId="{3C80B306-08B9-415E-A507-AA032B337EFB}" srcOrd="0" destOrd="0" presId="urn:microsoft.com/office/officeart/2005/8/layout/cycle6"/>
    <dgm:cxn modelId="{0C5722BA-E333-4216-A371-8752C00BAD37}" type="presParOf" srcId="{1DD77878-11C8-495C-8D8E-53F987DB5B0F}" destId="{3C80B306-08B9-415E-A507-AA032B337EFB}" srcOrd="0" destOrd="0" presId="urn:microsoft.com/office/officeart/2005/8/layout/cycle6"/>
    <dgm:cxn modelId="{FF3249FC-85B8-4281-98AB-A19210F75F84}" type="presParOf" srcId="{1DD77878-11C8-495C-8D8E-53F987DB5B0F}" destId="{44BB0350-B176-444F-89C4-BD4A9E689E64}" srcOrd="1" destOrd="0" presId="urn:microsoft.com/office/officeart/2005/8/layout/cycle6"/>
    <dgm:cxn modelId="{6DF7D2E0-EA05-4423-B099-FD4BFEE23DF2}" type="presParOf" srcId="{1DD77878-11C8-495C-8D8E-53F987DB5B0F}" destId="{7D252315-5783-42E9-BC4B-3209790275B3}" srcOrd="2" destOrd="0" presId="urn:microsoft.com/office/officeart/2005/8/layout/cycle6"/>
    <dgm:cxn modelId="{CA3036A6-CC9E-48C2-BAB9-C10BF52F8D52}" type="presParOf" srcId="{1DD77878-11C8-495C-8D8E-53F987DB5B0F}" destId="{C98F2316-7886-47A3-B23A-FE017D7701A9}" srcOrd="3" destOrd="0" presId="urn:microsoft.com/office/officeart/2005/8/layout/cycle6"/>
    <dgm:cxn modelId="{40AF1E93-5880-4977-B606-AB183ECB0710}" type="presParOf" srcId="{1DD77878-11C8-495C-8D8E-53F987DB5B0F}" destId="{202CD850-60C9-4C3D-AC55-3E9E8E348482}" srcOrd="4" destOrd="0" presId="urn:microsoft.com/office/officeart/2005/8/layout/cycle6"/>
    <dgm:cxn modelId="{46995367-70B0-4816-9104-D61CAE718408}" type="presParOf" srcId="{1DD77878-11C8-495C-8D8E-53F987DB5B0F}" destId="{4CCFAC84-550A-4E43-BC47-1CB612FAD0D1}" srcOrd="5" destOrd="0" presId="urn:microsoft.com/office/officeart/2005/8/layout/cycle6"/>
    <dgm:cxn modelId="{03AFD865-892D-4AD2-9BA4-53826B1D460D}" type="presParOf" srcId="{1DD77878-11C8-495C-8D8E-53F987DB5B0F}" destId="{5BECD741-C552-4CDD-A415-46DB80DD4AE9}" srcOrd="6" destOrd="0" presId="urn:microsoft.com/office/officeart/2005/8/layout/cycle6"/>
    <dgm:cxn modelId="{14F4448D-9D30-47C7-94C4-A565EF6EF139}" type="presParOf" srcId="{1DD77878-11C8-495C-8D8E-53F987DB5B0F}" destId="{081477F5-CB02-4656-A34B-629EF0C45F8D}" srcOrd="7" destOrd="0" presId="urn:microsoft.com/office/officeart/2005/8/layout/cycle6"/>
    <dgm:cxn modelId="{6067F169-BD45-4220-B50D-A3CF3F44E370}" type="presParOf" srcId="{1DD77878-11C8-495C-8D8E-53F987DB5B0F}" destId="{B3098417-68AD-4205-8D68-F1CC89395793}" srcOrd="8" destOrd="0" presId="urn:microsoft.com/office/officeart/2005/8/layout/cycle6"/>
    <dgm:cxn modelId="{F1084409-5AC0-4C32-9CE7-DB9572459C4D}" type="presParOf" srcId="{1DD77878-11C8-495C-8D8E-53F987DB5B0F}" destId="{229375A3-B090-48D3-847C-741350EFD610}" srcOrd="9" destOrd="0" presId="urn:microsoft.com/office/officeart/2005/8/layout/cycle6"/>
    <dgm:cxn modelId="{FFE3CEBC-D490-42BA-A77B-2C7B12883855}" type="presParOf" srcId="{1DD77878-11C8-495C-8D8E-53F987DB5B0F}" destId="{92AC1601-7514-4C40-A5A4-295D190DE31C}" srcOrd="10" destOrd="0" presId="urn:microsoft.com/office/officeart/2005/8/layout/cycle6"/>
    <dgm:cxn modelId="{3D5B0B1A-5C4D-4796-84DA-793B0A712D90}" type="presParOf" srcId="{1DD77878-11C8-495C-8D8E-53F987DB5B0F}" destId="{99CC2430-B133-4435-94D3-FDCDAE78645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A99C3F-D569-3B48-907E-A585BB32D0B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7ED353F-8A61-0642-A503-B11F88E16D71}">
      <dgm:prSet phldrT="[Texte]"/>
      <dgm:spPr>
        <a:solidFill>
          <a:srgbClr val="EFC19F"/>
        </a:solidFill>
      </dgm:spPr>
      <dgm:t>
        <a:bodyPr/>
        <a:lstStyle/>
        <a:p>
          <a:r>
            <a:rPr lang="fr-CA" b="1" dirty="0">
              <a:solidFill>
                <a:schemeClr val="tx1"/>
              </a:solidFill>
            </a:rPr>
            <a:t>Domination par les coûts</a:t>
          </a:r>
          <a:endParaRPr lang="fr-FR" b="1" dirty="0">
            <a:solidFill>
              <a:schemeClr val="tx1"/>
            </a:solidFill>
          </a:endParaRPr>
        </a:p>
      </dgm:t>
    </dgm:pt>
    <dgm:pt modelId="{D552043C-2CF5-9E45-A195-8A74B79C8C8C}" type="parTrans" cxnId="{FCCAEBE5-165D-DB4A-A4B3-537A1A97F994}">
      <dgm:prSet/>
      <dgm:spPr/>
      <dgm:t>
        <a:bodyPr/>
        <a:lstStyle/>
        <a:p>
          <a:endParaRPr lang="fr-FR"/>
        </a:p>
      </dgm:t>
    </dgm:pt>
    <dgm:pt modelId="{00814378-7C02-C84F-8EF6-BCEA816FDA29}" type="sibTrans" cxnId="{FCCAEBE5-165D-DB4A-A4B3-537A1A97F994}">
      <dgm:prSet/>
      <dgm:spPr/>
      <dgm:t>
        <a:bodyPr/>
        <a:lstStyle/>
        <a:p>
          <a:endParaRPr lang="fr-FR"/>
        </a:p>
      </dgm:t>
    </dgm:pt>
    <dgm:pt modelId="{EA591736-CA8C-AE45-9168-613A41196D4F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Plus faibles coûts possibles</a:t>
          </a:r>
        </a:p>
      </dgm:t>
    </dgm:pt>
    <dgm:pt modelId="{7A352A4E-2B1B-1646-B21B-87293EB975DB}" type="parTrans" cxnId="{0C5FBC6C-AF41-494D-B7D4-6EFD6BB41FA6}">
      <dgm:prSet/>
      <dgm:spPr/>
      <dgm:t>
        <a:bodyPr/>
        <a:lstStyle/>
        <a:p>
          <a:endParaRPr lang="fr-FR"/>
        </a:p>
      </dgm:t>
    </dgm:pt>
    <dgm:pt modelId="{15325DEE-512B-6347-9DE9-C6AD71AF5C29}" type="sibTrans" cxnId="{0C5FBC6C-AF41-494D-B7D4-6EFD6BB41FA6}">
      <dgm:prSet/>
      <dgm:spPr/>
      <dgm:t>
        <a:bodyPr/>
        <a:lstStyle/>
        <a:p>
          <a:endParaRPr lang="fr-FR"/>
        </a:p>
      </dgm:t>
    </dgm:pt>
    <dgm:pt modelId="{4E29F434-BBDD-2941-B266-1D5FD214A285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Efficience</a:t>
          </a:r>
        </a:p>
      </dgm:t>
    </dgm:pt>
    <dgm:pt modelId="{EF6C05C4-DA7B-3247-9660-20FC5F204651}" type="parTrans" cxnId="{4E7FADD4-42B4-B741-A27C-6E5EFFF05CB3}">
      <dgm:prSet/>
      <dgm:spPr/>
      <dgm:t>
        <a:bodyPr/>
        <a:lstStyle/>
        <a:p>
          <a:endParaRPr lang="fr-FR"/>
        </a:p>
      </dgm:t>
    </dgm:pt>
    <dgm:pt modelId="{8B0A320C-18A1-B941-BD72-A86835007D12}" type="sibTrans" cxnId="{4E7FADD4-42B4-B741-A27C-6E5EFFF05CB3}">
      <dgm:prSet/>
      <dgm:spPr/>
      <dgm:t>
        <a:bodyPr/>
        <a:lstStyle/>
        <a:p>
          <a:endParaRPr lang="fr-FR"/>
        </a:p>
      </dgm:t>
    </dgm:pt>
    <dgm:pt modelId="{48B352FE-97E3-C642-B3D6-1D1EA47E1324}">
      <dgm:prSet phldrT="[Texte]"/>
      <dgm:spPr>
        <a:solidFill>
          <a:srgbClr val="ADD387"/>
        </a:solidFill>
      </dgm:spPr>
      <dgm:t>
        <a:bodyPr/>
        <a:lstStyle/>
        <a:p>
          <a:r>
            <a:rPr lang="fr-CA" b="1" dirty="0">
              <a:solidFill>
                <a:schemeClr val="tx1"/>
              </a:solidFill>
            </a:rPr>
            <a:t>Différenciation</a:t>
          </a:r>
        </a:p>
      </dgm:t>
    </dgm:pt>
    <dgm:pt modelId="{2A6FD9B4-8FCD-BC49-A149-93F66B20A052}" type="parTrans" cxnId="{B365413D-DBDC-0A47-B6B7-F15CD293BCF8}">
      <dgm:prSet/>
      <dgm:spPr/>
      <dgm:t>
        <a:bodyPr/>
        <a:lstStyle/>
        <a:p>
          <a:endParaRPr lang="fr-FR"/>
        </a:p>
      </dgm:t>
    </dgm:pt>
    <dgm:pt modelId="{9510B602-74BC-CD44-80D4-4903654B09D5}" type="sibTrans" cxnId="{B365413D-DBDC-0A47-B6B7-F15CD293BCF8}">
      <dgm:prSet/>
      <dgm:spPr/>
      <dgm:t>
        <a:bodyPr/>
        <a:lstStyle/>
        <a:p>
          <a:endParaRPr lang="fr-FR"/>
        </a:p>
      </dgm:t>
    </dgm:pt>
    <dgm:pt modelId="{1409BE1E-C6E0-7A4B-89CD-CD5189E8A4CF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Miser sur la valeur</a:t>
          </a:r>
        </a:p>
      </dgm:t>
    </dgm:pt>
    <dgm:pt modelId="{E8E0AE70-E0F4-9D47-8613-8A7CEEEF8068}" type="parTrans" cxnId="{CD1553B2-B02D-4440-93E9-533B2261389D}">
      <dgm:prSet/>
      <dgm:spPr/>
      <dgm:t>
        <a:bodyPr/>
        <a:lstStyle/>
        <a:p>
          <a:endParaRPr lang="fr-FR"/>
        </a:p>
      </dgm:t>
    </dgm:pt>
    <dgm:pt modelId="{9C029D5A-3741-8D49-B832-761CD35AD268}" type="sibTrans" cxnId="{CD1553B2-B02D-4440-93E9-533B2261389D}">
      <dgm:prSet/>
      <dgm:spPr/>
      <dgm:t>
        <a:bodyPr/>
        <a:lstStyle/>
        <a:p>
          <a:endParaRPr lang="fr-FR"/>
        </a:p>
      </dgm:t>
    </dgm:pt>
    <dgm:pt modelId="{2A3720CB-5967-A64B-8E9A-9246DB918D09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Se distinguer des autres</a:t>
          </a:r>
        </a:p>
      </dgm:t>
    </dgm:pt>
    <dgm:pt modelId="{3E941E9B-BA68-D740-8E1A-BC9EB0B8F1F9}" type="parTrans" cxnId="{EB637E0A-AC76-7C47-B8D2-8BE4BBF4AF3C}">
      <dgm:prSet/>
      <dgm:spPr/>
      <dgm:t>
        <a:bodyPr/>
        <a:lstStyle/>
        <a:p>
          <a:endParaRPr lang="fr-FR"/>
        </a:p>
      </dgm:t>
    </dgm:pt>
    <dgm:pt modelId="{2C360CC8-3BF6-E94F-9615-ECE1D6FE0983}" type="sibTrans" cxnId="{EB637E0A-AC76-7C47-B8D2-8BE4BBF4AF3C}">
      <dgm:prSet/>
      <dgm:spPr/>
      <dgm:t>
        <a:bodyPr/>
        <a:lstStyle/>
        <a:p>
          <a:endParaRPr lang="fr-FR"/>
        </a:p>
      </dgm:t>
    </dgm:pt>
    <dgm:pt modelId="{9297BD3D-4903-8344-88C4-60497987AF7F}">
      <dgm:prSet phldrT="[Texte]"/>
      <dgm:spPr>
        <a:solidFill>
          <a:srgbClr val="8DC1C5"/>
        </a:solidFill>
      </dgm:spPr>
      <dgm:t>
        <a:bodyPr/>
        <a:lstStyle/>
        <a:p>
          <a:r>
            <a:rPr lang="fr-CA" b="1" dirty="0">
              <a:solidFill>
                <a:schemeClr val="tx1"/>
              </a:solidFill>
            </a:rPr>
            <a:t>Concentration</a:t>
          </a:r>
        </a:p>
      </dgm:t>
    </dgm:pt>
    <dgm:pt modelId="{41A4C1ED-0A8A-244B-AF55-4457B78056EA}" type="parTrans" cxnId="{BFA77DB0-452D-354B-A6FE-DB38D4BEC23F}">
      <dgm:prSet/>
      <dgm:spPr/>
      <dgm:t>
        <a:bodyPr/>
        <a:lstStyle/>
        <a:p>
          <a:endParaRPr lang="fr-FR"/>
        </a:p>
      </dgm:t>
    </dgm:pt>
    <dgm:pt modelId="{D3C252D6-66EE-6F42-8FF2-89187BC98606}" type="sibTrans" cxnId="{BFA77DB0-452D-354B-A6FE-DB38D4BEC23F}">
      <dgm:prSet/>
      <dgm:spPr/>
      <dgm:t>
        <a:bodyPr/>
        <a:lstStyle/>
        <a:p>
          <a:endParaRPr lang="fr-FR"/>
        </a:p>
      </dgm:t>
    </dgm:pt>
    <dgm:pt modelId="{DF46F313-0CAC-B543-B18B-81EC73C8EF2D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Niche, créneau</a:t>
          </a:r>
        </a:p>
      </dgm:t>
    </dgm:pt>
    <dgm:pt modelId="{F55D5443-0ADD-DF46-A329-776E5F197E40}" type="parTrans" cxnId="{1C369A66-2F20-3947-86E9-4329917FC977}">
      <dgm:prSet/>
      <dgm:spPr/>
      <dgm:t>
        <a:bodyPr/>
        <a:lstStyle/>
        <a:p>
          <a:endParaRPr lang="fr-FR"/>
        </a:p>
      </dgm:t>
    </dgm:pt>
    <dgm:pt modelId="{3C31899E-7549-A244-AEBA-23AD8FCEDF2C}" type="sibTrans" cxnId="{1C369A66-2F20-3947-86E9-4329917FC977}">
      <dgm:prSet/>
      <dgm:spPr/>
      <dgm:t>
        <a:bodyPr/>
        <a:lstStyle/>
        <a:p>
          <a:endParaRPr lang="fr-FR"/>
        </a:p>
      </dgm:t>
    </dgm:pt>
    <dgm:pt modelId="{4A6144E3-FB10-DF4A-B9DB-39930BC3FEF4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Petits marchés</a:t>
          </a:r>
        </a:p>
      </dgm:t>
    </dgm:pt>
    <dgm:pt modelId="{0A65486F-470F-FE44-9BFA-529D7F5ABC5D}" type="parTrans" cxnId="{80D3B5E3-75B7-694A-994F-2BE06D41E2BB}">
      <dgm:prSet/>
      <dgm:spPr/>
      <dgm:t>
        <a:bodyPr/>
        <a:lstStyle/>
        <a:p>
          <a:endParaRPr lang="fr-FR"/>
        </a:p>
      </dgm:t>
    </dgm:pt>
    <dgm:pt modelId="{B9A428D3-14CE-D342-954D-9E68C5A26781}" type="sibTrans" cxnId="{80D3B5E3-75B7-694A-994F-2BE06D41E2BB}">
      <dgm:prSet/>
      <dgm:spPr/>
      <dgm:t>
        <a:bodyPr/>
        <a:lstStyle/>
        <a:p>
          <a:endParaRPr lang="fr-FR"/>
        </a:p>
      </dgm:t>
    </dgm:pt>
    <dgm:pt modelId="{F12F28B3-93AC-6B41-BBB2-5E0544629554}">
      <dgm:prSet phldrT="[Texte]"/>
      <dgm:spPr/>
      <dgm:t>
        <a:bodyPr/>
        <a:lstStyle/>
        <a:p>
          <a:r>
            <a:rPr lang="fr-CA" b="1" dirty="0">
              <a:solidFill>
                <a:schemeClr val="tx1"/>
              </a:solidFill>
            </a:rPr>
            <a:t>Enlisement</a:t>
          </a:r>
        </a:p>
      </dgm:t>
    </dgm:pt>
    <dgm:pt modelId="{B6E7DC11-51D9-5A4A-8342-B1029E5D35EE}" type="parTrans" cxnId="{4FEFB9C4-6C57-4348-98A7-7F4CDD13C55B}">
      <dgm:prSet/>
      <dgm:spPr/>
      <dgm:t>
        <a:bodyPr/>
        <a:lstStyle/>
        <a:p>
          <a:endParaRPr lang="fr-FR"/>
        </a:p>
      </dgm:t>
    </dgm:pt>
    <dgm:pt modelId="{C73C11D4-1321-3245-9161-8B935F39D03E}" type="sibTrans" cxnId="{4FEFB9C4-6C57-4348-98A7-7F4CDD13C55B}">
      <dgm:prSet/>
      <dgm:spPr/>
      <dgm:t>
        <a:bodyPr/>
        <a:lstStyle/>
        <a:p>
          <a:endParaRPr lang="fr-FR"/>
        </a:p>
      </dgm:t>
    </dgm:pt>
    <dgm:pt modelId="{129E6BB5-AD11-6F43-9350-9F6127279F7A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Pas d’avantage concurrentiel</a:t>
          </a:r>
        </a:p>
      </dgm:t>
    </dgm:pt>
    <dgm:pt modelId="{EE828713-7684-734E-9D9C-26CCF87B1EAB}" type="parTrans" cxnId="{97A52CBD-EA52-BE4E-9458-F7FFEF27E2BC}">
      <dgm:prSet/>
      <dgm:spPr/>
      <dgm:t>
        <a:bodyPr/>
        <a:lstStyle/>
        <a:p>
          <a:endParaRPr lang="fr-FR"/>
        </a:p>
      </dgm:t>
    </dgm:pt>
    <dgm:pt modelId="{75DF803E-D7BD-F849-BDF5-C9E4EF2BD8D3}" type="sibTrans" cxnId="{97A52CBD-EA52-BE4E-9458-F7FFEF27E2BC}">
      <dgm:prSet/>
      <dgm:spPr/>
      <dgm:t>
        <a:bodyPr/>
        <a:lstStyle/>
        <a:p>
          <a:endParaRPr lang="fr-FR"/>
        </a:p>
      </dgm:t>
    </dgm:pt>
    <dgm:pt modelId="{EA5D81E1-9FF7-D34D-B05F-7D6BEFFA47ED}" type="pres">
      <dgm:prSet presAssocID="{8AA99C3F-D569-3B48-907E-A585BB32D0B7}" presName="Name0" presStyleCnt="0">
        <dgm:presLayoutVars>
          <dgm:dir/>
          <dgm:animLvl val="lvl"/>
          <dgm:resizeHandles val="exact"/>
        </dgm:presLayoutVars>
      </dgm:prSet>
      <dgm:spPr/>
    </dgm:pt>
    <dgm:pt modelId="{B2FFCE93-F9AA-DF4F-8C4A-A9C83E796A64}" type="pres">
      <dgm:prSet presAssocID="{77ED353F-8A61-0642-A503-B11F88E16D71}" presName="linNode" presStyleCnt="0"/>
      <dgm:spPr/>
    </dgm:pt>
    <dgm:pt modelId="{BABB85B2-4D62-7B4E-AAA7-AA55DE75B2F9}" type="pres">
      <dgm:prSet presAssocID="{77ED353F-8A61-0642-A503-B11F88E16D7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FBF987A-615D-1F42-BC2D-AE550422B0D7}" type="pres">
      <dgm:prSet presAssocID="{77ED353F-8A61-0642-A503-B11F88E16D71}" presName="descendantText" presStyleLbl="alignAccFollowNode1" presStyleIdx="0" presStyleCnt="4">
        <dgm:presLayoutVars>
          <dgm:bulletEnabled val="1"/>
        </dgm:presLayoutVars>
      </dgm:prSet>
      <dgm:spPr/>
    </dgm:pt>
    <dgm:pt modelId="{CE8243FF-999F-5A43-9622-96B0124659A5}" type="pres">
      <dgm:prSet presAssocID="{00814378-7C02-C84F-8EF6-BCEA816FDA29}" presName="sp" presStyleCnt="0"/>
      <dgm:spPr/>
    </dgm:pt>
    <dgm:pt modelId="{71970B57-9063-C44C-ACF7-287327705FCC}" type="pres">
      <dgm:prSet presAssocID="{48B352FE-97E3-C642-B3D6-1D1EA47E1324}" presName="linNode" presStyleCnt="0"/>
      <dgm:spPr/>
    </dgm:pt>
    <dgm:pt modelId="{0A06C5AF-DBD0-9245-A40D-07965E75B160}" type="pres">
      <dgm:prSet presAssocID="{48B352FE-97E3-C642-B3D6-1D1EA47E132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11AA115-5E1B-324A-8C44-F125A61E0399}" type="pres">
      <dgm:prSet presAssocID="{48B352FE-97E3-C642-B3D6-1D1EA47E1324}" presName="descendantText" presStyleLbl="alignAccFollowNode1" presStyleIdx="1" presStyleCnt="4">
        <dgm:presLayoutVars>
          <dgm:bulletEnabled val="1"/>
        </dgm:presLayoutVars>
      </dgm:prSet>
      <dgm:spPr/>
    </dgm:pt>
    <dgm:pt modelId="{BFD85909-C568-5649-A47B-C87B4F456A3B}" type="pres">
      <dgm:prSet presAssocID="{9510B602-74BC-CD44-80D4-4903654B09D5}" presName="sp" presStyleCnt="0"/>
      <dgm:spPr/>
    </dgm:pt>
    <dgm:pt modelId="{179D7556-0BF7-1E4A-81F9-6890C2BE0538}" type="pres">
      <dgm:prSet presAssocID="{9297BD3D-4903-8344-88C4-60497987AF7F}" presName="linNode" presStyleCnt="0"/>
      <dgm:spPr/>
    </dgm:pt>
    <dgm:pt modelId="{E3EE7048-A9D8-3848-996C-B0C3CB478232}" type="pres">
      <dgm:prSet presAssocID="{9297BD3D-4903-8344-88C4-60497987AF7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6F37F6-3DEB-C74A-93E8-CF1EC5718F68}" type="pres">
      <dgm:prSet presAssocID="{9297BD3D-4903-8344-88C4-60497987AF7F}" presName="descendantText" presStyleLbl="alignAccFollowNode1" presStyleIdx="2" presStyleCnt="4">
        <dgm:presLayoutVars>
          <dgm:bulletEnabled val="1"/>
        </dgm:presLayoutVars>
      </dgm:prSet>
      <dgm:spPr/>
    </dgm:pt>
    <dgm:pt modelId="{111752B6-7434-CC4A-8ECF-C78608DD14F1}" type="pres">
      <dgm:prSet presAssocID="{D3C252D6-66EE-6F42-8FF2-89187BC98606}" presName="sp" presStyleCnt="0"/>
      <dgm:spPr/>
    </dgm:pt>
    <dgm:pt modelId="{C5593C96-4226-604B-9F26-0511086D6491}" type="pres">
      <dgm:prSet presAssocID="{F12F28B3-93AC-6B41-BBB2-5E0544629554}" presName="linNode" presStyleCnt="0"/>
      <dgm:spPr/>
    </dgm:pt>
    <dgm:pt modelId="{452895F7-CDEF-4940-8D5F-B566BDFD11E5}" type="pres">
      <dgm:prSet presAssocID="{F12F28B3-93AC-6B41-BBB2-5E0544629554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2D5849A0-984B-724C-8B31-16EC1328EB56}" type="pres">
      <dgm:prSet presAssocID="{F12F28B3-93AC-6B41-BBB2-5E0544629554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EB637E0A-AC76-7C47-B8D2-8BE4BBF4AF3C}" srcId="{48B352FE-97E3-C642-B3D6-1D1EA47E1324}" destId="{2A3720CB-5967-A64B-8E9A-9246DB918D09}" srcOrd="1" destOrd="0" parTransId="{3E941E9B-BA68-D740-8E1A-BC9EB0B8F1F9}" sibTransId="{2C360CC8-3BF6-E94F-9615-ECE1D6FE0983}"/>
    <dgm:cxn modelId="{3EBA482E-1854-0E4A-ADA7-968082381879}" type="presOf" srcId="{8AA99C3F-D569-3B48-907E-A585BB32D0B7}" destId="{EA5D81E1-9FF7-D34D-B05F-7D6BEFFA47ED}" srcOrd="0" destOrd="0" presId="urn:microsoft.com/office/officeart/2005/8/layout/vList5"/>
    <dgm:cxn modelId="{B365413D-DBDC-0A47-B6B7-F15CD293BCF8}" srcId="{8AA99C3F-D569-3B48-907E-A585BB32D0B7}" destId="{48B352FE-97E3-C642-B3D6-1D1EA47E1324}" srcOrd="1" destOrd="0" parTransId="{2A6FD9B4-8FCD-BC49-A149-93F66B20A052}" sibTransId="{9510B602-74BC-CD44-80D4-4903654B09D5}"/>
    <dgm:cxn modelId="{B131B445-0510-4047-994E-CFDBB3B9139C}" type="presOf" srcId="{4E29F434-BBDD-2941-B266-1D5FD214A285}" destId="{7FBF987A-615D-1F42-BC2D-AE550422B0D7}" srcOrd="0" destOrd="1" presId="urn:microsoft.com/office/officeart/2005/8/layout/vList5"/>
    <dgm:cxn modelId="{1C369A66-2F20-3947-86E9-4329917FC977}" srcId="{9297BD3D-4903-8344-88C4-60497987AF7F}" destId="{DF46F313-0CAC-B543-B18B-81EC73C8EF2D}" srcOrd="0" destOrd="0" parTransId="{F55D5443-0ADD-DF46-A329-776E5F197E40}" sibTransId="{3C31899E-7549-A244-AEBA-23AD8FCEDF2C}"/>
    <dgm:cxn modelId="{4E668269-E530-364C-9300-84CEBF739799}" type="presOf" srcId="{2A3720CB-5967-A64B-8E9A-9246DB918D09}" destId="{F11AA115-5E1B-324A-8C44-F125A61E0399}" srcOrd="0" destOrd="1" presId="urn:microsoft.com/office/officeart/2005/8/layout/vList5"/>
    <dgm:cxn modelId="{0C5FBC6C-AF41-494D-B7D4-6EFD6BB41FA6}" srcId="{77ED353F-8A61-0642-A503-B11F88E16D71}" destId="{EA591736-CA8C-AE45-9168-613A41196D4F}" srcOrd="0" destOrd="0" parTransId="{7A352A4E-2B1B-1646-B21B-87293EB975DB}" sibTransId="{15325DEE-512B-6347-9DE9-C6AD71AF5C29}"/>
    <dgm:cxn modelId="{DD8B5F57-AA3F-C44A-B0E7-50C2DE793610}" type="presOf" srcId="{F12F28B3-93AC-6B41-BBB2-5E0544629554}" destId="{452895F7-CDEF-4940-8D5F-B566BDFD11E5}" srcOrd="0" destOrd="0" presId="urn:microsoft.com/office/officeart/2005/8/layout/vList5"/>
    <dgm:cxn modelId="{40A00178-5355-8D44-9376-AB9FD20AAA4D}" type="presOf" srcId="{77ED353F-8A61-0642-A503-B11F88E16D71}" destId="{BABB85B2-4D62-7B4E-AAA7-AA55DE75B2F9}" srcOrd="0" destOrd="0" presId="urn:microsoft.com/office/officeart/2005/8/layout/vList5"/>
    <dgm:cxn modelId="{192DF888-E74B-5740-A857-6F413F9FED37}" type="presOf" srcId="{1409BE1E-C6E0-7A4B-89CD-CD5189E8A4CF}" destId="{F11AA115-5E1B-324A-8C44-F125A61E0399}" srcOrd="0" destOrd="0" presId="urn:microsoft.com/office/officeart/2005/8/layout/vList5"/>
    <dgm:cxn modelId="{BFA77DB0-452D-354B-A6FE-DB38D4BEC23F}" srcId="{8AA99C3F-D569-3B48-907E-A585BB32D0B7}" destId="{9297BD3D-4903-8344-88C4-60497987AF7F}" srcOrd="2" destOrd="0" parTransId="{41A4C1ED-0A8A-244B-AF55-4457B78056EA}" sibTransId="{D3C252D6-66EE-6F42-8FF2-89187BC98606}"/>
    <dgm:cxn modelId="{CD1553B2-B02D-4440-93E9-533B2261389D}" srcId="{48B352FE-97E3-C642-B3D6-1D1EA47E1324}" destId="{1409BE1E-C6E0-7A4B-89CD-CD5189E8A4CF}" srcOrd="0" destOrd="0" parTransId="{E8E0AE70-E0F4-9D47-8613-8A7CEEEF8068}" sibTransId="{9C029D5A-3741-8D49-B832-761CD35AD268}"/>
    <dgm:cxn modelId="{0255FBB7-AAD3-1D47-86B2-4F9B55226246}" type="presOf" srcId="{DF46F313-0CAC-B543-B18B-81EC73C8EF2D}" destId="{EE6F37F6-3DEB-C74A-93E8-CF1EC5718F68}" srcOrd="0" destOrd="0" presId="urn:microsoft.com/office/officeart/2005/8/layout/vList5"/>
    <dgm:cxn modelId="{97A52CBD-EA52-BE4E-9458-F7FFEF27E2BC}" srcId="{F12F28B3-93AC-6B41-BBB2-5E0544629554}" destId="{129E6BB5-AD11-6F43-9350-9F6127279F7A}" srcOrd="0" destOrd="0" parTransId="{EE828713-7684-734E-9D9C-26CCF87B1EAB}" sibTransId="{75DF803E-D7BD-F849-BDF5-C9E4EF2BD8D3}"/>
    <dgm:cxn modelId="{4FEFB9C4-6C57-4348-98A7-7F4CDD13C55B}" srcId="{8AA99C3F-D569-3B48-907E-A585BB32D0B7}" destId="{F12F28B3-93AC-6B41-BBB2-5E0544629554}" srcOrd="3" destOrd="0" parTransId="{B6E7DC11-51D9-5A4A-8342-B1029E5D35EE}" sibTransId="{C73C11D4-1321-3245-9161-8B935F39D03E}"/>
    <dgm:cxn modelId="{4E7FADD4-42B4-B741-A27C-6E5EFFF05CB3}" srcId="{77ED353F-8A61-0642-A503-B11F88E16D71}" destId="{4E29F434-BBDD-2941-B266-1D5FD214A285}" srcOrd="1" destOrd="0" parTransId="{EF6C05C4-DA7B-3247-9660-20FC5F204651}" sibTransId="{8B0A320C-18A1-B941-BD72-A86835007D12}"/>
    <dgm:cxn modelId="{8038E2D7-07F5-144B-8559-BE3895928EFF}" type="presOf" srcId="{4A6144E3-FB10-DF4A-B9DB-39930BC3FEF4}" destId="{EE6F37F6-3DEB-C74A-93E8-CF1EC5718F68}" srcOrd="0" destOrd="1" presId="urn:microsoft.com/office/officeart/2005/8/layout/vList5"/>
    <dgm:cxn modelId="{94C381D8-BE35-F742-A7CC-BC253496FC67}" type="presOf" srcId="{48B352FE-97E3-C642-B3D6-1D1EA47E1324}" destId="{0A06C5AF-DBD0-9245-A40D-07965E75B160}" srcOrd="0" destOrd="0" presId="urn:microsoft.com/office/officeart/2005/8/layout/vList5"/>
    <dgm:cxn modelId="{82A33EDD-EBF0-854B-AD3A-202CB63B719D}" type="presOf" srcId="{9297BD3D-4903-8344-88C4-60497987AF7F}" destId="{E3EE7048-A9D8-3848-996C-B0C3CB478232}" srcOrd="0" destOrd="0" presId="urn:microsoft.com/office/officeart/2005/8/layout/vList5"/>
    <dgm:cxn modelId="{80D3B5E3-75B7-694A-994F-2BE06D41E2BB}" srcId="{9297BD3D-4903-8344-88C4-60497987AF7F}" destId="{4A6144E3-FB10-DF4A-B9DB-39930BC3FEF4}" srcOrd="1" destOrd="0" parTransId="{0A65486F-470F-FE44-9BFA-529D7F5ABC5D}" sibTransId="{B9A428D3-14CE-D342-954D-9E68C5A26781}"/>
    <dgm:cxn modelId="{FCCAEBE5-165D-DB4A-A4B3-537A1A97F994}" srcId="{8AA99C3F-D569-3B48-907E-A585BB32D0B7}" destId="{77ED353F-8A61-0642-A503-B11F88E16D71}" srcOrd="0" destOrd="0" parTransId="{D552043C-2CF5-9E45-A195-8A74B79C8C8C}" sibTransId="{00814378-7C02-C84F-8EF6-BCEA816FDA29}"/>
    <dgm:cxn modelId="{79DC44E7-260A-2D42-84B0-234921C1E115}" type="presOf" srcId="{129E6BB5-AD11-6F43-9350-9F6127279F7A}" destId="{2D5849A0-984B-724C-8B31-16EC1328EB56}" srcOrd="0" destOrd="0" presId="urn:microsoft.com/office/officeart/2005/8/layout/vList5"/>
    <dgm:cxn modelId="{B721D6E8-39D3-C942-B9CD-6952FF2FA438}" type="presOf" srcId="{EA591736-CA8C-AE45-9168-613A41196D4F}" destId="{7FBF987A-615D-1F42-BC2D-AE550422B0D7}" srcOrd="0" destOrd="0" presId="urn:microsoft.com/office/officeart/2005/8/layout/vList5"/>
    <dgm:cxn modelId="{392A9425-4CF7-0F49-B00D-EE2180C35D75}" type="presParOf" srcId="{EA5D81E1-9FF7-D34D-B05F-7D6BEFFA47ED}" destId="{B2FFCE93-F9AA-DF4F-8C4A-A9C83E796A64}" srcOrd="0" destOrd="0" presId="urn:microsoft.com/office/officeart/2005/8/layout/vList5"/>
    <dgm:cxn modelId="{03EB5F27-6354-7B40-908C-199B37ED1D0B}" type="presParOf" srcId="{B2FFCE93-F9AA-DF4F-8C4A-A9C83E796A64}" destId="{BABB85B2-4D62-7B4E-AAA7-AA55DE75B2F9}" srcOrd="0" destOrd="0" presId="urn:microsoft.com/office/officeart/2005/8/layout/vList5"/>
    <dgm:cxn modelId="{2950898D-FB68-6A48-9A34-4647BD22E65B}" type="presParOf" srcId="{B2FFCE93-F9AA-DF4F-8C4A-A9C83E796A64}" destId="{7FBF987A-615D-1F42-BC2D-AE550422B0D7}" srcOrd="1" destOrd="0" presId="urn:microsoft.com/office/officeart/2005/8/layout/vList5"/>
    <dgm:cxn modelId="{254DBDA8-8034-FA46-BB02-A52A5CA12D51}" type="presParOf" srcId="{EA5D81E1-9FF7-D34D-B05F-7D6BEFFA47ED}" destId="{CE8243FF-999F-5A43-9622-96B0124659A5}" srcOrd="1" destOrd="0" presId="urn:microsoft.com/office/officeart/2005/8/layout/vList5"/>
    <dgm:cxn modelId="{85DA9B7C-2CD9-A740-BED8-DF429432BB74}" type="presParOf" srcId="{EA5D81E1-9FF7-D34D-B05F-7D6BEFFA47ED}" destId="{71970B57-9063-C44C-ACF7-287327705FCC}" srcOrd="2" destOrd="0" presId="urn:microsoft.com/office/officeart/2005/8/layout/vList5"/>
    <dgm:cxn modelId="{48E9F027-33ED-114E-AF72-A1DA6484FA46}" type="presParOf" srcId="{71970B57-9063-C44C-ACF7-287327705FCC}" destId="{0A06C5AF-DBD0-9245-A40D-07965E75B160}" srcOrd="0" destOrd="0" presId="urn:microsoft.com/office/officeart/2005/8/layout/vList5"/>
    <dgm:cxn modelId="{FF58D4A4-BAAF-B440-B760-1F03AD979305}" type="presParOf" srcId="{71970B57-9063-C44C-ACF7-287327705FCC}" destId="{F11AA115-5E1B-324A-8C44-F125A61E0399}" srcOrd="1" destOrd="0" presId="urn:microsoft.com/office/officeart/2005/8/layout/vList5"/>
    <dgm:cxn modelId="{26697A93-EFED-904B-9B71-E2165D4F56C8}" type="presParOf" srcId="{EA5D81E1-9FF7-D34D-B05F-7D6BEFFA47ED}" destId="{BFD85909-C568-5649-A47B-C87B4F456A3B}" srcOrd="3" destOrd="0" presId="urn:microsoft.com/office/officeart/2005/8/layout/vList5"/>
    <dgm:cxn modelId="{29705045-6F65-9E4E-9185-AAB3835F258C}" type="presParOf" srcId="{EA5D81E1-9FF7-D34D-B05F-7D6BEFFA47ED}" destId="{179D7556-0BF7-1E4A-81F9-6890C2BE0538}" srcOrd="4" destOrd="0" presId="urn:microsoft.com/office/officeart/2005/8/layout/vList5"/>
    <dgm:cxn modelId="{6C3EEC60-ED50-1F46-811F-4BA4A6F5942B}" type="presParOf" srcId="{179D7556-0BF7-1E4A-81F9-6890C2BE0538}" destId="{E3EE7048-A9D8-3848-996C-B0C3CB478232}" srcOrd="0" destOrd="0" presId="urn:microsoft.com/office/officeart/2005/8/layout/vList5"/>
    <dgm:cxn modelId="{BC31D83B-FA6B-1C45-9F7C-FF4DFABADA5A}" type="presParOf" srcId="{179D7556-0BF7-1E4A-81F9-6890C2BE0538}" destId="{EE6F37F6-3DEB-C74A-93E8-CF1EC5718F68}" srcOrd="1" destOrd="0" presId="urn:microsoft.com/office/officeart/2005/8/layout/vList5"/>
    <dgm:cxn modelId="{5C669B44-A68B-2D4C-8F2A-AB6BFB54F2B3}" type="presParOf" srcId="{EA5D81E1-9FF7-D34D-B05F-7D6BEFFA47ED}" destId="{111752B6-7434-CC4A-8ECF-C78608DD14F1}" srcOrd="5" destOrd="0" presId="urn:microsoft.com/office/officeart/2005/8/layout/vList5"/>
    <dgm:cxn modelId="{33A5A87E-3990-1042-88EF-0C42B9D1C795}" type="presParOf" srcId="{EA5D81E1-9FF7-D34D-B05F-7D6BEFFA47ED}" destId="{C5593C96-4226-604B-9F26-0511086D6491}" srcOrd="6" destOrd="0" presId="urn:microsoft.com/office/officeart/2005/8/layout/vList5"/>
    <dgm:cxn modelId="{0ECA6FC0-C0F7-B540-8152-CF76CD5D81C7}" type="presParOf" srcId="{C5593C96-4226-604B-9F26-0511086D6491}" destId="{452895F7-CDEF-4940-8D5F-B566BDFD11E5}" srcOrd="0" destOrd="0" presId="urn:microsoft.com/office/officeart/2005/8/layout/vList5"/>
    <dgm:cxn modelId="{8A4927AD-3B22-ED49-83E3-8AAA57F0D165}" type="presParOf" srcId="{C5593C96-4226-604B-9F26-0511086D6491}" destId="{2D5849A0-984B-724C-8B31-16EC1328EB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276523-E985-48E4-8C34-DB2DF42CEC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F6F5681D-BA59-4A5E-9070-A65EB24BB029}">
      <dgm:prSet phldrT="[Texte]"/>
      <dgm:spPr>
        <a:solidFill>
          <a:srgbClr val="8DC1C5"/>
        </a:solidFill>
      </dgm:spPr>
      <dgm:t>
        <a:bodyPr/>
        <a:lstStyle/>
        <a:p>
          <a:r>
            <a:rPr lang="fr-CA"/>
            <a:t>Fabrication</a:t>
          </a:r>
        </a:p>
      </dgm:t>
    </dgm:pt>
    <dgm:pt modelId="{B1F7F3C4-253E-4914-A17B-06C4B327F775}" type="parTrans" cxnId="{88E33598-2423-4EBC-BA23-0F3497AD1E6E}">
      <dgm:prSet/>
      <dgm:spPr/>
      <dgm:t>
        <a:bodyPr/>
        <a:lstStyle/>
        <a:p>
          <a:endParaRPr lang="fr-CA"/>
        </a:p>
      </dgm:t>
    </dgm:pt>
    <dgm:pt modelId="{134B5314-A0C9-4F92-B93B-4DDF6BE36A7F}" type="sibTrans" cxnId="{88E33598-2423-4EBC-BA23-0F3497AD1E6E}">
      <dgm:prSet/>
      <dgm:spPr/>
      <dgm:t>
        <a:bodyPr/>
        <a:lstStyle/>
        <a:p>
          <a:endParaRPr lang="fr-CA"/>
        </a:p>
      </dgm:t>
    </dgm:pt>
    <dgm:pt modelId="{D139D1F2-9FFD-4B6A-96BF-2819B599C23A}">
      <dgm:prSet phldrT="[Texte]"/>
      <dgm:spPr>
        <a:solidFill>
          <a:srgbClr val="ADD387"/>
        </a:solidFill>
      </dgm:spPr>
      <dgm:t>
        <a:bodyPr/>
        <a:lstStyle/>
        <a:p>
          <a:r>
            <a:rPr lang="fr-CA"/>
            <a:t>Marketing</a:t>
          </a:r>
        </a:p>
      </dgm:t>
    </dgm:pt>
    <dgm:pt modelId="{84D99000-3535-4189-995B-D5247F918CF2}" type="parTrans" cxnId="{A66E89DA-DD4F-4F47-9207-ECAC7540FE59}">
      <dgm:prSet/>
      <dgm:spPr/>
      <dgm:t>
        <a:bodyPr/>
        <a:lstStyle/>
        <a:p>
          <a:endParaRPr lang="fr-CA"/>
        </a:p>
      </dgm:t>
    </dgm:pt>
    <dgm:pt modelId="{634F3215-253B-4239-BBA9-AD424FD0542E}" type="sibTrans" cxnId="{A66E89DA-DD4F-4F47-9207-ECAC7540FE59}">
      <dgm:prSet/>
      <dgm:spPr/>
      <dgm:t>
        <a:bodyPr/>
        <a:lstStyle/>
        <a:p>
          <a:endParaRPr lang="fr-CA"/>
        </a:p>
      </dgm:t>
    </dgm:pt>
    <dgm:pt modelId="{ABA7C00E-1210-4254-8EE6-052562ABA132}">
      <dgm:prSet phldrT="[Texte]"/>
      <dgm:spPr>
        <a:solidFill>
          <a:srgbClr val="EFC19F"/>
        </a:solidFill>
      </dgm:spPr>
      <dgm:t>
        <a:bodyPr/>
        <a:lstStyle/>
        <a:p>
          <a:r>
            <a:rPr lang="fr-CA"/>
            <a:t>Ressources humaines</a:t>
          </a:r>
        </a:p>
      </dgm:t>
    </dgm:pt>
    <dgm:pt modelId="{6C22CAC3-D5C4-4284-A404-733D083F7175}" type="parTrans" cxnId="{36AD866F-5E7C-46D4-ABEF-D49B409990CA}">
      <dgm:prSet/>
      <dgm:spPr/>
      <dgm:t>
        <a:bodyPr/>
        <a:lstStyle/>
        <a:p>
          <a:endParaRPr lang="fr-CA"/>
        </a:p>
      </dgm:t>
    </dgm:pt>
    <dgm:pt modelId="{45C52A02-77C3-4B73-9F99-55AC479E7D05}" type="sibTrans" cxnId="{36AD866F-5E7C-46D4-ABEF-D49B409990CA}">
      <dgm:prSet/>
      <dgm:spPr/>
      <dgm:t>
        <a:bodyPr/>
        <a:lstStyle/>
        <a:p>
          <a:endParaRPr lang="fr-CA"/>
        </a:p>
      </dgm:t>
    </dgm:pt>
    <dgm:pt modelId="{44CC77E4-591B-4C8F-A5A5-12DA030F0F2E}">
      <dgm:prSet phldrT="[Texte]"/>
      <dgm:spPr>
        <a:solidFill>
          <a:srgbClr val="ECEA84">
            <a:alpha val="97000"/>
          </a:srgbClr>
        </a:solidFill>
      </dgm:spPr>
      <dgm:t>
        <a:bodyPr/>
        <a:lstStyle/>
        <a:p>
          <a:r>
            <a:rPr lang="fr-CA"/>
            <a:t>R &amp; D</a:t>
          </a:r>
        </a:p>
      </dgm:t>
    </dgm:pt>
    <dgm:pt modelId="{2314E6B8-6E60-42C3-9601-107EB56C073E}" type="parTrans" cxnId="{E1C0C3AB-A500-4E1E-8FB8-87C7850FA683}">
      <dgm:prSet/>
      <dgm:spPr/>
      <dgm:t>
        <a:bodyPr/>
        <a:lstStyle/>
        <a:p>
          <a:endParaRPr lang="fr-CA"/>
        </a:p>
      </dgm:t>
    </dgm:pt>
    <dgm:pt modelId="{B809B5B2-1C00-4E52-871D-BDC0BCFC2B8A}" type="sibTrans" cxnId="{E1C0C3AB-A500-4E1E-8FB8-87C7850FA683}">
      <dgm:prSet/>
      <dgm:spPr/>
      <dgm:t>
        <a:bodyPr/>
        <a:lstStyle/>
        <a:p>
          <a:endParaRPr lang="fr-CA"/>
        </a:p>
      </dgm:t>
    </dgm:pt>
    <dgm:pt modelId="{AB30E81B-4ADF-4BE5-9792-79F37B01D304}">
      <dgm:prSet phldrT="[Texte]"/>
      <dgm:spPr>
        <a:solidFill>
          <a:srgbClr val="8DC1C5">
            <a:alpha val="70000"/>
          </a:srgbClr>
        </a:solidFill>
      </dgm:spPr>
      <dgm:t>
        <a:bodyPr/>
        <a:lstStyle/>
        <a:p>
          <a:r>
            <a:rPr lang="fr-CA"/>
            <a:t>Finances</a:t>
          </a:r>
        </a:p>
      </dgm:t>
    </dgm:pt>
    <dgm:pt modelId="{36635245-0D28-4B56-A35F-7EB801A4B50B}" type="parTrans" cxnId="{7B7F07B2-85ED-4C3B-A448-9510AC8B5404}">
      <dgm:prSet/>
      <dgm:spPr/>
      <dgm:t>
        <a:bodyPr/>
        <a:lstStyle/>
        <a:p>
          <a:endParaRPr lang="fr-CA"/>
        </a:p>
      </dgm:t>
    </dgm:pt>
    <dgm:pt modelId="{0ACFE18B-D5F8-44A1-AF1F-EF435AFBEE36}" type="sibTrans" cxnId="{7B7F07B2-85ED-4C3B-A448-9510AC8B5404}">
      <dgm:prSet/>
      <dgm:spPr/>
      <dgm:t>
        <a:bodyPr/>
        <a:lstStyle/>
        <a:p>
          <a:endParaRPr lang="fr-CA"/>
        </a:p>
      </dgm:t>
    </dgm:pt>
    <dgm:pt modelId="{8A2241C4-DAF4-48A0-8863-3E90EB672856}" type="pres">
      <dgm:prSet presAssocID="{9C276523-E985-48E4-8C34-DB2DF42CECB4}" presName="diagram" presStyleCnt="0">
        <dgm:presLayoutVars>
          <dgm:dir/>
          <dgm:resizeHandles val="exact"/>
        </dgm:presLayoutVars>
      </dgm:prSet>
      <dgm:spPr/>
    </dgm:pt>
    <dgm:pt modelId="{B6238173-E50B-4A8A-87C1-24EEC718271E}" type="pres">
      <dgm:prSet presAssocID="{F6F5681D-BA59-4A5E-9070-A65EB24BB029}" presName="node" presStyleLbl="node1" presStyleIdx="0" presStyleCnt="5">
        <dgm:presLayoutVars>
          <dgm:bulletEnabled val="1"/>
        </dgm:presLayoutVars>
      </dgm:prSet>
      <dgm:spPr/>
    </dgm:pt>
    <dgm:pt modelId="{C2ECD312-3BBA-4971-8D4D-C89552AD2BC6}" type="pres">
      <dgm:prSet presAssocID="{134B5314-A0C9-4F92-B93B-4DDF6BE36A7F}" presName="sibTrans" presStyleCnt="0"/>
      <dgm:spPr/>
    </dgm:pt>
    <dgm:pt modelId="{37C2F24A-AE93-4B19-9D0F-273DBB8C424D}" type="pres">
      <dgm:prSet presAssocID="{D139D1F2-9FFD-4B6A-96BF-2819B599C23A}" presName="node" presStyleLbl="node1" presStyleIdx="1" presStyleCnt="5">
        <dgm:presLayoutVars>
          <dgm:bulletEnabled val="1"/>
        </dgm:presLayoutVars>
      </dgm:prSet>
      <dgm:spPr/>
    </dgm:pt>
    <dgm:pt modelId="{E37092C5-28B7-4601-8EF0-51E14063E646}" type="pres">
      <dgm:prSet presAssocID="{634F3215-253B-4239-BBA9-AD424FD0542E}" presName="sibTrans" presStyleCnt="0"/>
      <dgm:spPr/>
    </dgm:pt>
    <dgm:pt modelId="{3E6E4B64-2270-4019-97E0-32D25B897468}" type="pres">
      <dgm:prSet presAssocID="{ABA7C00E-1210-4254-8EE6-052562ABA132}" presName="node" presStyleLbl="node1" presStyleIdx="2" presStyleCnt="5">
        <dgm:presLayoutVars>
          <dgm:bulletEnabled val="1"/>
        </dgm:presLayoutVars>
      </dgm:prSet>
      <dgm:spPr/>
    </dgm:pt>
    <dgm:pt modelId="{1040423A-C0BF-4A02-B381-295E3985D24C}" type="pres">
      <dgm:prSet presAssocID="{45C52A02-77C3-4B73-9F99-55AC479E7D05}" presName="sibTrans" presStyleCnt="0"/>
      <dgm:spPr/>
    </dgm:pt>
    <dgm:pt modelId="{E6523731-9812-420C-9863-A41887ABD7DD}" type="pres">
      <dgm:prSet presAssocID="{44CC77E4-591B-4C8F-A5A5-12DA030F0F2E}" presName="node" presStyleLbl="node1" presStyleIdx="3" presStyleCnt="5">
        <dgm:presLayoutVars>
          <dgm:bulletEnabled val="1"/>
        </dgm:presLayoutVars>
      </dgm:prSet>
      <dgm:spPr/>
    </dgm:pt>
    <dgm:pt modelId="{245B22C8-DA00-42BB-B99C-1FD19B9ED26E}" type="pres">
      <dgm:prSet presAssocID="{B809B5B2-1C00-4E52-871D-BDC0BCFC2B8A}" presName="sibTrans" presStyleCnt="0"/>
      <dgm:spPr/>
    </dgm:pt>
    <dgm:pt modelId="{E4FC3DBE-04EA-4C91-973E-FA9886ADFF2E}" type="pres">
      <dgm:prSet presAssocID="{AB30E81B-4ADF-4BE5-9792-79F37B01D304}" presName="node" presStyleLbl="node1" presStyleIdx="4" presStyleCnt="5">
        <dgm:presLayoutVars>
          <dgm:bulletEnabled val="1"/>
        </dgm:presLayoutVars>
      </dgm:prSet>
      <dgm:spPr/>
    </dgm:pt>
  </dgm:ptLst>
  <dgm:cxnLst>
    <dgm:cxn modelId="{041DCC3D-70F2-4728-B801-F1A358DB534E}" type="presOf" srcId="{ABA7C00E-1210-4254-8EE6-052562ABA132}" destId="{3E6E4B64-2270-4019-97E0-32D25B897468}" srcOrd="0" destOrd="0" presId="urn:microsoft.com/office/officeart/2005/8/layout/default"/>
    <dgm:cxn modelId="{2212E245-3A82-41A0-A938-E500C6D36060}" type="presOf" srcId="{44CC77E4-591B-4C8F-A5A5-12DA030F0F2E}" destId="{E6523731-9812-420C-9863-A41887ABD7DD}" srcOrd="0" destOrd="0" presId="urn:microsoft.com/office/officeart/2005/8/layout/default"/>
    <dgm:cxn modelId="{36AD866F-5E7C-46D4-ABEF-D49B409990CA}" srcId="{9C276523-E985-48E4-8C34-DB2DF42CECB4}" destId="{ABA7C00E-1210-4254-8EE6-052562ABA132}" srcOrd="2" destOrd="0" parTransId="{6C22CAC3-D5C4-4284-A404-733D083F7175}" sibTransId="{45C52A02-77C3-4B73-9F99-55AC479E7D05}"/>
    <dgm:cxn modelId="{3DB2B756-4E8B-4A81-8724-2CE84E32ED8E}" type="presOf" srcId="{9C276523-E985-48E4-8C34-DB2DF42CECB4}" destId="{8A2241C4-DAF4-48A0-8863-3E90EB672856}" srcOrd="0" destOrd="0" presId="urn:microsoft.com/office/officeart/2005/8/layout/default"/>
    <dgm:cxn modelId="{E3835685-2CA3-4268-BF09-0473D76C7E37}" type="presOf" srcId="{D139D1F2-9FFD-4B6A-96BF-2819B599C23A}" destId="{37C2F24A-AE93-4B19-9D0F-273DBB8C424D}" srcOrd="0" destOrd="0" presId="urn:microsoft.com/office/officeart/2005/8/layout/default"/>
    <dgm:cxn modelId="{35FFD394-4EDC-49F4-9F31-46D794DCAEF9}" type="presOf" srcId="{F6F5681D-BA59-4A5E-9070-A65EB24BB029}" destId="{B6238173-E50B-4A8A-87C1-24EEC718271E}" srcOrd="0" destOrd="0" presId="urn:microsoft.com/office/officeart/2005/8/layout/default"/>
    <dgm:cxn modelId="{88E33598-2423-4EBC-BA23-0F3497AD1E6E}" srcId="{9C276523-E985-48E4-8C34-DB2DF42CECB4}" destId="{F6F5681D-BA59-4A5E-9070-A65EB24BB029}" srcOrd="0" destOrd="0" parTransId="{B1F7F3C4-253E-4914-A17B-06C4B327F775}" sibTransId="{134B5314-A0C9-4F92-B93B-4DDF6BE36A7F}"/>
    <dgm:cxn modelId="{E1C0C3AB-A500-4E1E-8FB8-87C7850FA683}" srcId="{9C276523-E985-48E4-8C34-DB2DF42CECB4}" destId="{44CC77E4-591B-4C8F-A5A5-12DA030F0F2E}" srcOrd="3" destOrd="0" parTransId="{2314E6B8-6E60-42C3-9601-107EB56C073E}" sibTransId="{B809B5B2-1C00-4E52-871D-BDC0BCFC2B8A}"/>
    <dgm:cxn modelId="{7B7F07B2-85ED-4C3B-A448-9510AC8B5404}" srcId="{9C276523-E985-48E4-8C34-DB2DF42CECB4}" destId="{AB30E81B-4ADF-4BE5-9792-79F37B01D304}" srcOrd="4" destOrd="0" parTransId="{36635245-0D28-4B56-A35F-7EB801A4B50B}" sibTransId="{0ACFE18B-D5F8-44A1-AF1F-EF435AFBEE36}"/>
    <dgm:cxn modelId="{A66E89DA-DD4F-4F47-9207-ECAC7540FE59}" srcId="{9C276523-E985-48E4-8C34-DB2DF42CECB4}" destId="{D139D1F2-9FFD-4B6A-96BF-2819B599C23A}" srcOrd="1" destOrd="0" parTransId="{84D99000-3535-4189-995B-D5247F918CF2}" sibTransId="{634F3215-253B-4239-BBA9-AD424FD0542E}"/>
    <dgm:cxn modelId="{B648C7E8-5FEB-42E4-8BBC-412E86E629F1}" type="presOf" srcId="{AB30E81B-4ADF-4BE5-9792-79F37B01D304}" destId="{E4FC3DBE-04EA-4C91-973E-FA9886ADFF2E}" srcOrd="0" destOrd="0" presId="urn:microsoft.com/office/officeart/2005/8/layout/default"/>
    <dgm:cxn modelId="{C2C7A73B-9DBF-465A-A826-6A3172849297}" type="presParOf" srcId="{8A2241C4-DAF4-48A0-8863-3E90EB672856}" destId="{B6238173-E50B-4A8A-87C1-24EEC718271E}" srcOrd="0" destOrd="0" presId="urn:microsoft.com/office/officeart/2005/8/layout/default"/>
    <dgm:cxn modelId="{3EC3B83F-6B9A-4B70-B23E-F8762BE1658E}" type="presParOf" srcId="{8A2241C4-DAF4-48A0-8863-3E90EB672856}" destId="{C2ECD312-3BBA-4971-8D4D-C89552AD2BC6}" srcOrd="1" destOrd="0" presId="urn:microsoft.com/office/officeart/2005/8/layout/default"/>
    <dgm:cxn modelId="{18434704-7431-4246-8B3D-343859FFBB2A}" type="presParOf" srcId="{8A2241C4-DAF4-48A0-8863-3E90EB672856}" destId="{37C2F24A-AE93-4B19-9D0F-273DBB8C424D}" srcOrd="2" destOrd="0" presId="urn:microsoft.com/office/officeart/2005/8/layout/default"/>
    <dgm:cxn modelId="{2CC7EB15-4279-4B2A-AC57-B2A6096536A4}" type="presParOf" srcId="{8A2241C4-DAF4-48A0-8863-3E90EB672856}" destId="{E37092C5-28B7-4601-8EF0-51E14063E646}" srcOrd="3" destOrd="0" presId="urn:microsoft.com/office/officeart/2005/8/layout/default"/>
    <dgm:cxn modelId="{0F5A31A1-C0B2-4E84-9EEA-F749302DB43C}" type="presParOf" srcId="{8A2241C4-DAF4-48A0-8863-3E90EB672856}" destId="{3E6E4B64-2270-4019-97E0-32D25B897468}" srcOrd="4" destOrd="0" presId="urn:microsoft.com/office/officeart/2005/8/layout/default"/>
    <dgm:cxn modelId="{1944B350-F414-4165-9024-A2419DD39C98}" type="presParOf" srcId="{8A2241C4-DAF4-48A0-8863-3E90EB672856}" destId="{1040423A-C0BF-4A02-B381-295E3985D24C}" srcOrd="5" destOrd="0" presId="urn:microsoft.com/office/officeart/2005/8/layout/default"/>
    <dgm:cxn modelId="{B13A26C0-2714-48FD-8389-BD1ADF11843B}" type="presParOf" srcId="{8A2241C4-DAF4-48A0-8863-3E90EB672856}" destId="{E6523731-9812-420C-9863-A41887ABD7DD}" srcOrd="6" destOrd="0" presId="urn:microsoft.com/office/officeart/2005/8/layout/default"/>
    <dgm:cxn modelId="{FDF700B4-6F49-4909-8BEF-17F6EBC55F8A}" type="presParOf" srcId="{8A2241C4-DAF4-48A0-8863-3E90EB672856}" destId="{245B22C8-DA00-42BB-B99C-1FD19B9ED26E}" srcOrd="7" destOrd="0" presId="urn:microsoft.com/office/officeart/2005/8/layout/default"/>
    <dgm:cxn modelId="{3B91695C-94FB-4991-B89D-053BF2719BD9}" type="presParOf" srcId="{8A2241C4-DAF4-48A0-8863-3E90EB672856}" destId="{E4FC3DBE-04EA-4C91-973E-FA9886ADFF2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340CC-43F9-ED43-B445-72616D105400}">
      <dsp:nvSpPr>
        <dsp:cNvPr id="0" name=""/>
        <dsp:cNvSpPr/>
      </dsp:nvSpPr>
      <dsp:spPr>
        <a:xfrm>
          <a:off x="1804" y="0"/>
          <a:ext cx="1771121" cy="3963494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600" kern="1200" dirty="0">
            <a:solidFill>
              <a:schemeClr val="tx1"/>
            </a:solidFill>
          </a:endParaRPr>
        </a:p>
      </dsp:txBody>
      <dsp:txXfrm>
        <a:off x="1804" y="0"/>
        <a:ext cx="1771121" cy="1189048"/>
      </dsp:txXfrm>
    </dsp:sp>
    <dsp:sp modelId="{B697E2F5-2BC0-7E46-8984-F110345C4045}">
      <dsp:nvSpPr>
        <dsp:cNvPr id="0" name=""/>
        <dsp:cNvSpPr/>
      </dsp:nvSpPr>
      <dsp:spPr>
        <a:xfrm>
          <a:off x="178917" y="1189386"/>
          <a:ext cx="1416897" cy="778667"/>
        </a:xfrm>
        <a:prstGeom prst="roundRect">
          <a:avLst>
            <a:gd name="adj" fmla="val 10000"/>
          </a:avLst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chemeClr val="tx1"/>
              </a:solidFill>
            </a:rPr>
            <a:t>Stratégique</a:t>
          </a:r>
        </a:p>
      </dsp:txBody>
      <dsp:txXfrm>
        <a:off x="201723" y="1212192"/>
        <a:ext cx="1371285" cy="733055"/>
      </dsp:txXfrm>
    </dsp:sp>
    <dsp:sp modelId="{74D15888-D233-7741-9139-2CA45C169AF6}">
      <dsp:nvSpPr>
        <dsp:cNvPr id="0" name=""/>
        <dsp:cNvSpPr/>
      </dsp:nvSpPr>
      <dsp:spPr>
        <a:xfrm>
          <a:off x="178917" y="2087849"/>
          <a:ext cx="1416897" cy="778667"/>
        </a:xfrm>
        <a:prstGeom prst="roundRect">
          <a:avLst>
            <a:gd name="adj" fmla="val 10000"/>
          </a:avLst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chemeClr val="tx1"/>
              </a:solidFill>
            </a:rPr>
            <a:t>Fonctionnel</a:t>
          </a:r>
        </a:p>
      </dsp:txBody>
      <dsp:txXfrm>
        <a:off x="201723" y="2110655"/>
        <a:ext cx="1371285" cy="733055"/>
      </dsp:txXfrm>
    </dsp:sp>
    <dsp:sp modelId="{FDEED2ED-9FF5-EF45-B97D-D2C2D1D656F2}">
      <dsp:nvSpPr>
        <dsp:cNvPr id="0" name=""/>
        <dsp:cNvSpPr/>
      </dsp:nvSpPr>
      <dsp:spPr>
        <a:xfrm>
          <a:off x="178917" y="2986312"/>
          <a:ext cx="1416897" cy="778667"/>
        </a:xfrm>
        <a:prstGeom prst="roundRect">
          <a:avLst>
            <a:gd name="adj" fmla="val 10000"/>
          </a:avLst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chemeClr val="tx1"/>
              </a:solidFill>
            </a:rPr>
            <a:t>Opérationnel</a:t>
          </a:r>
        </a:p>
      </dsp:txBody>
      <dsp:txXfrm>
        <a:off x="201723" y="3009118"/>
        <a:ext cx="1371285" cy="733055"/>
      </dsp:txXfrm>
    </dsp:sp>
    <dsp:sp modelId="{87F65197-AE3A-8E42-BE29-C3AB65784F77}">
      <dsp:nvSpPr>
        <dsp:cNvPr id="0" name=""/>
        <dsp:cNvSpPr/>
      </dsp:nvSpPr>
      <dsp:spPr>
        <a:xfrm>
          <a:off x="1905761" y="0"/>
          <a:ext cx="1771121" cy="3963494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chemeClr val="tx1"/>
              </a:solidFill>
            </a:rPr>
            <a:t>Horizon temporel</a:t>
          </a:r>
        </a:p>
      </dsp:txBody>
      <dsp:txXfrm>
        <a:off x="1905761" y="0"/>
        <a:ext cx="1771121" cy="1189048"/>
      </dsp:txXfrm>
    </dsp:sp>
    <dsp:sp modelId="{A6B59D29-B6F0-8244-A25B-10A7817C0AB5}">
      <dsp:nvSpPr>
        <dsp:cNvPr id="0" name=""/>
        <dsp:cNvSpPr/>
      </dsp:nvSpPr>
      <dsp:spPr>
        <a:xfrm>
          <a:off x="2082873" y="1189386"/>
          <a:ext cx="1416897" cy="778667"/>
        </a:xfrm>
        <a:prstGeom prst="roundRect">
          <a:avLst>
            <a:gd name="adj" fmla="val 10000"/>
          </a:avLst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606060"/>
              </a:solidFill>
            </a:rPr>
            <a:t>Long terme (5 ans et +)</a:t>
          </a:r>
        </a:p>
      </dsp:txBody>
      <dsp:txXfrm>
        <a:off x="2105679" y="1212192"/>
        <a:ext cx="1371285" cy="733055"/>
      </dsp:txXfrm>
    </dsp:sp>
    <dsp:sp modelId="{FC4D0E2F-40E7-9145-94D3-9AA0E77DB8CC}">
      <dsp:nvSpPr>
        <dsp:cNvPr id="0" name=""/>
        <dsp:cNvSpPr/>
      </dsp:nvSpPr>
      <dsp:spPr>
        <a:xfrm>
          <a:off x="2082873" y="2087849"/>
          <a:ext cx="1416897" cy="778667"/>
        </a:xfrm>
        <a:prstGeom prst="roundRect">
          <a:avLst>
            <a:gd name="adj" fmla="val 10000"/>
          </a:avLst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606060"/>
              </a:solidFill>
            </a:rPr>
            <a:t>Moyen terme (1 à 5 ans)</a:t>
          </a:r>
          <a:endParaRPr lang="fr-CA" sz="1600" kern="1200" dirty="0">
            <a:solidFill>
              <a:srgbClr val="606060"/>
            </a:solidFill>
          </a:endParaRPr>
        </a:p>
      </dsp:txBody>
      <dsp:txXfrm>
        <a:off x="2105679" y="2110655"/>
        <a:ext cx="1371285" cy="733055"/>
      </dsp:txXfrm>
    </dsp:sp>
    <dsp:sp modelId="{7F734FA9-A83B-EA4A-9EFF-B04641F8E0E6}">
      <dsp:nvSpPr>
        <dsp:cNvPr id="0" name=""/>
        <dsp:cNvSpPr/>
      </dsp:nvSpPr>
      <dsp:spPr>
        <a:xfrm>
          <a:off x="2082873" y="2986312"/>
          <a:ext cx="1416897" cy="778667"/>
        </a:xfrm>
        <a:prstGeom prst="roundRect">
          <a:avLst>
            <a:gd name="adj" fmla="val 10000"/>
          </a:avLst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606060"/>
              </a:solidFill>
            </a:rPr>
            <a:t>Court terme (- de 1 an)</a:t>
          </a:r>
        </a:p>
      </dsp:txBody>
      <dsp:txXfrm>
        <a:off x="2105679" y="3009118"/>
        <a:ext cx="1371285" cy="733055"/>
      </dsp:txXfrm>
    </dsp:sp>
    <dsp:sp modelId="{16F7CAAE-BA33-E041-B42A-D2BEACE12067}">
      <dsp:nvSpPr>
        <dsp:cNvPr id="0" name=""/>
        <dsp:cNvSpPr/>
      </dsp:nvSpPr>
      <dsp:spPr>
        <a:xfrm>
          <a:off x="3809717" y="0"/>
          <a:ext cx="1771121" cy="3963494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chemeClr val="tx1"/>
              </a:solidFill>
            </a:rPr>
            <a:t>Spécificité</a:t>
          </a:r>
        </a:p>
      </dsp:txBody>
      <dsp:txXfrm>
        <a:off x="3809717" y="0"/>
        <a:ext cx="1771121" cy="1189048"/>
      </dsp:txXfrm>
    </dsp:sp>
    <dsp:sp modelId="{B5F31CBE-4A67-6348-940A-5E84D6E4D776}">
      <dsp:nvSpPr>
        <dsp:cNvPr id="0" name=""/>
        <dsp:cNvSpPr/>
      </dsp:nvSpPr>
      <dsp:spPr>
        <a:xfrm>
          <a:off x="3986829" y="1189386"/>
          <a:ext cx="1416897" cy="778667"/>
        </a:xfrm>
        <a:prstGeom prst="roundRect">
          <a:avLst>
            <a:gd name="adj" fmla="val 10000"/>
          </a:avLst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606060"/>
              </a:solidFill>
            </a:rPr>
            <a:t>Orientation</a:t>
          </a:r>
          <a:endParaRPr lang="fr-CA" sz="1600" kern="1200" dirty="0">
            <a:solidFill>
              <a:srgbClr val="606060"/>
            </a:solidFill>
          </a:endParaRPr>
        </a:p>
      </dsp:txBody>
      <dsp:txXfrm>
        <a:off x="4009635" y="1212192"/>
        <a:ext cx="1371285" cy="733055"/>
      </dsp:txXfrm>
    </dsp:sp>
    <dsp:sp modelId="{AEF65B42-A6CE-9942-A888-0D6C07E91D3F}">
      <dsp:nvSpPr>
        <dsp:cNvPr id="0" name=""/>
        <dsp:cNvSpPr/>
      </dsp:nvSpPr>
      <dsp:spPr>
        <a:xfrm>
          <a:off x="3986829" y="2087849"/>
          <a:ext cx="1416897" cy="778667"/>
        </a:xfrm>
        <a:prstGeom prst="roundRect">
          <a:avLst>
            <a:gd name="adj" fmla="val 10000"/>
          </a:avLst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606060"/>
              </a:solidFill>
            </a:rPr>
            <a:t>Direction</a:t>
          </a:r>
        </a:p>
      </dsp:txBody>
      <dsp:txXfrm>
        <a:off x="4009635" y="2110655"/>
        <a:ext cx="1371285" cy="733055"/>
      </dsp:txXfrm>
    </dsp:sp>
    <dsp:sp modelId="{CA39CF8A-623E-5C40-AA7F-4FE1298DBB8B}">
      <dsp:nvSpPr>
        <dsp:cNvPr id="0" name=""/>
        <dsp:cNvSpPr/>
      </dsp:nvSpPr>
      <dsp:spPr>
        <a:xfrm>
          <a:off x="3986829" y="2986312"/>
          <a:ext cx="1416897" cy="778667"/>
        </a:xfrm>
        <a:prstGeom prst="roundRect">
          <a:avLst>
            <a:gd name="adj" fmla="val 10000"/>
          </a:avLst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606060"/>
              </a:solidFill>
            </a:rPr>
            <a:t>Spécifique</a:t>
          </a:r>
        </a:p>
      </dsp:txBody>
      <dsp:txXfrm>
        <a:off x="4009635" y="3009118"/>
        <a:ext cx="1371285" cy="733055"/>
      </dsp:txXfrm>
    </dsp:sp>
    <dsp:sp modelId="{1B9B2DC5-1347-C844-AA1D-3722A588B2FB}">
      <dsp:nvSpPr>
        <dsp:cNvPr id="0" name=""/>
        <dsp:cNvSpPr/>
      </dsp:nvSpPr>
      <dsp:spPr>
        <a:xfrm>
          <a:off x="5713673" y="0"/>
          <a:ext cx="1771121" cy="3963494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chemeClr val="tx1"/>
              </a:solidFill>
            </a:rPr>
            <a:t>Fréquence</a:t>
          </a:r>
        </a:p>
      </dsp:txBody>
      <dsp:txXfrm>
        <a:off x="5713673" y="0"/>
        <a:ext cx="1771121" cy="1189048"/>
      </dsp:txXfrm>
    </dsp:sp>
    <dsp:sp modelId="{F2F2CA55-C481-5347-9FA8-6C5E3BDE0571}">
      <dsp:nvSpPr>
        <dsp:cNvPr id="0" name=""/>
        <dsp:cNvSpPr/>
      </dsp:nvSpPr>
      <dsp:spPr>
        <a:xfrm>
          <a:off x="5890785" y="1189386"/>
          <a:ext cx="1416897" cy="77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606060"/>
              </a:solidFill>
            </a:rPr>
            <a:t>Usage unique</a:t>
          </a:r>
          <a:endParaRPr lang="fr-CA" sz="1600" kern="1200" dirty="0">
            <a:solidFill>
              <a:srgbClr val="606060"/>
            </a:solidFill>
          </a:endParaRPr>
        </a:p>
      </dsp:txBody>
      <dsp:txXfrm>
        <a:off x="5913591" y="1212192"/>
        <a:ext cx="1371285" cy="733055"/>
      </dsp:txXfrm>
    </dsp:sp>
    <dsp:sp modelId="{3A3FBC0B-7BDD-F448-9C77-47E3EBAA19F1}">
      <dsp:nvSpPr>
        <dsp:cNvPr id="0" name=""/>
        <dsp:cNvSpPr/>
      </dsp:nvSpPr>
      <dsp:spPr>
        <a:xfrm>
          <a:off x="5890785" y="2087849"/>
          <a:ext cx="1416897" cy="77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606060"/>
              </a:solidFill>
            </a:rPr>
            <a:t>Permanent</a:t>
          </a:r>
        </a:p>
      </dsp:txBody>
      <dsp:txXfrm>
        <a:off x="5913591" y="2110655"/>
        <a:ext cx="1371285" cy="733055"/>
      </dsp:txXfrm>
    </dsp:sp>
    <dsp:sp modelId="{7B50EF7A-F2F1-B04F-8BB1-A1625BBC6080}">
      <dsp:nvSpPr>
        <dsp:cNvPr id="0" name=""/>
        <dsp:cNvSpPr/>
      </dsp:nvSpPr>
      <dsp:spPr>
        <a:xfrm>
          <a:off x="5890785" y="2986312"/>
          <a:ext cx="1416897" cy="77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606060"/>
              </a:solidFill>
            </a:rPr>
            <a:t>Permanent</a:t>
          </a:r>
        </a:p>
      </dsp:txBody>
      <dsp:txXfrm>
        <a:off x="5913591" y="3009118"/>
        <a:ext cx="1371285" cy="733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BF0E5-9A36-486E-86E3-402AA4DE9C58}">
      <dsp:nvSpPr>
        <dsp:cNvPr id="0" name=""/>
        <dsp:cNvSpPr/>
      </dsp:nvSpPr>
      <dsp:spPr>
        <a:xfrm>
          <a:off x="2850624" y="96933"/>
          <a:ext cx="4275936" cy="16032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>
              <a:ea typeface="+mn-ea"/>
            </a:rPr>
            <a:t>Ensemble des </a:t>
          </a:r>
          <a:r>
            <a:rPr lang="fr-CA" sz="2000" b="1" i="1" kern="1200" dirty="0">
              <a:solidFill>
                <a:srgbClr val="000000"/>
              </a:solidFill>
              <a:ea typeface="+mn-ea"/>
            </a:rPr>
            <a:t>activités</a:t>
          </a:r>
          <a:r>
            <a:rPr lang="fr-CA" sz="2000" kern="1200" dirty="0">
              <a:ea typeface="+mn-ea"/>
            </a:rPr>
            <a:t> des gestionnaires qui visent à élaborer des </a:t>
          </a:r>
          <a:r>
            <a:rPr lang="fr-CA" sz="2000" b="1" i="1" kern="1200" dirty="0">
              <a:solidFill>
                <a:srgbClr val="000000"/>
              </a:solidFill>
              <a:ea typeface="+mn-ea"/>
            </a:rPr>
            <a:t>stratégies </a:t>
          </a:r>
          <a:r>
            <a:rPr lang="fr-CA" sz="2000" kern="1200" dirty="0">
              <a:ea typeface="+mn-ea"/>
            </a:rPr>
            <a:t>organisationnelles</a:t>
          </a:r>
          <a:endParaRPr lang="fr-CA" sz="2000" kern="1200" dirty="0"/>
        </a:p>
      </dsp:txBody>
      <dsp:txXfrm>
        <a:off x="2850624" y="297337"/>
        <a:ext cx="3674726" cy="1202421"/>
      </dsp:txXfrm>
    </dsp:sp>
    <dsp:sp modelId="{F6AA6CEC-042E-4AAF-B181-E549CB54BF9B}">
      <dsp:nvSpPr>
        <dsp:cNvPr id="0" name=""/>
        <dsp:cNvSpPr/>
      </dsp:nvSpPr>
      <dsp:spPr>
        <a:xfrm>
          <a:off x="0" y="460"/>
          <a:ext cx="2850624" cy="1796173"/>
        </a:xfrm>
        <a:prstGeom prst="roundRect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>
              <a:solidFill>
                <a:schemeClr val="tx1"/>
              </a:solidFill>
            </a:rPr>
            <a:t>Gestion stratégique</a:t>
          </a:r>
        </a:p>
      </dsp:txBody>
      <dsp:txXfrm>
        <a:off x="87682" y="88142"/>
        <a:ext cx="2675260" cy="1620809"/>
      </dsp:txXfrm>
    </dsp:sp>
    <dsp:sp modelId="{C31520B4-D315-4AC9-BBE1-1005839C29C9}">
      <dsp:nvSpPr>
        <dsp:cNvPr id="0" name=""/>
        <dsp:cNvSpPr/>
      </dsp:nvSpPr>
      <dsp:spPr>
        <a:xfrm>
          <a:off x="2850624" y="1976711"/>
          <a:ext cx="4275936" cy="17961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>
              <a:ea typeface="+mn-ea"/>
            </a:rPr>
            <a:t>Ensembles des </a:t>
          </a:r>
          <a:r>
            <a:rPr lang="fr-CA" sz="2000" b="1" i="1" kern="1200" dirty="0">
              <a:solidFill>
                <a:srgbClr val="000000"/>
              </a:solidFill>
              <a:ea typeface="+mn-ea"/>
            </a:rPr>
            <a:t>moyens</a:t>
          </a:r>
          <a:r>
            <a:rPr lang="fr-CA" sz="2000" kern="1200" dirty="0">
              <a:ea typeface="+mn-ea"/>
            </a:rPr>
            <a:t> choisis pour permettre à l’organisation d’atteindre ses </a:t>
          </a:r>
          <a:r>
            <a:rPr lang="fr-CA" sz="2000" b="1" i="1" kern="1200" dirty="0">
              <a:solidFill>
                <a:srgbClr val="000000"/>
              </a:solidFill>
              <a:ea typeface="+mn-ea"/>
            </a:rPr>
            <a:t>objectifs</a:t>
          </a:r>
          <a:endParaRPr lang="fr-CA" sz="2000" kern="1200" dirty="0"/>
        </a:p>
      </dsp:txBody>
      <dsp:txXfrm>
        <a:off x="2850624" y="2201233"/>
        <a:ext cx="3602371" cy="1347129"/>
      </dsp:txXfrm>
    </dsp:sp>
    <dsp:sp modelId="{D732DB71-4BC7-43B9-AD9A-FB4AF9CBD513}">
      <dsp:nvSpPr>
        <dsp:cNvPr id="0" name=""/>
        <dsp:cNvSpPr/>
      </dsp:nvSpPr>
      <dsp:spPr>
        <a:xfrm>
          <a:off x="0" y="1976251"/>
          <a:ext cx="2850624" cy="1796173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>
              <a:solidFill>
                <a:schemeClr val="tx1"/>
              </a:solidFill>
            </a:rPr>
            <a:t>Stratégie</a:t>
          </a:r>
          <a:r>
            <a:rPr lang="fr-CA" sz="2400" kern="1200" dirty="0"/>
            <a:t> </a:t>
          </a:r>
          <a:r>
            <a:rPr lang="fr-CA" sz="2400" kern="1200" dirty="0">
              <a:solidFill>
                <a:schemeClr val="tx1"/>
              </a:solidFill>
            </a:rPr>
            <a:t>organisationnelle</a:t>
          </a:r>
        </a:p>
      </dsp:txBody>
      <dsp:txXfrm>
        <a:off x="87682" y="2063933"/>
        <a:ext cx="2675260" cy="1620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F143C-0760-4A1A-94D6-5F34B0047966}">
      <dsp:nvSpPr>
        <dsp:cNvPr id="0" name=""/>
        <dsp:cNvSpPr/>
      </dsp:nvSpPr>
      <dsp:spPr>
        <a:xfrm>
          <a:off x="664640" y="0"/>
          <a:ext cx="3425627" cy="342562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7C023-3133-4FD7-B789-C62ACA69E655}">
      <dsp:nvSpPr>
        <dsp:cNvPr id="0" name=""/>
        <dsp:cNvSpPr/>
      </dsp:nvSpPr>
      <dsp:spPr>
        <a:xfrm>
          <a:off x="887306" y="222665"/>
          <a:ext cx="1370250" cy="1370250"/>
        </a:xfrm>
        <a:prstGeom prst="roundRect">
          <a:avLst/>
        </a:prstGeom>
        <a:solidFill>
          <a:srgbClr val="8DC1C5"/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Forces</a:t>
          </a:r>
        </a:p>
      </dsp:txBody>
      <dsp:txXfrm>
        <a:off x="954196" y="289555"/>
        <a:ext cx="1236470" cy="1236470"/>
      </dsp:txXfrm>
    </dsp:sp>
    <dsp:sp modelId="{1F9A369C-54C1-4004-888D-06D8D0B953C5}">
      <dsp:nvSpPr>
        <dsp:cNvPr id="0" name=""/>
        <dsp:cNvSpPr/>
      </dsp:nvSpPr>
      <dsp:spPr>
        <a:xfrm>
          <a:off x="2497350" y="222665"/>
          <a:ext cx="1370250" cy="1370250"/>
        </a:xfrm>
        <a:prstGeom prst="roundRect">
          <a:avLst/>
        </a:prstGeom>
        <a:solidFill>
          <a:srgbClr val="8DC1C5"/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Faiblesses</a:t>
          </a:r>
        </a:p>
      </dsp:txBody>
      <dsp:txXfrm>
        <a:off x="2564240" y="289555"/>
        <a:ext cx="1236470" cy="1236470"/>
      </dsp:txXfrm>
    </dsp:sp>
    <dsp:sp modelId="{A5B2CCA6-388D-48A5-BDAA-C807EE218D72}">
      <dsp:nvSpPr>
        <dsp:cNvPr id="0" name=""/>
        <dsp:cNvSpPr/>
      </dsp:nvSpPr>
      <dsp:spPr>
        <a:xfrm>
          <a:off x="887306" y="1832710"/>
          <a:ext cx="1370250" cy="1370250"/>
        </a:xfrm>
        <a:prstGeom prst="roundRect">
          <a:avLst/>
        </a:prstGeom>
        <a:solidFill>
          <a:srgbClr val="ADD387"/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Occasions d’affaires</a:t>
          </a:r>
        </a:p>
      </dsp:txBody>
      <dsp:txXfrm>
        <a:off x="954196" y="1899600"/>
        <a:ext cx="1236470" cy="1236470"/>
      </dsp:txXfrm>
    </dsp:sp>
    <dsp:sp modelId="{EA623FA3-7182-4E30-975C-557838ED2C6B}">
      <dsp:nvSpPr>
        <dsp:cNvPr id="0" name=""/>
        <dsp:cNvSpPr/>
      </dsp:nvSpPr>
      <dsp:spPr>
        <a:xfrm>
          <a:off x="2497350" y="1832710"/>
          <a:ext cx="1370250" cy="1370250"/>
        </a:xfrm>
        <a:prstGeom prst="roundRect">
          <a:avLst/>
        </a:prstGeom>
        <a:solidFill>
          <a:srgbClr val="ADD387"/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Menaces</a:t>
          </a:r>
        </a:p>
      </dsp:txBody>
      <dsp:txXfrm>
        <a:off x="2564240" y="1899600"/>
        <a:ext cx="1236470" cy="1236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0B306-08B9-415E-A507-AA032B337EFB}">
      <dsp:nvSpPr>
        <dsp:cNvPr id="0" name=""/>
        <dsp:cNvSpPr/>
      </dsp:nvSpPr>
      <dsp:spPr>
        <a:xfrm>
          <a:off x="2083585" y="1483"/>
          <a:ext cx="1840657" cy="862818"/>
        </a:xfrm>
        <a:prstGeom prst="roundRect">
          <a:avLst/>
        </a:prstGeom>
        <a:solidFill>
          <a:srgbClr val="EFC1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Direction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(leadership)</a:t>
          </a:r>
        </a:p>
      </dsp:txBody>
      <dsp:txXfrm>
        <a:off x="2125704" y="43602"/>
        <a:ext cx="1756419" cy="778580"/>
      </dsp:txXfrm>
    </dsp:sp>
    <dsp:sp modelId="{7D252315-5783-42E9-BC4B-3209790275B3}">
      <dsp:nvSpPr>
        <dsp:cNvPr id="0" name=""/>
        <dsp:cNvSpPr/>
      </dsp:nvSpPr>
      <dsp:spPr>
        <a:xfrm>
          <a:off x="1579563" y="432893"/>
          <a:ext cx="2848701" cy="2848701"/>
        </a:xfrm>
        <a:custGeom>
          <a:avLst/>
          <a:gdLst/>
          <a:ahLst/>
          <a:cxnLst/>
          <a:rect l="0" t="0" r="0" b="0"/>
          <a:pathLst>
            <a:path>
              <a:moveTo>
                <a:pt x="2350679" y="342366"/>
              </a:moveTo>
              <a:arcTo wR="1424350" hR="1424350" stAng="18634088" swAng="1889048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F2316-7886-47A3-B23A-FE017D7701A9}">
      <dsp:nvSpPr>
        <dsp:cNvPr id="0" name=""/>
        <dsp:cNvSpPr/>
      </dsp:nvSpPr>
      <dsp:spPr>
        <a:xfrm>
          <a:off x="3507936" y="1425834"/>
          <a:ext cx="1840657" cy="862818"/>
        </a:xfrm>
        <a:prstGeom prst="roundRect">
          <a:avLst/>
        </a:prstGeom>
        <a:solidFill>
          <a:srgbClr val="ADD387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Ressources humaines</a:t>
          </a:r>
        </a:p>
      </dsp:txBody>
      <dsp:txXfrm>
        <a:off x="3550055" y="1467953"/>
        <a:ext cx="1756419" cy="778580"/>
      </dsp:txXfrm>
    </dsp:sp>
    <dsp:sp modelId="{4CCFAC84-550A-4E43-BC47-1CB612FAD0D1}">
      <dsp:nvSpPr>
        <dsp:cNvPr id="0" name=""/>
        <dsp:cNvSpPr/>
      </dsp:nvSpPr>
      <dsp:spPr>
        <a:xfrm>
          <a:off x="1579563" y="432893"/>
          <a:ext cx="2848701" cy="2848701"/>
        </a:xfrm>
        <a:custGeom>
          <a:avLst/>
          <a:gdLst/>
          <a:ahLst/>
          <a:cxnLst/>
          <a:rect l="0" t="0" r="0" b="0"/>
          <a:pathLst>
            <a:path>
              <a:moveTo>
                <a:pt x="2779389" y="1863263"/>
              </a:moveTo>
              <a:arcTo wR="1424350" hR="1424350" stAng="1076864" swAng="1889048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11811"/>
              <a:lumOff val="145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CD741-C552-4CDD-A415-46DB80DD4AE9}">
      <dsp:nvSpPr>
        <dsp:cNvPr id="0" name=""/>
        <dsp:cNvSpPr/>
      </dsp:nvSpPr>
      <dsp:spPr>
        <a:xfrm>
          <a:off x="2083585" y="2850185"/>
          <a:ext cx="1840657" cy="862818"/>
        </a:xfrm>
        <a:prstGeom prst="roundRect">
          <a:avLst/>
        </a:prstGeom>
        <a:solidFill>
          <a:srgbClr val="8DC1C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Contrôle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(systèmes d’information)</a:t>
          </a:r>
        </a:p>
      </dsp:txBody>
      <dsp:txXfrm>
        <a:off x="2125704" y="2892304"/>
        <a:ext cx="1756419" cy="778580"/>
      </dsp:txXfrm>
    </dsp:sp>
    <dsp:sp modelId="{B3098417-68AD-4205-8D68-F1CC89395793}">
      <dsp:nvSpPr>
        <dsp:cNvPr id="0" name=""/>
        <dsp:cNvSpPr/>
      </dsp:nvSpPr>
      <dsp:spPr>
        <a:xfrm>
          <a:off x="1579563" y="432893"/>
          <a:ext cx="2848701" cy="2848701"/>
        </a:xfrm>
        <a:custGeom>
          <a:avLst/>
          <a:gdLst/>
          <a:ahLst/>
          <a:cxnLst/>
          <a:rect l="0" t="0" r="0" b="0"/>
          <a:pathLst>
            <a:path>
              <a:moveTo>
                <a:pt x="498021" y="2506335"/>
              </a:moveTo>
              <a:arcTo wR="1424350" hR="1424350" stAng="7834088" swAng="1889048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23621"/>
              <a:lumOff val="291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375A3-B090-48D3-847C-741350EFD610}">
      <dsp:nvSpPr>
        <dsp:cNvPr id="0" name=""/>
        <dsp:cNvSpPr/>
      </dsp:nvSpPr>
      <dsp:spPr>
        <a:xfrm>
          <a:off x="659234" y="1425834"/>
          <a:ext cx="1840657" cy="862818"/>
        </a:xfrm>
        <a:prstGeom prst="roundRect">
          <a:avLst/>
        </a:prstGeom>
        <a:solidFill>
          <a:srgbClr val="ECEA8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Organisation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1"/>
              </a:solidFill>
            </a:rPr>
            <a:t>(structure et communication)</a:t>
          </a:r>
        </a:p>
      </dsp:txBody>
      <dsp:txXfrm>
        <a:off x="701353" y="1467953"/>
        <a:ext cx="1756419" cy="778580"/>
      </dsp:txXfrm>
    </dsp:sp>
    <dsp:sp modelId="{99CC2430-B133-4435-94D3-FDCDAE786456}">
      <dsp:nvSpPr>
        <dsp:cNvPr id="0" name=""/>
        <dsp:cNvSpPr/>
      </dsp:nvSpPr>
      <dsp:spPr>
        <a:xfrm>
          <a:off x="1579563" y="432893"/>
          <a:ext cx="2848701" cy="2848701"/>
        </a:xfrm>
        <a:custGeom>
          <a:avLst/>
          <a:gdLst/>
          <a:ahLst/>
          <a:cxnLst/>
          <a:rect l="0" t="0" r="0" b="0"/>
          <a:pathLst>
            <a:path>
              <a:moveTo>
                <a:pt x="69311" y="985438"/>
              </a:moveTo>
              <a:arcTo wR="1424350" hR="1424350" stAng="11876864" swAng="1889048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35432"/>
              <a:lumOff val="437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F987A-615D-1F42-BC2D-AE550422B0D7}">
      <dsp:nvSpPr>
        <dsp:cNvPr id="0" name=""/>
        <dsp:cNvSpPr/>
      </dsp:nvSpPr>
      <dsp:spPr>
        <a:xfrm rot="5400000">
          <a:off x="4497977" y="-1842395"/>
          <a:ext cx="699201" cy="45624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Plus faibles coûts possibles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Efficience</a:t>
          </a:r>
        </a:p>
      </dsp:txBody>
      <dsp:txXfrm rot="-5400000">
        <a:off x="2566365" y="123349"/>
        <a:ext cx="4528294" cy="630937"/>
      </dsp:txXfrm>
    </dsp:sp>
    <dsp:sp modelId="{BABB85B2-4D62-7B4E-AAA7-AA55DE75B2F9}">
      <dsp:nvSpPr>
        <dsp:cNvPr id="0" name=""/>
        <dsp:cNvSpPr/>
      </dsp:nvSpPr>
      <dsp:spPr>
        <a:xfrm>
          <a:off x="0" y="1817"/>
          <a:ext cx="2566365" cy="874002"/>
        </a:xfrm>
        <a:prstGeom prst="roundRect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b="1" kern="1200" dirty="0">
              <a:solidFill>
                <a:schemeClr val="tx1"/>
              </a:solidFill>
            </a:rPr>
            <a:t>Domination par les coûts</a:t>
          </a:r>
          <a:endParaRPr lang="fr-FR" sz="2300" b="1" kern="1200" dirty="0">
            <a:solidFill>
              <a:schemeClr val="tx1"/>
            </a:solidFill>
          </a:endParaRPr>
        </a:p>
      </dsp:txBody>
      <dsp:txXfrm>
        <a:off x="42665" y="44482"/>
        <a:ext cx="2481035" cy="788672"/>
      </dsp:txXfrm>
    </dsp:sp>
    <dsp:sp modelId="{F11AA115-5E1B-324A-8C44-F125A61E0399}">
      <dsp:nvSpPr>
        <dsp:cNvPr id="0" name=""/>
        <dsp:cNvSpPr/>
      </dsp:nvSpPr>
      <dsp:spPr>
        <a:xfrm rot="5400000">
          <a:off x="4497977" y="-924692"/>
          <a:ext cx="699201" cy="45624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Miser sur la valeur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Se distinguer des autres</a:t>
          </a:r>
        </a:p>
      </dsp:txBody>
      <dsp:txXfrm rot="-5400000">
        <a:off x="2566365" y="1041052"/>
        <a:ext cx="4528294" cy="630937"/>
      </dsp:txXfrm>
    </dsp:sp>
    <dsp:sp modelId="{0A06C5AF-DBD0-9245-A40D-07965E75B160}">
      <dsp:nvSpPr>
        <dsp:cNvPr id="0" name=""/>
        <dsp:cNvSpPr/>
      </dsp:nvSpPr>
      <dsp:spPr>
        <a:xfrm>
          <a:off x="0" y="919519"/>
          <a:ext cx="2566365" cy="874002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b="1" kern="1200" dirty="0">
              <a:solidFill>
                <a:schemeClr val="tx1"/>
              </a:solidFill>
            </a:rPr>
            <a:t>Différenciation</a:t>
          </a:r>
        </a:p>
      </dsp:txBody>
      <dsp:txXfrm>
        <a:off x="42665" y="962184"/>
        <a:ext cx="2481035" cy="788672"/>
      </dsp:txXfrm>
    </dsp:sp>
    <dsp:sp modelId="{EE6F37F6-3DEB-C74A-93E8-CF1EC5718F68}">
      <dsp:nvSpPr>
        <dsp:cNvPr id="0" name=""/>
        <dsp:cNvSpPr/>
      </dsp:nvSpPr>
      <dsp:spPr>
        <a:xfrm rot="5400000">
          <a:off x="4497977" y="-6990"/>
          <a:ext cx="699201" cy="45624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Niche, créneau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Petits marchés</a:t>
          </a:r>
        </a:p>
      </dsp:txBody>
      <dsp:txXfrm rot="-5400000">
        <a:off x="2566365" y="1958754"/>
        <a:ext cx="4528294" cy="630937"/>
      </dsp:txXfrm>
    </dsp:sp>
    <dsp:sp modelId="{E3EE7048-A9D8-3848-996C-B0C3CB478232}">
      <dsp:nvSpPr>
        <dsp:cNvPr id="0" name=""/>
        <dsp:cNvSpPr/>
      </dsp:nvSpPr>
      <dsp:spPr>
        <a:xfrm>
          <a:off x="0" y="1837222"/>
          <a:ext cx="2566365" cy="874002"/>
        </a:xfrm>
        <a:prstGeom prst="roundRect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b="1" kern="1200" dirty="0">
              <a:solidFill>
                <a:schemeClr val="tx1"/>
              </a:solidFill>
            </a:rPr>
            <a:t>Concentration</a:t>
          </a:r>
        </a:p>
      </dsp:txBody>
      <dsp:txXfrm>
        <a:off x="42665" y="1879887"/>
        <a:ext cx="2481035" cy="788672"/>
      </dsp:txXfrm>
    </dsp:sp>
    <dsp:sp modelId="{2D5849A0-984B-724C-8B31-16EC1328EB56}">
      <dsp:nvSpPr>
        <dsp:cNvPr id="0" name=""/>
        <dsp:cNvSpPr/>
      </dsp:nvSpPr>
      <dsp:spPr>
        <a:xfrm rot="5400000">
          <a:off x="4497977" y="910712"/>
          <a:ext cx="699201" cy="45624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>
              <a:solidFill>
                <a:schemeClr val="tx1"/>
              </a:solidFill>
            </a:rPr>
            <a:t>Pas d’avantage concurrentiel</a:t>
          </a:r>
        </a:p>
      </dsp:txBody>
      <dsp:txXfrm rot="-5400000">
        <a:off x="2566365" y="2876456"/>
        <a:ext cx="4528294" cy="630937"/>
      </dsp:txXfrm>
    </dsp:sp>
    <dsp:sp modelId="{452895F7-CDEF-4940-8D5F-B566BDFD11E5}">
      <dsp:nvSpPr>
        <dsp:cNvPr id="0" name=""/>
        <dsp:cNvSpPr/>
      </dsp:nvSpPr>
      <dsp:spPr>
        <a:xfrm>
          <a:off x="0" y="2754924"/>
          <a:ext cx="2566365" cy="874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b="1" kern="1200" dirty="0">
              <a:solidFill>
                <a:schemeClr val="tx1"/>
              </a:solidFill>
            </a:rPr>
            <a:t>Enlisement</a:t>
          </a:r>
        </a:p>
      </dsp:txBody>
      <dsp:txXfrm>
        <a:off x="42665" y="2797589"/>
        <a:ext cx="2481035" cy="788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38173-E50B-4A8A-87C1-24EEC718271E}">
      <dsp:nvSpPr>
        <dsp:cNvPr id="0" name=""/>
        <dsp:cNvSpPr/>
      </dsp:nvSpPr>
      <dsp:spPr>
        <a:xfrm>
          <a:off x="0" y="518387"/>
          <a:ext cx="1762589" cy="1057554"/>
        </a:xfrm>
        <a:prstGeom prst="rect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Fabrication</a:t>
          </a:r>
        </a:p>
      </dsp:txBody>
      <dsp:txXfrm>
        <a:off x="0" y="518387"/>
        <a:ext cx="1762589" cy="1057554"/>
      </dsp:txXfrm>
    </dsp:sp>
    <dsp:sp modelId="{37C2F24A-AE93-4B19-9D0F-273DBB8C424D}">
      <dsp:nvSpPr>
        <dsp:cNvPr id="0" name=""/>
        <dsp:cNvSpPr/>
      </dsp:nvSpPr>
      <dsp:spPr>
        <a:xfrm>
          <a:off x="1938849" y="518387"/>
          <a:ext cx="1762589" cy="1057554"/>
        </a:xfrm>
        <a:prstGeom prst="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Marketing</a:t>
          </a:r>
        </a:p>
      </dsp:txBody>
      <dsp:txXfrm>
        <a:off x="1938849" y="518387"/>
        <a:ext cx="1762589" cy="1057554"/>
      </dsp:txXfrm>
    </dsp:sp>
    <dsp:sp modelId="{3E6E4B64-2270-4019-97E0-32D25B897468}">
      <dsp:nvSpPr>
        <dsp:cNvPr id="0" name=""/>
        <dsp:cNvSpPr/>
      </dsp:nvSpPr>
      <dsp:spPr>
        <a:xfrm>
          <a:off x="3877698" y="518387"/>
          <a:ext cx="1762589" cy="1057554"/>
        </a:xfrm>
        <a:prstGeom prst="rect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Ressources humaines</a:t>
          </a:r>
        </a:p>
      </dsp:txBody>
      <dsp:txXfrm>
        <a:off x="3877698" y="518387"/>
        <a:ext cx="1762589" cy="1057554"/>
      </dsp:txXfrm>
    </dsp:sp>
    <dsp:sp modelId="{E6523731-9812-420C-9863-A41887ABD7DD}">
      <dsp:nvSpPr>
        <dsp:cNvPr id="0" name=""/>
        <dsp:cNvSpPr/>
      </dsp:nvSpPr>
      <dsp:spPr>
        <a:xfrm>
          <a:off x="969424" y="1752200"/>
          <a:ext cx="1762589" cy="1057554"/>
        </a:xfrm>
        <a:prstGeom prst="rect">
          <a:avLst/>
        </a:prstGeom>
        <a:solidFill>
          <a:srgbClr val="ECEA84">
            <a:alpha val="9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R &amp; D</a:t>
          </a:r>
        </a:p>
      </dsp:txBody>
      <dsp:txXfrm>
        <a:off x="969424" y="1752200"/>
        <a:ext cx="1762589" cy="1057554"/>
      </dsp:txXfrm>
    </dsp:sp>
    <dsp:sp modelId="{E4FC3DBE-04EA-4C91-973E-FA9886ADFF2E}">
      <dsp:nvSpPr>
        <dsp:cNvPr id="0" name=""/>
        <dsp:cNvSpPr/>
      </dsp:nvSpPr>
      <dsp:spPr>
        <a:xfrm>
          <a:off x="2908273" y="1752200"/>
          <a:ext cx="1762589" cy="1057554"/>
        </a:xfrm>
        <a:prstGeom prst="rect">
          <a:avLst/>
        </a:prstGeom>
        <a:solidFill>
          <a:srgbClr val="8DC1C5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Finances</a:t>
          </a:r>
        </a:p>
      </dsp:txBody>
      <dsp:txXfrm>
        <a:off x="2908273" y="1752200"/>
        <a:ext cx="1762589" cy="1057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6747B0-19B4-4543-B2EC-F79F5D647771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30139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07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76AF0F-C03D-FD44-B1C9-E350D5DA6C41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0129470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5E732-E205-1049-B12F-8E26AF96E2C4}" type="datetime1">
              <a:rPr lang="fr-CA"/>
              <a:pPr/>
              <a:t>2021-07-29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9CEFA-B485-0647-A16D-C186927834B2}" type="slidenum">
              <a:rPr lang="de-DE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409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7B6E7-4383-214B-B051-C9FEF17ED26A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CCEC6-414F-3444-83D2-EAFC898FC7E3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8717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532C7-5965-7C44-8DC8-6A817277633A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CD3F6-E6D8-FF4A-B5A3-8FC0A571AC48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9776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16F5B-1DF3-4845-B365-94F15A2EF652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49A7D-C31C-8C4C-A3E6-15BCE870E8D2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9633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83AF5-7948-B143-A56A-B34E51B5B28A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7E854-20CA-7243-8CBD-BAAC718C1F5A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4103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39E04-75B3-B245-AC29-577F0FBC3763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BFA59-30C0-7C41-86F6-D1D454AE9740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6653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7DFF1-9E0D-BB47-97AF-780424534AFD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C1276-C041-6F47-AEFD-61CE83671820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5086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D37F5-9A43-B846-BD6D-D900291E1B4F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F7721-070E-DC4E-9443-0C22699BC65E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2994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C45A2-F70D-104E-9EC2-3F31E05921DA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9CADC-E828-4A4C-804E-2C6B4AD398AD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4327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14F4B-7D83-D14C-9856-69A169C1338A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085E7-DB07-9448-9B1E-642EEEB548CA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5873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DB63B-3DD7-F841-BEFD-478CA82504E4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666A3-4E37-CA43-8742-2FF4218B64A5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0156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Osaka" charset="0"/>
                <a:cs typeface="Osaka" charset="0"/>
              </a:defRPr>
            </a:lvl1pPr>
          </a:lstStyle>
          <a:p>
            <a:fld id="{C2BDE0A2-2EE9-324B-8311-3DE0D6D7D7F2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fld id="{9CFA5CD9-7F4A-AB4C-8641-DF1A38CF617B}" type="slidenum">
              <a:rPr lang="fr-CA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66527261-ACF0-7343-9A4F-435D298024ED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10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483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048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685800" y="908050"/>
            <a:ext cx="7772400" cy="7842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Les caractéristiques d’un objectif</a:t>
            </a:r>
          </a:p>
        </p:txBody>
      </p:sp>
      <p:sp>
        <p:nvSpPr>
          <p:cNvPr id="20486" name="ZoneTexte 3"/>
          <p:cNvSpPr txBox="1">
            <a:spLocks noChangeArrowheads="1"/>
          </p:cNvSpPr>
          <p:nvPr/>
        </p:nvSpPr>
        <p:spPr bwMode="auto">
          <a:xfrm>
            <a:off x="1403350" y="1412875"/>
            <a:ext cx="633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sz="1600" dirty="0">
                <a:ea typeface="ヒラギノ角ゴ Pro W3" charset="0"/>
                <a:cs typeface="ヒラギノ角ゴ Pro W3" charset="0"/>
              </a:rPr>
              <a:t>La formulation adéquate d’un objectif facilite sa réalisation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988840"/>
            <a:ext cx="8173261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D73C9C02-539E-6344-9AC0-56870A5F8B80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11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2531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2532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706438" y="1050925"/>
            <a:ext cx="7772400" cy="4429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Les 5 étapes de la fixation des objectifs</a:t>
            </a:r>
            <a:br>
              <a:rPr lang="fr-CA" dirty="0">
                <a:solidFill>
                  <a:schemeClr val="tx2"/>
                </a:solidFill>
              </a:rPr>
            </a:br>
            <a:endParaRPr lang="fr-CA" dirty="0">
              <a:solidFill>
                <a:schemeClr val="tx2"/>
              </a:solidFill>
            </a:endParaRPr>
          </a:p>
        </p:txBody>
      </p:sp>
      <p:grpSp>
        <p:nvGrpSpPr>
          <p:cNvPr id="22534" name="Groupe 3"/>
          <p:cNvGrpSpPr>
            <a:grpSpLocks/>
          </p:cNvGrpSpPr>
          <p:nvPr/>
        </p:nvGrpSpPr>
        <p:grpSpPr bwMode="auto">
          <a:xfrm>
            <a:off x="0" y="2147888"/>
            <a:ext cx="9141761" cy="3884220"/>
            <a:chOff x="2" y="1705522"/>
            <a:chExt cx="9141384" cy="4290134"/>
          </a:xfrm>
        </p:grpSpPr>
        <p:cxnSp>
          <p:nvCxnSpPr>
            <p:cNvPr id="7" name="Connecteur droit avec flèche 39"/>
            <p:cNvCxnSpPr>
              <a:stCxn id="14" idx="0"/>
            </p:cNvCxnSpPr>
            <p:nvPr/>
          </p:nvCxnSpPr>
          <p:spPr>
            <a:xfrm flipV="1">
              <a:off x="1022310" y="2275376"/>
              <a:ext cx="0" cy="1237900"/>
            </a:xfrm>
            <a:prstGeom prst="straightConnector1">
              <a:avLst/>
            </a:prstGeom>
            <a:ln>
              <a:tailEnd type="oval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necteur droit avec flèche 40"/>
            <p:cNvCxnSpPr>
              <a:stCxn id="19" idx="4"/>
              <a:endCxn id="22553" idx="1"/>
            </p:cNvCxnSpPr>
            <p:nvPr/>
          </p:nvCxnSpPr>
          <p:spPr>
            <a:xfrm flipH="1">
              <a:off x="2516424" y="4628438"/>
              <a:ext cx="456" cy="1180251"/>
            </a:xfrm>
            <a:prstGeom prst="straightConnector1">
              <a:avLst/>
            </a:prstGeom>
            <a:ln>
              <a:tailEnd type="oval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avec flèche 41"/>
            <p:cNvCxnSpPr>
              <a:stCxn id="20" idx="0"/>
              <a:endCxn id="22554" idx="1"/>
            </p:cNvCxnSpPr>
            <p:nvPr/>
          </p:nvCxnSpPr>
          <p:spPr>
            <a:xfrm flipV="1">
              <a:off x="4034468" y="2028466"/>
              <a:ext cx="1120" cy="1484810"/>
            </a:xfrm>
            <a:prstGeom prst="straightConnector1">
              <a:avLst/>
            </a:prstGeom>
            <a:ln>
              <a:tailEnd type="oval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avec flèche 42"/>
            <p:cNvCxnSpPr>
              <a:stCxn id="21" idx="4"/>
              <a:endCxn id="22555" idx="1"/>
            </p:cNvCxnSpPr>
            <p:nvPr/>
          </p:nvCxnSpPr>
          <p:spPr>
            <a:xfrm>
              <a:off x="5503638" y="4628438"/>
              <a:ext cx="22224" cy="625964"/>
            </a:xfrm>
            <a:prstGeom prst="straightConnector1">
              <a:avLst/>
            </a:prstGeom>
            <a:ln>
              <a:tailEnd type="oval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avec flèche 43"/>
            <p:cNvCxnSpPr>
              <a:cxnSpLocks/>
              <a:stCxn id="22" idx="0"/>
              <a:endCxn id="22556" idx="1"/>
            </p:cNvCxnSpPr>
            <p:nvPr/>
          </p:nvCxnSpPr>
          <p:spPr>
            <a:xfrm flipH="1" flipV="1">
              <a:off x="7015403" y="2734335"/>
              <a:ext cx="6618" cy="778941"/>
            </a:xfrm>
            <a:prstGeom prst="straightConnector1">
              <a:avLst/>
            </a:prstGeom>
            <a:ln>
              <a:tailEnd type="oval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Flèche droite 44"/>
            <p:cNvSpPr/>
            <p:nvPr/>
          </p:nvSpPr>
          <p:spPr>
            <a:xfrm>
              <a:off x="2" y="3294102"/>
              <a:ext cx="8964244" cy="1553512"/>
            </a:xfrm>
            <a:prstGeom prst="rightArrow">
              <a:avLst/>
            </a:prstGeom>
            <a:gradFill flip="none" rotWithShape="1">
              <a:gsLst>
                <a:gs pos="0">
                  <a:srgbClr val="DDEBCF"/>
                </a:gs>
                <a:gs pos="64000">
                  <a:srgbClr val="86AC5F"/>
                </a:gs>
                <a:gs pos="34000">
                  <a:srgbClr val="ADC688"/>
                </a:gs>
                <a:gs pos="46000">
                  <a:srgbClr val="9CB86E"/>
                </a:gs>
                <a:gs pos="97000">
                  <a:srgbClr val="89AF64"/>
                </a:gs>
                <a:gs pos="97000">
                  <a:srgbClr val="B8E6BA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13" name="Ellipse 45"/>
            <p:cNvSpPr/>
            <p:nvPr/>
          </p:nvSpPr>
          <p:spPr>
            <a:xfrm>
              <a:off x="392099" y="3441387"/>
              <a:ext cx="1260423" cy="1260693"/>
            </a:xfrm>
            <a:prstGeom prst="ellipse">
              <a:avLst/>
            </a:prstGeom>
            <a:solidFill>
              <a:srgbClr val="B8E6BA">
                <a:alpha val="51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14" name="Ellipse 46"/>
            <p:cNvSpPr/>
            <p:nvPr/>
          </p:nvSpPr>
          <p:spPr>
            <a:xfrm>
              <a:off x="465121" y="3513276"/>
              <a:ext cx="1115966" cy="1115162"/>
            </a:xfrm>
            <a:prstGeom prst="ellipse">
              <a:avLst/>
            </a:prstGeom>
            <a:solidFill>
              <a:srgbClr val="A8E0AB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36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5" name="Ellipse 47"/>
            <p:cNvSpPr/>
            <p:nvPr/>
          </p:nvSpPr>
          <p:spPr>
            <a:xfrm>
              <a:off x="1884287" y="3441387"/>
              <a:ext cx="1260423" cy="1260693"/>
            </a:xfrm>
            <a:prstGeom prst="ellipse">
              <a:avLst/>
            </a:prstGeom>
            <a:solidFill>
              <a:srgbClr val="B8E6BA">
                <a:alpha val="51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16" name="Ellipse 48"/>
            <p:cNvSpPr/>
            <p:nvPr/>
          </p:nvSpPr>
          <p:spPr>
            <a:xfrm>
              <a:off x="3405050" y="3441387"/>
              <a:ext cx="1258835" cy="1260693"/>
            </a:xfrm>
            <a:prstGeom prst="ellipse">
              <a:avLst/>
            </a:prstGeom>
            <a:solidFill>
              <a:srgbClr val="B8E6BA">
                <a:alpha val="51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17" name="Ellipse 49"/>
            <p:cNvSpPr/>
            <p:nvPr/>
          </p:nvSpPr>
          <p:spPr>
            <a:xfrm>
              <a:off x="4875014" y="3441387"/>
              <a:ext cx="1260423" cy="1258941"/>
            </a:xfrm>
            <a:prstGeom prst="ellipse">
              <a:avLst/>
            </a:prstGeom>
            <a:solidFill>
              <a:srgbClr val="B8E6BA">
                <a:alpha val="51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18" name="Ellipse 50"/>
            <p:cNvSpPr/>
            <p:nvPr/>
          </p:nvSpPr>
          <p:spPr>
            <a:xfrm>
              <a:off x="6392602" y="3441387"/>
              <a:ext cx="1260423" cy="1260693"/>
            </a:xfrm>
            <a:prstGeom prst="ellipse">
              <a:avLst/>
            </a:prstGeom>
            <a:solidFill>
              <a:srgbClr val="B8E6BA">
                <a:alpha val="51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19" name="Ellipse 51"/>
            <p:cNvSpPr/>
            <p:nvPr/>
          </p:nvSpPr>
          <p:spPr>
            <a:xfrm>
              <a:off x="1958896" y="3513276"/>
              <a:ext cx="1115967" cy="1115162"/>
            </a:xfrm>
            <a:prstGeom prst="ellipse">
              <a:avLst/>
            </a:prstGeom>
            <a:solidFill>
              <a:srgbClr val="A8E0AB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36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20" name="Ellipse 52"/>
            <p:cNvSpPr/>
            <p:nvPr/>
          </p:nvSpPr>
          <p:spPr>
            <a:xfrm>
              <a:off x="3476484" y="3513276"/>
              <a:ext cx="1115967" cy="1115162"/>
            </a:xfrm>
            <a:prstGeom prst="ellipse">
              <a:avLst/>
            </a:prstGeom>
            <a:solidFill>
              <a:srgbClr val="A8E0AB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36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1" name="Ellipse 53"/>
            <p:cNvSpPr/>
            <p:nvPr/>
          </p:nvSpPr>
          <p:spPr>
            <a:xfrm>
              <a:off x="4944861" y="3513276"/>
              <a:ext cx="1115966" cy="1115162"/>
            </a:xfrm>
            <a:prstGeom prst="ellipse">
              <a:avLst/>
            </a:prstGeom>
            <a:solidFill>
              <a:srgbClr val="A8E0AB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36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22" name="Ellipse 54"/>
            <p:cNvSpPr/>
            <p:nvPr/>
          </p:nvSpPr>
          <p:spPr>
            <a:xfrm>
              <a:off x="6464036" y="3513276"/>
              <a:ext cx="1115967" cy="1115162"/>
            </a:xfrm>
            <a:prstGeom prst="ellipse">
              <a:avLst/>
            </a:prstGeom>
            <a:solidFill>
              <a:srgbClr val="A8E0AB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CA" sz="36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22552" name="ZoneTexte 55"/>
            <p:cNvSpPr txBox="1">
              <a:spLocks noChangeArrowheads="1"/>
            </p:cNvSpPr>
            <p:nvPr/>
          </p:nvSpPr>
          <p:spPr bwMode="auto">
            <a:xfrm>
              <a:off x="971562" y="1847985"/>
              <a:ext cx="3008902" cy="373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fr-CA" sz="1600" dirty="0">
                  <a:ea typeface="ヒラギノ角ゴ Pro W3" charset="0"/>
                  <a:cs typeface="ヒラギノ角ゴ Pro W3" charset="0"/>
                </a:rPr>
                <a:t>Se référer à la mission </a:t>
              </a:r>
            </a:p>
          </p:txBody>
        </p:sp>
        <p:sp>
          <p:nvSpPr>
            <p:cNvPr id="22553" name="ZoneTexte 56"/>
            <p:cNvSpPr txBox="1">
              <a:spLocks noChangeArrowheads="1"/>
            </p:cNvSpPr>
            <p:nvPr/>
          </p:nvSpPr>
          <p:spPr bwMode="auto">
            <a:xfrm>
              <a:off x="2516424" y="5621722"/>
              <a:ext cx="3927520" cy="373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fr-CA" sz="1600" dirty="0">
                  <a:ea typeface="ヒラギノ角ゴ Pro W3" charset="0"/>
                  <a:cs typeface="ヒラギノ角ゴ Pro W3" charset="0"/>
                </a:rPr>
                <a:t>Évaluer les ressources disponibles</a:t>
              </a:r>
            </a:p>
          </p:txBody>
        </p:sp>
        <p:sp>
          <p:nvSpPr>
            <p:cNvPr id="22554" name="ZoneTexte 57"/>
            <p:cNvSpPr txBox="1">
              <a:spLocks noChangeArrowheads="1"/>
            </p:cNvSpPr>
            <p:nvPr/>
          </p:nvSpPr>
          <p:spPr bwMode="auto">
            <a:xfrm>
              <a:off x="4035588" y="1705522"/>
              <a:ext cx="3488432" cy="645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fr-CA" sz="1600" dirty="0">
                  <a:ea typeface="ヒラギノ角ゴ Pro W3" charset="0"/>
                  <a:cs typeface="ヒラギノ角ゴ Pro W3" charset="0"/>
                </a:rPr>
                <a:t>Définir les objectifs individuellement </a:t>
              </a:r>
              <a:br>
                <a:rPr lang="fr-CA" sz="1600" dirty="0">
                  <a:ea typeface="ヒラギノ角ゴ Pro W3" charset="0"/>
                  <a:cs typeface="ヒラギノ角ゴ Pro W3" charset="0"/>
                </a:rPr>
              </a:br>
              <a:r>
                <a:rPr lang="fr-CA" sz="1600" dirty="0">
                  <a:ea typeface="ヒラギノ角ゴ Pro W3" charset="0"/>
                  <a:cs typeface="ヒラギノ角ゴ Pro W3" charset="0"/>
                </a:rPr>
                <a:t>ou en équipe</a:t>
              </a:r>
            </a:p>
          </p:txBody>
        </p:sp>
        <p:sp>
          <p:nvSpPr>
            <p:cNvPr id="22555" name="ZoneTexte 58"/>
            <p:cNvSpPr txBox="1">
              <a:spLocks noChangeArrowheads="1"/>
            </p:cNvSpPr>
            <p:nvPr/>
          </p:nvSpPr>
          <p:spPr bwMode="auto">
            <a:xfrm>
              <a:off x="5525427" y="4962458"/>
              <a:ext cx="31831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fr-CA" sz="1600" dirty="0">
                  <a:ea typeface="ヒラギノ角ゴ Pro W3" charset="0"/>
                  <a:cs typeface="ヒラギノ角ゴ Pro W3" charset="0"/>
                </a:rPr>
                <a:t>Mettre les objectifs par écrit </a:t>
              </a:r>
              <a:br>
                <a:rPr lang="fr-CA" sz="1600" dirty="0">
                  <a:ea typeface="ヒラギノ角ゴ Pro W3" charset="0"/>
                  <a:cs typeface="ヒラギノ角ゴ Pro W3" charset="0"/>
                </a:rPr>
              </a:br>
              <a:r>
                <a:rPr lang="fr-CA" sz="1600" dirty="0">
                  <a:ea typeface="ヒラギノ角ゴ Pro W3" charset="0"/>
                  <a:cs typeface="ヒラギノ角ゴ Pro W3" charset="0"/>
                </a:rPr>
                <a:t>et les communiquer</a:t>
              </a:r>
            </a:p>
          </p:txBody>
        </p:sp>
        <p:sp>
          <p:nvSpPr>
            <p:cNvPr id="22556" name="ZoneTexte 59"/>
            <p:cNvSpPr txBox="1">
              <a:spLocks noChangeArrowheads="1"/>
            </p:cNvSpPr>
            <p:nvPr/>
          </p:nvSpPr>
          <p:spPr bwMode="auto">
            <a:xfrm>
              <a:off x="7015403" y="2275415"/>
              <a:ext cx="2125983" cy="91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fr-CA" sz="1600" dirty="0">
                  <a:ea typeface="ヒラギノ角ゴ Pro W3" charset="0"/>
                  <a:cs typeface="ヒラギノ角ゴ Pro W3" charset="0"/>
                </a:rPr>
                <a:t>Examiner les résultats / comparer </a:t>
              </a:r>
              <a:br>
                <a:rPr lang="fr-CA" sz="1600" dirty="0">
                  <a:ea typeface="ヒラギノ角ゴ Pro W3" charset="0"/>
                  <a:cs typeface="ヒラギノ角ゴ Pro W3" charset="0"/>
                </a:rPr>
              </a:br>
              <a:r>
                <a:rPr lang="fr-CA" sz="1600" dirty="0">
                  <a:ea typeface="ヒラギノ角ゴ Pro W3" charset="0"/>
                  <a:cs typeface="ヒラギノ角ゴ Pro W3" charset="0"/>
                </a:rPr>
                <a:t>aux objectifs</a:t>
              </a:r>
            </a:p>
          </p:txBody>
        </p:sp>
      </p:grpSp>
      <p:sp>
        <p:nvSpPr>
          <p:cNvPr id="22535" name="ZoneTexte 4"/>
          <p:cNvSpPr txBox="1">
            <a:spLocks noChangeArrowheads="1"/>
          </p:cNvSpPr>
          <p:nvPr/>
        </p:nvSpPr>
        <p:spPr bwMode="auto">
          <a:xfrm>
            <a:off x="282575" y="1555750"/>
            <a:ext cx="8281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sz="1600" dirty="0">
                <a:ea typeface="ヒラギノ角ゴ Pro W3" charset="0"/>
                <a:cs typeface="ヒラギノ角ゴ Pro W3" charset="0"/>
              </a:rPr>
              <a:t>Un objectif bien écrit reflète l’importance qu’on lui accorde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86CE56B2-90E0-C349-8533-87FDD51974ED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579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4580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6" name="Placeholder 1030"/>
          <p:cNvSpPr txBox="1">
            <a:spLocks noChangeArrowheads="1"/>
          </p:cNvSpPr>
          <p:nvPr/>
        </p:nvSpPr>
        <p:spPr bwMode="auto">
          <a:xfrm>
            <a:off x="684213" y="1041400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tx2"/>
                </a:solidFill>
              </a:rPr>
              <a:t>Les types de plans d’action</a:t>
            </a:r>
          </a:p>
        </p:txBody>
      </p:sp>
      <p:sp>
        <p:nvSpPr>
          <p:cNvPr id="24583" name="ZoneTexte 2"/>
          <p:cNvSpPr txBox="1">
            <a:spLocks noChangeArrowheads="1"/>
          </p:cNvSpPr>
          <p:nvPr/>
        </p:nvSpPr>
        <p:spPr bwMode="auto">
          <a:xfrm>
            <a:off x="1476375" y="1566863"/>
            <a:ext cx="6105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sz="1600" dirty="0">
                <a:ea typeface="ヒラギノ角ゴ Pro W3" charset="0"/>
                <a:cs typeface="ヒラギノ角ゴ Pro W3" charset="0"/>
              </a:rPr>
              <a:t>D’envergure différente selon le niveau de gestion </a:t>
            </a:r>
          </a:p>
        </p:txBody>
      </p:sp>
      <p:grpSp>
        <p:nvGrpSpPr>
          <p:cNvPr id="10" name="Grouper 9"/>
          <p:cNvGrpSpPr/>
          <p:nvPr/>
        </p:nvGrpSpPr>
        <p:grpSpPr>
          <a:xfrm>
            <a:off x="3491880" y="2420888"/>
            <a:ext cx="4791424" cy="1021838"/>
            <a:chOff x="2664774" y="144370"/>
            <a:chExt cx="4791424" cy="1021838"/>
          </a:xfrm>
        </p:grpSpPr>
        <p:sp>
          <p:nvSpPr>
            <p:cNvPr id="11" name="Arrondir un rectangle avec un coin du même côté 10"/>
            <p:cNvSpPr/>
            <p:nvPr/>
          </p:nvSpPr>
          <p:spPr>
            <a:xfrm rot="5400000">
              <a:off x="4549567" y="-1740423"/>
              <a:ext cx="1021838" cy="479142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Arrondir un rectangle avec un coin du même côté 4"/>
            <p:cNvSpPr/>
            <p:nvPr/>
          </p:nvSpPr>
          <p:spPr>
            <a:xfrm>
              <a:off x="2664774" y="194252"/>
              <a:ext cx="4741542" cy="922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00" b="1" kern="1200" dirty="0"/>
                <a:t>Devons-nous viser les marchés étrangers ? </a:t>
              </a:r>
              <a:endParaRPr lang="fr-CA" sz="1000" kern="1200" dirty="0"/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00" b="1" kern="1200" dirty="0"/>
                <a:t>Devons-nous concevoir de nouveaux produits ? 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00" b="1" kern="1200" dirty="0"/>
                <a:t>Quelle envergure d’entreprise souhaitons-nous atteindre dans cinq ans ? </a:t>
              </a: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827106" y="2278453"/>
            <a:ext cx="2695176" cy="1277297"/>
            <a:chOff x="0" y="1935"/>
            <a:chExt cx="2695176" cy="1277297"/>
          </a:xfrm>
          <a:solidFill>
            <a:srgbClr val="EFC19F"/>
          </a:solidFill>
        </p:grpSpPr>
        <p:sp>
          <p:nvSpPr>
            <p:cNvPr id="14" name="Rectangle à coins arrondis 13"/>
            <p:cNvSpPr/>
            <p:nvPr/>
          </p:nvSpPr>
          <p:spPr>
            <a:xfrm>
              <a:off x="0" y="1935"/>
              <a:ext cx="2695176" cy="127729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62353" y="64288"/>
              <a:ext cx="2570470" cy="11525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3000" kern="1200" dirty="0">
                  <a:solidFill>
                    <a:schemeClr val="tx1"/>
                  </a:solidFill>
                </a:rPr>
                <a:t>Stratégique</a:t>
              </a: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3522281" y="3747346"/>
            <a:ext cx="4791424" cy="1021838"/>
            <a:chOff x="2695175" y="1470828"/>
            <a:chExt cx="4791424" cy="1021838"/>
          </a:xfrm>
        </p:grpSpPr>
        <p:sp>
          <p:nvSpPr>
            <p:cNvPr id="17" name="Arrondir un rectangle avec un coin du même côté 16"/>
            <p:cNvSpPr/>
            <p:nvPr/>
          </p:nvSpPr>
          <p:spPr>
            <a:xfrm rot="5400000">
              <a:off x="4579968" y="-413965"/>
              <a:ext cx="1021838" cy="479142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Arrondir un rectangle avec un coin du même côté 8"/>
            <p:cNvSpPr/>
            <p:nvPr/>
          </p:nvSpPr>
          <p:spPr>
            <a:xfrm>
              <a:off x="2695175" y="1520710"/>
              <a:ext cx="4741542" cy="922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00" b="1" kern="1200" dirty="0"/>
                <a:t>Devons-nous subdiviser le territoire de ventes actuel ? </a:t>
              </a:r>
              <a:endParaRPr lang="fr-CA" sz="1000" kern="1200" dirty="0"/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00" b="1" kern="1200" dirty="0"/>
                <a:t>Devons-nous revoir nos placements publicitaires ? </a:t>
              </a: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827106" y="3619616"/>
            <a:ext cx="2695176" cy="1277297"/>
            <a:chOff x="0" y="1343098"/>
            <a:chExt cx="2695176" cy="1277297"/>
          </a:xfrm>
          <a:solidFill>
            <a:srgbClr val="ADD387"/>
          </a:solidFill>
        </p:grpSpPr>
        <p:sp>
          <p:nvSpPr>
            <p:cNvPr id="20" name="Rectangle à coins arrondis 19"/>
            <p:cNvSpPr/>
            <p:nvPr/>
          </p:nvSpPr>
          <p:spPr>
            <a:xfrm>
              <a:off x="0" y="1343098"/>
              <a:ext cx="2695176" cy="127729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62353" y="1405451"/>
              <a:ext cx="2570470" cy="11525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3000" kern="1200" dirty="0">
                  <a:solidFill>
                    <a:schemeClr val="tx1"/>
                  </a:solidFill>
                </a:rPr>
                <a:t>Fonctionnel</a:t>
              </a:r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3522281" y="5088508"/>
            <a:ext cx="4791424" cy="1021838"/>
            <a:chOff x="2695175" y="2811990"/>
            <a:chExt cx="4791424" cy="1021838"/>
          </a:xfrm>
        </p:grpSpPr>
        <p:sp>
          <p:nvSpPr>
            <p:cNvPr id="23" name="Arrondir un rectangle avec un coin du même côté 22"/>
            <p:cNvSpPr/>
            <p:nvPr/>
          </p:nvSpPr>
          <p:spPr>
            <a:xfrm rot="5400000">
              <a:off x="4579968" y="927197"/>
              <a:ext cx="1021838" cy="479142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Arrondir un rectangle avec un coin du même côté 12"/>
            <p:cNvSpPr/>
            <p:nvPr/>
          </p:nvSpPr>
          <p:spPr>
            <a:xfrm>
              <a:off x="2695175" y="2861872"/>
              <a:ext cx="4741542" cy="922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00" b="1" kern="1200" dirty="0"/>
                <a:t>Devrions-nous installer de nouveaux équipements de production pour avoir un meilleur rendement ? </a:t>
              </a:r>
              <a:endParaRPr lang="fr-CA" sz="1000" kern="1200" dirty="0"/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00" b="1" kern="1200" dirty="0"/>
                <a:t>Combien d’employés supplémentaires devrions-nous embaucher pour la période de pointe ? 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00" b="1" kern="1200" dirty="0"/>
                <a:t>Comment pouvons-nous améliorer le contrôle de la qualité le long de la chaîne de production ? </a:t>
              </a:r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827106" y="4960778"/>
            <a:ext cx="2695176" cy="1277297"/>
            <a:chOff x="0" y="2684260"/>
            <a:chExt cx="2695176" cy="1277297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0" y="2684260"/>
              <a:ext cx="2695176" cy="1277297"/>
            </a:xfrm>
            <a:prstGeom prst="roundRect">
              <a:avLst/>
            </a:prstGeom>
            <a:solidFill>
              <a:srgbClr val="8DC1C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62353" y="2746613"/>
              <a:ext cx="2570470" cy="1152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3000" kern="1200" dirty="0">
                  <a:solidFill>
                    <a:schemeClr val="tx1"/>
                  </a:solidFill>
                </a:rPr>
                <a:t>Opérationnel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86CE56B2-90E0-C349-8533-87FDD51974ED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579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4580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graphicFrame>
        <p:nvGraphicFramePr>
          <p:cNvPr id="5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229627"/>
              </p:ext>
            </p:extLst>
          </p:nvPr>
        </p:nvGraphicFramePr>
        <p:xfrm>
          <a:off x="827113" y="2132506"/>
          <a:ext cx="7486600" cy="3963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laceholder 1030"/>
          <p:cNvSpPr txBox="1">
            <a:spLocks noChangeArrowheads="1"/>
          </p:cNvSpPr>
          <p:nvPr/>
        </p:nvSpPr>
        <p:spPr bwMode="auto">
          <a:xfrm>
            <a:off x="683568" y="980728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Les caractéristiques des plans d’action</a:t>
            </a:r>
          </a:p>
        </p:txBody>
      </p:sp>
      <p:sp>
        <p:nvSpPr>
          <p:cNvPr id="24583" name="ZoneTexte 2"/>
          <p:cNvSpPr txBox="1">
            <a:spLocks noChangeArrowheads="1"/>
          </p:cNvSpPr>
          <p:nvPr/>
        </p:nvSpPr>
        <p:spPr bwMode="auto">
          <a:xfrm>
            <a:off x="1475656" y="1484784"/>
            <a:ext cx="61055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sz="1600" dirty="0">
                <a:ea typeface="ヒラギノ角ゴ Pro W3" charset="0"/>
                <a:cs typeface="ヒラギノ角ゴ Pro W3" charset="0"/>
              </a:rPr>
              <a:t>Il doit y avoir une correspondance entre l’envergure, le cadre temporel, la spécificité et la fréquence du plan d’action</a:t>
            </a:r>
          </a:p>
        </p:txBody>
      </p:sp>
    </p:spTree>
    <p:extLst>
      <p:ext uri="{BB962C8B-B14F-4D97-AF65-F5344CB8AC3E}">
        <p14:creationId xmlns:p14="http://schemas.microsoft.com/office/powerpoint/2010/main" val="151401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5B747266-3B1E-5F4B-8178-34C91269F790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8675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867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Placeholder 1030"/>
          <p:cNvSpPr txBox="1">
            <a:spLocks noChangeArrowheads="1"/>
          </p:cNvSpPr>
          <p:nvPr/>
        </p:nvSpPr>
        <p:spPr>
          <a:xfrm>
            <a:off x="206375" y="1090613"/>
            <a:ext cx="825182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eaLnBrk="1" hangingPunct="1">
              <a:defRPr/>
            </a:pPr>
            <a:r>
              <a:rPr lang="en-US" altLang="fr-FR" sz="3200" kern="0" dirty="0"/>
              <a:t>Planifier dans un environnement dynamique</a:t>
            </a:r>
          </a:p>
        </p:txBody>
      </p:sp>
      <p:sp>
        <p:nvSpPr>
          <p:cNvPr id="28678" name="ZoneTexte 1"/>
          <p:cNvSpPr txBox="1">
            <a:spLocks noChangeArrowheads="1"/>
          </p:cNvSpPr>
          <p:nvPr/>
        </p:nvSpPr>
        <p:spPr bwMode="auto">
          <a:xfrm>
            <a:off x="1116013" y="1554163"/>
            <a:ext cx="6884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sz="1600" dirty="0">
                <a:ea typeface="ヒラギノ角ゴ Pro W3" charset="0"/>
                <a:cs typeface="ヒラギノ角ゴ Pro W3" charset="0"/>
              </a:rPr>
              <a:t>Certains contextes sont plus stables que d’autres ; </a:t>
            </a:r>
            <a:br>
              <a:rPr lang="fr-CA" sz="1600" dirty="0">
                <a:ea typeface="ヒラギノ角ゴ Pro W3" charset="0"/>
                <a:cs typeface="ヒラギノ角ゴ Pro W3" charset="0"/>
              </a:rPr>
            </a:br>
            <a:r>
              <a:rPr lang="fr-CA" sz="1600" dirty="0">
                <a:ea typeface="ヒラギノ角ゴ Pro W3" charset="0"/>
                <a:cs typeface="ヒラギノ角ゴ Pro W3" charset="0"/>
              </a:rPr>
              <a:t>il faut en tenir compte lors de l’élaboration du plan d’action</a:t>
            </a:r>
          </a:p>
        </p:txBody>
      </p:sp>
      <p:grpSp>
        <p:nvGrpSpPr>
          <p:cNvPr id="28679" name="Groupe 2"/>
          <p:cNvGrpSpPr>
            <a:grpSpLocks/>
          </p:cNvGrpSpPr>
          <p:nvPr/>
        </p:nvGrpSpPr>
        <p:grpSpPr bwMode="auto">
          <a:xfrm>
            <a:off x="1285875" y="2420938"/>
            <a:ext cx="5549900" cy="3751262"/>
            <a:chOff x="817930" y="2039982"/>
            <a:chExt cx="6689063" cy="4522739"/>
          </a:xfrm>
        </p:grpSpPr>
        <p:sp>
          <p:nvSpPr>
            <p:cNvPr id="28680" name="ZoneTexte 8"/>
            <p:cNvSpPr txBox="1">
              <a:spLocks noChangeArrowheads="1"/>
            </p:cNvSpPr>
            <p:nvPr/>
          </p:nvSpPr>
          <p:spPr bwMode="auto">
            <a:xfrm>
              <a:off x="1447218" y="6006200"/>
              <a:ext cx="5852313" cy="556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algn="ctr" eaLnBrk="1" hangingPunct="1"/>
              <a:r>
                <a:rPr lang="fr-CA" sz="2400" b="1" dirty="0">
                  <a:solidFill>
                    <a:srgbClr val="8DC1C5"/>
                  </a:solidFill>
                  <a:ea typeface="ヒラギノ角ゴ Pro W3" charset="0"/>
                  <a:cs typeface="ヒラギノ角ゴ Pro W3" charset="0"/>
                </a:rPr>
                <a:t>Incertitude de l’environnement</a:t>
              </a:r>
            </a:p>
          </p:txBody>
        </p:sp>
        <p:grpSp>
          <p:nvGrpSpPr>
            <p:cNvPr id="28681" name="Groupe 1"/>
            <p:cNvGrpSpPr>
              <a:grpSpLocks/>
            </p:cNvGrpSpPr>
            <p:nvPr/>
          </p:nvGrpSpPr>
          <p:grpSpPr bwMode="auto">
            <a:xfrm>
              <a:off x="817930" y="2039982"/>
              <a:ext cx="6689063" cy="4094007"/>
              <a:chOff x="699625" y="1592263"/>
              <a:chExt cx="6920375" cy="4094007"/>
            </a:xfrm>
          </p:grpSpPr>
          <p:cxnSp>
            <p:nvCxnSpPr>
              <p:cNvPr id="10" name="Connecteur droit avec flèche 6"/>
              <p:cNvCxnSpPr>
                <a:cxnSpLocks noChangeShapeType="1"/>
              </p:cNvCxnSpPr>
              <p:nvPr/>
            </p:nvCxnSpPr>
            <p:spPr bwMode="auto">
              <a:xfrm flipH="1" flipV="1">
                <a:off x="1471159" y="1672650"/>
                <a:ext cx="31675" cy="4013620"/>
              </a:xfrm>
              <a:prstGeom prst="straightConnector1">
                <a:avLst/>
              </a:prstGeom>
              <a:noFill/>
              <a:ln w="57150">
                <a:solidFill>
                  <a:srgbClr val="8DC1C5"/>
                </a:solidFill>
                <a:round/>
                <a:headEnd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" name="Connecteur droit avec flèche 7"/>
              <p:cNvCxnSpPr>
                <a:cxnSpLocks noChangeShapeType="1"/>
              </p:cNvCxnSpPr>
              <p:nvPr/>
            </p:nvCxnSpPr>
            <p:spPr bwMode="auto">
              <a:xfrm>
                <a:off x="1251416" y="5443195"/>
                <a:ext cx="5863769" cy="0"/>
              </a:xfrm>
              <a:prstGeom prst="straightConnector1">
                <a:avLst/>
              </a:prstGeom>
              <a:noFill/>
              <a:ln w="57150">
                <a:solidFill>
                  <a:srgbClr val="8DC1C5"/>
                </a:solidFill>
                <a:round/>
                <a:headEnd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8684" name="ZoneTexte 9"/>
              <p:cNvSpPr txBox="1">
                <a:spLocks noChangeArrowheads="1"/>
              </p:cNvSpPr>
              <p:nvPr/>
            </p:nvSpPr>
            <p:spPr bwMode="auto">
              <a:xfrm rot="-5400000">
                <a:off x="-911963" y="3283227"/>
                <a:ext cx="3798887" cy="575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9pPr>
              </a:lstStyle>
              <a:p>
                <a:pPr algn="ctr" eaLnBrk="1" hangingPunct="1"/>
                <a:r>
                  <a:rPr lang="fr-CA" sz="2400" b="1" dirty="0">
                    <a:solidFill>
                      <a:srgbClr val="8DC1C5"/>
                    </a:solidFill>
                    <a:ea typeface="ヒラギノ角ゴ Pro W3" charset="0"/>
                    <a:cs typeface="ヒラギノ角ゴ Pro W3" charset="0"/>
                  </a:rPr>
                  <a:t>Clarté des objectifs</a:t>
                </a:r>
              </a:p>
            </p:txBody>
          </p:sp>
          <p:sp>
            <p:nvSpPr>
              <p:cNvPr id="13" name="Ellipse 10"/>
              <p:cNvSpPr/>
              <p:nvPr/>
            </p:nvSpPr>
            <p:spPr>
              <a:xfrm>
                <a:off x="4290460" y="4032590"/>
                <a:ext cx="3329540" cy="1291938"/>
              </a:xfrm>
              <a:prstGeom prst="ellipse">
                <a:avLst/>
              </a:prstGeom>
              <a:ln w="57150">
                <a:solidFill>
                  <a:srgbClr val="EFC19F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fr-CA" sz="1600" dirty="0">
                    <a:solidFill>
                      <a:srgbClr val="000000"/>
                    </a:solidFill>
                    <a:ea typeface="Osaka" charset="0"/>
                    <a:cs typeface="Osaka" charset="0"/>
                  </a:rPr>
                  <a:t>Plan d’orientation</a:t>
                </a:r>
              </a:p>
            </p:txBody>
          </p:sp>
          <p:sp>
            <p:nvSpPr>
              <p:cNvPr id="14" name="Ellipse 11"/>
              <p:cNvSpPr/>
              <p:nvPr/>
            </p:nvSpPr>
            <p:spPr>
              <a:xfrm>
                <a:off x="1725012" y="1592263"/>
                <a:ext cx="2771317" cy="1464196"/>
              </a:xfrm>
              <a:prstGeom prst="ellipse">
                <a:avLst/>
              </a:prstGeom>
              <a:ln w="57150">
                <a:solidFill>
                  <a:srgbClr val="ADD387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fr-CA" sz="1600" dirty="0">
                    <a:solidFill>
                      <a:srgbClr val="000000"/>
                    </a:solidFill>
                    <a:latin typeface="Arial" charset="0"/>
                    <a:ea typeface="Osaka" charset="0"/>
                    <a:cs typeface="Osaka" charset="0"/>
                  </a:rPr>
                  <a:t>Plan spécifique</a:t>
                </a: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332107FB-F20E-8841-8F04-5B77908C3AAD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23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3072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graphicFrame>
        <p:nvGraphicFramePr>
          <p:cNvPr id="5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187653"/>
              </p:ext>
            </p:extLst>
          </p:nvPr>
        </p:nvGraphicFramePr>
        <p:xfrm>
          <a:off x="1115616" y="2107935"/>
          <a:ext cx="7126560" cy="3772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laceholder 1030"/>
          <p:cNvSpPr txBox="1">
            <a:spLocks noChangeArrowheads="1"/>
          </p:cNvSpPr>
          <p:nvPr/>
        </p:nvSpPr>
        <p:spPr bwMode="auto">
          <a:xfrm>
            <a:off x="755650" y="1031875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tx2"/>
                </a:solidFill>
              </a:rPr>
              <a:t>La gestion stratégique</a:t>
            </a:r>
          </a:p>
        </p:txBody>
      </p:sp>
      <p:sp>
        <p:nvSpPr>
          <p:cNvPr id="30727" name="ZoneTexte 2"/>
          <p:cNvSpPr txBox="1">
            <a:spLocks noChangeArrowheads="1"/>
          </p:cNvSpPr>
          <p:nvPr/>
        </p:nvSpPr>
        <p:spPr bwMode="auto">
          <a:xfrm>
            <a:off x="1546225" y="1577975"/>
            <a:ext cx="6265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sz="1600" dirty="0">
                <a:ea typeface="ヒラギノ角ゴ Pro W3" charset="0"/>
                <a:cs typeface="ヒラギノ角ゴ Pro W3" charset="0"/>
              </a:rPr>
              <a:t>L’itinéraire, le plan de match de l’organisation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3977538F-7D1D-AF42-8EB8-F17F34654B3D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2771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32772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901700" y="1016000"/>
            <a:ext cx="7772400" cy="7191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>
                <a:solidFill>
                  <a:schemeClr val="tx2"/>
                </a:solidFill>
              </a:rPr>
              <a:t>Le processus de gestion stratégique</a:t>
            </a:r>
          </a:p>
        </p:txBody>
      </p:sp>
      <p:sp>
        <p:nvSpPr>
          <p:cNvPr id="32774" name="ZoneTexte 1"/>
          <p:cNvSpPr txBox="1">
            <a:spLocks noChangeArrowheads="1"/>
          </p:cNvSpPr>
          <p:nvPr/>
        </p:nvSpPr>
        <p:spPr bwMode="auto">
          <a:xfrm>
            <a:off x="1474788" y="1547813"/>
            <a:ext cx="6249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sz="1600" dirty="0">
                <a:ea typeface="ヒラギノ角ゴ Pro W3" charset="0"/>
                <a:cs typeface="ヒラギノ角ゴ Pro W3" charset="0"/>
              </a:rPr>
              <a:t>Chaque étape influence les autres ; </a:t>
            </a:r>
            <a:br>
              <a:rPr lang="fr-CA" sz="1600" dirty="0">
                <a:ea typeface="ヒラギノ角ゴ Pro W3" charset="0"/>
                <a:cs typeface="ヒラギノ角ゴ Pro W3" charset="0"/>
              </a:rPr>
            </a:br>
            <a:r>
              <a:rPr lang="fr-CA" sz="1600" dirty="0">
                <a:ea typeface="ヒラギノ角ゴ Pro W3" charset="0"/>
                <a:cs typeface="ヒラギノ角ゴ Pro W3" charset="0"/>
              </a:rPr>
              <a:t>dès qu’on en néglige une, le rendement s’en ressent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492896"/>
            <a:ext cx="8635025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EE69B091-3405-204D-8630-DC6F55576955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4819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34820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815975" y="982663"/>
            <a:ext cx="7772400" cy="8032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sz="3600" dirty="0">
                <a:solidFill>
                  <a:schemeClr val="tx2"/>
                </a:solidFill>
              </a:rPr>
              <a:t>L’analyse stratégique</a:t>
            </a:r>
          </a:p>
        </p:txBody>
      </p:sp>
      <p:grpSp>
        <p:nvGrpSpPr>
          <p:cNvPr id="34822" name="Groupe 2"/>
          <p:cNvGrpSpPr>
            <a:grpSpLocks/>
          </p:cNvGrpSpPr>
          <p:nvPr/>
        </p:nvGrpSpPr>
        <p:grpSpPr bwMode="auto">
          <a:xfrm>
            <a:off x="971600" y="2492896"/>
            <a:ext cx="5689376" cy="3425627"/>
            <a:chOff x="621167" y="1772816"/>
            <a:chExt cx="8271313" cy="4824536"/>
          </a:xfrm>
        </p:grpSpPr>
        <p:graphicFrame>
          <p:nvGraphicFramePr>
            <p:cNvPr id="7" name="Diagramme 6"/>
            <p:cNvGraphicFramePr/>
            <p:nvPr/>
          </p:nvGraphicFramePr>
          <p:xfrm>
            <a:off x="1979712" y="1772816"/>
            <a:ext cx="6912768" cy="48245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4825" name="ZoneTexte 7"/>
            <p:cNvSpPr txBox="1">
              <a:spLocks noChangeArrowheads="1"/>
            </p:cNvSpPr>
            <p:nvPr/>
          </p:nvSpPr>
          <p:spPr bwMode="auto">
            <a:xfrm>
              <a:off x="621167" y="2636839"/>
              <a:ext cx="2576512" cy="91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algn="r" eaLnBrk="1" hangingPunct="1"/>
              <a:r>
                <a:rPr lang="en-CA" sz="3600" dirty="0">
                  <a:ea typeface="ヒラギノ角ゴ Pro W3" charset="0"/>
                  <a:cs typeface="ヒラギノ角ゴ Pro W3" charset="0"/>
                </a:rPr>
                <a:t>Interne</a:t>
              </a:r>
            </a:p>
          </p:txBody>
        </p:sp>
        <p:sp>
          <p:nvSpPr>
            <p:cNvPr id="34826" name="ZoneTexte 8"/>
            <p:cNvSpPr txBox="1">
              <a:spLocks noChangeArrowheads="1"/>
            </p:cNvSpPr>
            <p:nvPr/>
          </p:nvSpPr>
          <p:spPr bwMode="auto">
            <a:xfrm>
              <a:off x="621167" y="4868863"/>
              <a:ext cx="2571750" cy="91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algn="r" eaLnBrk="1" hangingPunct="1"/>
              <a:r>
                <a:rPr lang="en-CA" sz="3600" dirty="0">
                  <a:solidFill>
                    <a:srgbClr val="000000"/>
                  </a:solidFill>
                  <a:ea typeface="ヒラギノ角ゴ Pro W3" charset="0"/>
                  <a:cs typeface="ヒラギノ角ゴ Pro W3" charset="0"/>
                </a:rPr>
                <a:t>Externe</a:t>
              </a:r>
            </a:p>
          </p:txBody>
        </p:sp>
      </p:grpSp>
      <p:sp>
        <p:nvSpPr>
          <p:cNvPr id="34823" name="ZoneTexte 1"/>
          <p:cNvSpPr txBox="1">
            <a:spLocks noChangeArrowheads="1"/>
          </p:cNvSpPr>
          <p:nvPr/>
        </p:nvSpPr>
        <p:spPr bwMode="auto">
          <a:xfrm>
            <a:off x="1403350" y="1547813"/>
            <a:ext cx="6597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sz="1600" dirty="0">
                <a:ea typeface="ヒラギノ角ゴ Pro W3" charset="0"/>
                <a:cs typeface="ヒラギノ角ゴ Pro W3" charset="0"/>
              </a:rPr>
              <a:t>Facteurs d’influence : chaque composante de l’environnement </a:t>
            </a:r>
            <a:br>
              <a:rPr lang="fr-CA" sz="1600" dirty="0">
                <a:ea typeface="ヒラギノ角ゴ Pro W3" charset="0"/>
                <a:cs typeface="ヒラギノ角ゴ Pro W3" charset="0"/>
              </a:rPr>
            </a:br>
            <a:r>
              <a:rPr lang="fr-CA" sz="1600" dirty="0">
                <a:ea typeface="ヒラギノ角ゴ Pro W3" charset="0"/>
                <a:cs typeface="ヒラギノ角ゴ Pro W3" charset="0"/>
              </a:rPr>
              <a:t>a un effet favorable ou défavorable pour l’organisation</a:t>
            </a:r>
          </a:p>
        </p:txBody>
      </p:sp>
      <p:sp>
        <p:nvSpPr>
          <p:cNvPr id="11" name="Rectangle 8"/>
          <p:cNvSpPr/>
          <p:nvPr/>
        </p:nvSpPr>
        <p:spPr>
          <a:xfrm>
            <a:off x="6084168" y="3068960"/>
            <a:ext cx="2671393" cy="750887"/>
          </a:xfrm>
          <a:prstGeom prst="wedgeEllipseCallout">
            <a:avLst>
              <a:gd name="adj1" fmla="val -50609"/>
              <a:gd name="adj2" fmla="val 1405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dirty="0"/>
              <a:t>Matrice FFOM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dirty="0"/>
              <a:t>(ou SWOT)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10" name="Titre 1"/>
          <p:cNvSpPr txBox="1">
            <a:spLocks noChangeArrowheads="1"/>
          </p:cNvSpPr>
          <p:nvPr/>
        </p:nvSpPr>
        <p:spPr>
          <a:xfrm>
            <a:off x="685800" y="1042988"/>
            <a:ext cx="7772400" cy="7318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>
                <a:solidFill>
                  <a:schemeClr val="tx2"/>
                </a:solidFill>
              </a:rPr>
              <a:t>Mettre en œuvre la stratégie</a:t>
            </a:r>
          </a:p>
        </p:txBody>
      </p:sp>
      <p:graphicFrame>
        <p:nvGraphicFramePr>
          <p:cNvPr id="11" name="Espace réservé du contenu 4"/>
          <p:cNvGraphicFramePr>
            <a:graphicFrameLocks/>
          </p:cNvGraphicFramePr>
          <p:nvPr/>
        </p:nvGraphicFramePr>
        <p:xfrm>
          <a:off x="1618665" y="2178020"/>
          <a:ext cx="6007828" cy="371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6869" name="ZoneTexte 1"/>
          <p:cNvSpPr txBox="1">
            <a:spLocks noChangeArrowheads="1"/>
          </p:cNvSpPr>
          <p:nvPr/>
        </p:nvSpPr>
        <p:spPr bwMode="auto">
          <a:xfrm>
            <a:off x="400050" y="1577975"/>
            <a:ext cx="8275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sz="1600" dirty="0">
                <a:ea typeface="ヒラギノ角ゴ Pro W3" charset="0"/>
                <a:cs typeface="ヒラギノ角ゴ Pro W3" charset="0"/>
              </a:rPr>
              <a:t>Quatre fonctions soutiennent la mise en œuvre des plans établis lors de la planification</a:t>
            </a:r>
          </a:p>
        </p:txBody>
      </p:sp>
      <p:sp>
        <p:nvSpPr>
          <p:cNvPr id="3687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5E43024A-E489-9F49-B985-831A828E8EB3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6871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6" name="Titre 1"/>
          <p:cNvSpPr txBox="1">
            <a:spLocks noChangeArrowheads="1"/>
          </p:cNvSpPr>
          <p:nvPr/>
        </p:nvSpPr>
        <p:spPr>
          <a:xfrm>
            <a:off x="685800" y="1035050"/>
            <a:ext cx="7772400" cy="6588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>
                <a:solidFill>
                  <a:schemeClr val="tx2"/>
                </a:solidFill>
              </a:rPr>
              <a:t>Les types de stratégies organisationnelles</a:t>
            </a:r>
          </a:p>
        </p:txBody>
      </p:sp>
      <p:grpSp>
        <p:nvGrpSpPr>
          <p:cNvPr id="38916" name="Groupe 2"/>
          <p:cNvGrpSpPr>
            <a:grpSpLocks/>
          </p:cNvGrpSpPr>
          <p:nvPr/>
        </p:nvGrpSpPr>
        <p:grpSpPr bwMode="auto">
          <a:xfrm>
            <a:off x="971550" y="1773238"/>
            <a:ext cx="7289800" cy="4340225"/>
            <a:chOff x="239307" y="1073151"/>
            <a:chExt cx="8021634" cy="5003211"/>
          </a:xfrm>
        </p:grpSpPr>
        <p:sp>
          <p:nvSpPr>
            <p:cNvPr id="9" name="Rectangle 8"/>
            <p:cNvSpPr/>
            <p:nvPr/>
          </p:nvSpPr>
          <p:spPr>
            <a:xfrm>
              <a:off x="239307" y="1073151"/>
              <a:ext cx="2463089" cy="4979963"/>
            </a:xfrm>
            <a:prstGeom prst="rect">
              <a:avLst/>
            </a:prstGeom>
            <a:solidFill>
              <a:srgbClr val="8DC1C5">
                <a:alpha val="60000"/>
              </a:srgb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16833" y="1916779"/>
              <a:ext cx="2466583" cy="4159583"/>
            </a:xfrm>
            <a:prstGeom prst="rect">
              <a:avLst/>
            </a:prstGeom>
            <a:solidFill>
              <a:srgbClr val="EFC19F">
                <a:alpha val="60000"/>
              </a:srgb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97852" y="2496888"/>
              <a:ext cx="2463089" cy="3556226"/>
            </a:xfrm>
            <a:prstGeom prst="rect">
              <a:avLst/>
            </a:prstGeom>
            <a:solidFill>
              <a:srgbClr val="ADD387">
                <a:alpha val="60000"/>
              </a:srgb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7792" y="1256151"/>
              <a:ext cx="2129436" cy="660628"/>
            </a:xfrm>
            <a:prstGeom prst="rect">
              <a:avLst/>
            </a:prstGeom>
            <a:solidFill>
              <a:srgbClr val="8DC1C5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fr-CA" sz="2000" b="1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Stratégies directrices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67064" y="2088799"/>
              <a:ext cx="2129437" cy="658799"/>
            </a:xfrm>
            <a:prstGeom prst="rect">
              <a:avLst/>
            </a:prstGeom>
            <a:solidFill>
              <a:srgbClr val="EFC19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fr-CA" sz="2000" b="1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Stratégies d’affaires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72968" y="2657928"/>
              <a:ext cx="2276173" cy="656968"/>
            </a:xfrm>
            <a:prstGeom prst="rect">
              <a:avLst/>
            </a:prstGeom>
            <a:solidFill>
              <a:srgbClr val="ADD387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fr-CA" sz="2000" b="1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Stratégies fonctionnelles</a:t>
              </a:r>
            </a:p>
          </p:txBody>
        </p:sp>
        <p:sp>
          <p:nvSpPr>
            <p:cNvPr id="38926" name="ZoneTexte 12"/>
            <p:cNvSpPr txBox="1">
              <a:spLocks noChangeArrowheads="1"/>
            </p:cNvSpPr>
            <p:nvPr/>
          </p:nvSpPr>
          <p:spPr bwMode="auto">
            <a:xfrm>
              <a:off x="388394" y="2296248"/>
              <a:ext cx="2128824" cy="2519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50825" indent="-250825"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Char char="•"/>
              </a:pPr>
              <a:r>
                <a:rPr lang="fr-CA" sz="1800" dirty="0">
                  <a:ea typeface="ヒラギノ角ゴ Pro W3" charset="0"/>
                  <a:cs typeface="ヒラギノ角ゴ Pro W3" charset="0"/>
                </a:rPr>
                <a:t>Déterminent les secteurs d’activité</a:t>
              </a:r>
            </a:p>
            <a:p>
              <a:pPr eaLnBrk="1" hangingPunct="1">
                <a:spcBef>
                  <a:spcPts val="600"/>
                </a:spcBef>
                <a:buFontTx/>
                <a:buChar char="•"/>
              </a:pPr>
              <a:r>
                <a:rPr lang="fr-CA" sz="1800" dirty="0">
                  <a:ea typeface="ヒラギノ角ゴ Pro W3" charset="0"/>
                  <a:cs typeface="ヒラギノ角ゴ Pro W3" charset="0"/>
                </a:rPr>
                <a:t>Fondées sur la mission</a:t>
              </a:r>
            </a:p>
            <a:p>
              <a:pPr eaLnBrk="1" hangingPunct="1">
                <a:spcBef>
                  <a:spcPts val="600"/>
                </a:spcBef>
                <a:buFontTx/>
                <a:buChar char="•"/>
              </a:pPr>
              <a:r>
                <a:rPr lang="fr-CA" sz="1800" dirty="0">
                  <a:ea typeface="ヒラギノ角ゴ Pro W3" charset="0"/>
                  <a:cs typeface="ヒラギノ角ゴ Pro W3" charset="0"/>
                </a:rPr>
                <a:t>Fondées sur les objectifs</a:t>
              </a:r>
            </a:p>
          </p:txBody>
        </p:sp>
        <p:sp>
          <p:nvSpPr>
            <p:cNvPr id="38927" name="ZoneTexte 13"/>
            <p:cNvSpPr txBox="1">
              <a:spLocks noChangeArrowheads="1"/>
            </p:cNvSpPr>
            <p:nvPr/>
          </p:nvSpPr>
          <p:spPr bwMode="auto">
            <a:xfrm>
              <a:off x="3167187" y="3026353"/>
              <a:ext cx="2222580" cy="211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50825" indent="-250825"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Char char="•"/>
              </a:pPr>
              <a:r>
                <a:rPr lang="fr-CA" sz="1800" dirty="0">
                  <a:ea typeface="ヒラギノ角ゴ Pro W3" charset="0"/>
                  <a:cs typeface="ヒラギノ角ゴ Pro W3" charset="0"/>
                </a:rPr>
                <a:t>Une par unité commerciale ou division</a:t>
              </a:r>
            </a:p>
            <a:p>
              <a:pPr eaLnBrk="1" hangingPunct="1">
                <a:spcBef>
                  <a:spcPts val="600"/>
                </a:spcBef>
                <a:buFontTx/>
                <a:buChar char="•"/>
              </a:pPr>
              <a:r>
                <a:rPr lang="fr-CA" sz="1800" dirty="0">
                  <a:ea typeface="ヒラギノ角ゴ Pro W3" charset="0"/>
                  <a:cs typeface="ヒラギノ角ゴ Pro W3" charset="0"/>
                </a:rPr>
                <a:t>Décrit le positionnement sur le marché</a:t>
              </a:r>
            </a:p>
          </p:txBody>
        </p:sp>
        <p:sp>
          <p:nvSpPr>
            <p:cNvPr id="38928" name="ZoneTexte 14"/>
            <p:cNvSpPr txBox="1">
              <a:spLocks noChangeArrowheads="1"/>
            </p:cNvSpPr>
            <p:nvPr/>
          </p:nvSpPr>
          <p:spPr bwMode="auto">
            <a:xfrm>
              <a:off x="5945980" y="3494036"/>
              <a:ext cx="2128824" cy="179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50825" indent="-250825"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Char char="•"/>
              </a:pPr>
              <a:r>
                <a:rPr lang="fr-CA" sz="1800" dirty="0">
                  <a:ea typeface="ヒラギノ角ゴ Pro W3" charset="0"/>
                  <a:cs typeface="ヒラギノ角ゴ Pro W3" charset="0"/>
                </a:rPr>
                <a:t>Une par service</a:t>
              </a:r>
            </a:p>
            <a:p>
              <a:pPr eaLnBrk="1" hangingPunct="1">
                <a:spcBef>
                  <a:spcPts val="600"/>
                </a:spcBef>
                <a:buFontTx/>
                <a:buChar char="•"/>
              </a:pPr>
              <a:r>
                <a:rPr lang="fr-CA" sz="1800" dirty="0">
                  <a:ea typeface="ヒラギノ角ゴ Pro W3" charset="0"/>
                  <a:cs typeface="ヒラギノ角ゴ Pro W3" charset="0"/>
                </a:rPr>
                <a:t>En appui </a:t>
              </a:r>
              <a:br>
                <a:rPr lang="fr-CA" sz="1800" dirty="0">
                  <a:ea typeface="ヒラギノ角ゴ Pro W3" charset="0"/>
                  <a:cs typeface="ヒラギノ角ゴ Pro W3" charset="0"/>
                </a:rPr>
              </a:br>
              <a:r>
                <a:rPr lang="fr-CA" sz="1800" dirty="0">
                  <a:ea typeface="ヒラギノ角ゴ Pro W3" charset="0"/>
                  <a:cs typeface="ヒラギノ角ゴ Pro W3" charset="0"/>
                </a:rPr>
                <a:t>à la stratégie d’affaires</a:t>
              </a:r>
            </a:p>
          </p:txBody>
        </p:sp>
      </p:grpSp>
      <p:sp>
        <p:nvSpPr>
          <p:cNvPr id="38917" name="ZoneTexte 1"/>
          <p:cNvSpPr txBox="1">
            <a:spLocks noChangeArrowheads="1"/>
          </p:cNvSpPr>
          <p:nvPr/>
        </p:nvSpPr>
        <p:spPr bwMode="auto">
          <a:xfrm>
            <a:off x="1908175" y="1557338"/>
            <a:ext cx="4895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sz="1600" dirty="0">
                <a:ea typeface="ヒラギノ角ゴ Pro W3" charset="0"/>
                <a:cs typeface="ヒラギノ角ゴ Pro W3" charset="0"/>
              </a:rPr>
              <a:t>Trois niveaux </a:t>
            </a:r>
          </a:p>
        </p:txBody>
      </p:sp>
      <p:sp>
        <p:nvSpPr>
          <p:cNvPr id="3891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FE83F29A-62F8-144F-90A6-0C75AD617747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8919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 txBox="1">
            <a:spLocks noGrp="1"/>
          </p:cNvSpPr>
          <p:nvPr/>
        </p:nvSpPr>
        <p:spPr bwMode="auto">
          <a:xfrm>
            <a:off x="6553200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B245BC41-E05D-1940-B19B-4ED295752EEE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614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295400" y="1219200"/>
            <a:ext cx="7239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fr-CA" altLang="fr-FR" sz="3600" b="1" kern="0" dirty="0"/>
              <a:t>CHAPITRE 3</a:t>
            </a:r>
            <a:endParaRPr lang="en-US" altLang="fr-FR" sz="3600" b="1" kern="0" dirty="0"/>
          </a:p>
        </p:txBody>
      </p:sp>
      <p:sp>
        <p:nvSpPr>
          <p:cNvPr id="8" name="Placeholder 3"/>
          <p:cNvSpPr txBox="1">
            <a:spLocks noChangeArrowheads="1"/>
          </p:cNvSpPr>
          <p:nvPr/>
        </p:nvSpPr>
        <p:spPr bwMode="auto">
          <a:xfrm>
            <a:off x="1295400" y="2667000"/>
            <a:ext cx="7239000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CA" dirty="0"/>
              <a:t>LA PLANIFICATION ET LA GESTION STRATÉGIQUE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40963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B3C190EC-7452-AF42-9825-05C9554BDA7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20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0964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9" name="Titre 1"/>
          <p:cNvSpPr txBox="1">
            <a:spLocks noChangeArrowheads="1"/>
          </p:cNvSpPr>
          <p:nvPr/>
        </p:nvSpPr>
        <p:spPr>
          <a:xfrm>
            <a:off x="685800" y="1035050"/>
            <a:ext cx="7772400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>
                <a:solidFill>
                  <a:schemeClr val="tx2"/>
                </a:solidFill>
              </a:rPr>
              <a:t>La stratégie directrice</a:t>
            </a:r>
          </a:p>
        </p:txBody>
      </p:sp>
      <p:grpSp>
        <p:nvGrpSpPr>
          <p:cNvPr id="40966" name="Groupe 1"/>
          <p:cNvGrpSpPr>
            <a:grpSpLocks/>
          </p:cNvGrpSpPr>
          <p:nvPr/>
        </p:nvGrpSpPr>
        <p:grpSpPr bwMode="auto">
          <a:xfrm>
            <a:off x="1008063" y="2170113"/>
            <a:ext cx="7127875" cy="3838575"/>
            <a:chOff x="457200" y="814388"/>
            <a:chExt cx="8229600" cy="5229225"/>
          </a:xfrm>
        </p:grpSpPr>
        <p:grpSp>
          <p:nvGrpSpPr>
            <p:cNvPr id="40968" name="Groupe 9"/>
            <p:cNvGrpSpPr>
              <a:grpSpLocks/>
            </p:cNvGrpSpPr>
            <p:nvPr/>
          </p:nvGrpSpPr>
          <p:grpSpPr bwMode="auto">
            <a:xfrm>
              <a:off x="457200" y="814388"/>
              <a:ext cx="8229600" cy="1633537"/>
              <a:chOff x="0" y="0"/>
              <a:chExt cx="8229600" cy="1634132"/>
            </a:xfrm>
          </p:grpSpPr>
          <p:sp>
            <p:nvSpPr>
              <p:cNvPr id="21" name="Rectangle à coins arrondis 19"/>
              <p:cNvSpPr/>
              <p:nvPr/>
            </p:nvSpPr>
            <p:spPr>
              <a:xfrm>
                <a:off x="0" y="0"/>
                <a:ext cx="8229600" cy="1633376"/>
              </a:xfrm>
              <a:prstGeom prst="roundRect">
                <a:avLst>
                  <a:gd name="adj" fmla="val 10000"/>
                </a:avLst>
              </a:prstGeom>
              <a:solidFill>
                <a:srgbClr val="8DC1C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1810879" y="0"/>
                <a:ext cx="6418721" cy="16333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5730" tIns="125730" rIns="125730" bIns="125730"/>
              <a:lstStyle/>
              <a:p>
                <a:pPr defTabSz="146685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CA" b="1" dirty="0">
                    <a:solidFill>
                      <a:srgbClr val="FFFFFF"/>
                    </a:solidFill>
                  </a:rPr>
                  <a:t>Croissance</a:t>
                </a:r>
              </a:p>
              <a:p>
                <a:pPr marL="228600" lvl="1" indent="-228600" defTabSz="1466850" eaLnBrk="1" hangingPunct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  <a:defRPr/>
                </a:pPr>
                <a:r>
                  <a:rPr lang="fr-CA" sz="2000" dirty="0">
                    <a:solidFill>
                      <a:srgbClr val="FFFFFF"/>
                    </a:solidFill>
                  </a:rPr>
                  <a:t>Concentration (verticale ou horizontale)</a:t>
                </a:r>
              </a:p>
              <a:p>
                <a:pPr marL="228600" lvl="1" indent="-228600" defTabSz="1466850" eaLnBrk="1" hangingPunct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  <a:defRPr/>
                </a:pPr>
                <a:r>
                  <a:rPr lang="fr-CA" sz="2000" dirty="0">
                    <a:solidFill>
                      <a:srgbClr val="FFFFFF"/>
                    </a:solidFill>
                  </a:rPr>
                  <a:t>Diversification</a:t>
                </a:r>
              </a:p>
            </p:txBody>
          </p:sp>
        </p:grpSp>
        <p:sp>
          <p:nvSpPr>
            <p:cNvPr id="12" name="Rectangle à coins arrondis 10"/>
            <p:cNvSpPr/>
            <p:nvPr/>
          </p:nvSpPr>
          <p:spPr>
            <a:xfrm>
              <a:off x="620613" y="977801"/>
              <a:ext cx="1645920" cy="1307306"/>
            </a:xfrm>
            <a:prstGeom prst="roundRect">
              <a:avLst>
                <a:gd name="adj" fmla="val 10000"/>
              </a:avLst>
            </a:prstGeom>
            <a:blipFill dpi="0" rotWithShape="1">
              <a:blip r:embed="rId4"/>
              <a:srcRect/>
              <a:stretch>
                <a:fillRect l="-6868" t="-6452" r="-6868" b="-6452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0972" name="Groupe 11"/>
            <p:cNvGrpSpPr>
              <a:grpSpLocks/>
            </p:cNvGrpSpPr>
            <p:nvPr/>
          </p:nvGrpSpPr>
          <p:grpSpPr bwMode="auto">
            <a:xfrm>
              <a:off x="457200" y="2611438"/>
              <a:ext cx="8229600" cy="1635125"/>
              <a:chOff x="0" y="1797546"/>
              <a:chExt cx="8229600" cy="1634132"/>
            </a:xfrm>
          </p:grpSpPr>
          <p:sp>
            <p:nvSpPr>
              <p:cNvPr id="19" name="Rectangle à coins arrondis 17"/>
              <p:cNvSpPr/>
              <p:nvPr/>
            </p:nvSpPr>
            <p:spPr>
              <a:xfrm>
                <a:off x="0" y="1797636"/>
                <a:ext cx="8229600" cy="1633951"/>
              </a:xfrm>
              <a:prstGeom prst="roundRect">
                <a:avLst>
                  <a:gd name="adj" fmla="val 10000"/>
                </a:avLst>
              </a:prstGeom>
              <a:solidFill>
                <a:srgbClr val="ADD387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-774993"/>
                  <a:satOff val="-50000"/>
                  <a:lumOff val="-1588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>
                <a:off x="1810879" y="1797636"/>
                <a:ext cx="6418721" cy="16339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5730" tIns="125730" rIns="125730" bIns="125730"/>
              <a:lstStyle/>
              <a:p>
                <a:pPr defTabSz="1466850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CA" b="1" dirty="0">
                    <a:solidFill>
                      <a:srgbClr val="FFFFFF"/>
                    </a:solidFill>
                    <a:latin typeface="Arial" charset="0"/>
                    <a:ea typeface="Osaka" charset="0"/>
                    <a:cs typeface="Osaka" charset="0"/>
                  </a:rPr>
                  <a:t>Stabilité</a:t>
                </a:r>
              </a:p>
              <a:p>
                <a:pPr marL="228600" lvl="1" indent="-228600" defTabSz="1466850" eaLnBrk="1" hangingPunct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r>
                  <a:rPr lang="fr-CA" sz="2000" dirty="0">
                    <a:solidFill>
                      <a:srgbClr val="FFFFFF"/>
                    </a:solidFill>
                    <a:latin typeface="Arial" charset="0"/>
                    <a:ea typeface="Osaka" charset="0"/>
                    <a:cs typeface="Osaka" charset="0"/>
                  </a:rPr>
                  <a:t>Statu quo</a:t>
                </a:r>
              </a:p>
            </p:txBody>
          </p:sp>
        </p:grpSp>
        <p:sp>
          <p:nvSpPr>
            <p:cNvPr id="14" name="Rectangle à coins arrondis 12"/>
            <p:cNvSpPr/>
            <p:nvPr/>
          </p:nvSpPr>
          <p:spPr>
            <a:xfrm>
              <a:off x="620613" y="2775347"/>
              <a:ext cx="1645920" cy="1307306"/>
            </a:xfrm>
            <a:prstGeom prst="roundRect">
              <a:avLst>
                <a:gd name="adj" fmla="val 10000"/>
              </a:avLst>
            </a:prstGeom>
            <a:blipFill dpi="0" rotWithShape="1">
              <a:blip r:embed="rId5"/>
              <a:srcRect/>
              <a:stretch>
                <a:fillRect l="-6868" t="-6452" r="-6868" b="-6452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-451885"/>
                <a:satOff val="-50000"/>
                <a:lumOff val="-589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0976" name="Groupe 13"/>
            <p:cNvGrpSpPr>
              <a:grpSpLocks/>
            </p:cNvGrpSpPr>
            <p:nvPr/>
          </p:nvGrpSpPr>
          <p:grpSpPr bwMode="auto">
            <a:xfrm>
              <a:off x="457200" y="4410075"/>
              <a:ext cx="8229600" cy="1633538"/>
              <a:chOff x="0" y="3595092"/>
              <a:chExt cx="8229600" cy="1634132"/>
            </a:xfrm>
          </p:grpSpPr>
          <p:sp>
            <p:nvSpPr>
              <p:cNvPr id="17" name="Rectangle à coins arrondis 15"/>
              <p:cNvSpPr/>
              <p:nvPr/>
            </p:nvSpPr>
            <p:spPr>
              <a:xfrm>
                <a:off x="0" y="3595848"/>
                <a:ext cx="8229600" cy="1633376"/>
              </a:xfrm>
              <a:prstGeom prst="roundRect">
                <a:avLst>
                  <a:gd name="adj" fmla="val 10000"/>
                </a:avLst>
              </a:prstGeom>
              <a:solidFill>
                <a:srgbClr val="EFC19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-1549985"/>
                  <a:satOff val="-100000"/>
                  <a:lumOff val="-3176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ectangle 17"/>
              <p:cNvSpPr/>
              <p:nvPr/>
            </p:nvSpPr>
            <p:spPr>
              <a:xfrm>
                <a:off x="1810879" y="3595848"/>
                <a:ext cx="6418721" cy="16333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5730" tIns="125730" rIns="125730" bIns="125730"/>
              <a:lstStyle/>
              <a:p>
                <a:pPr defTabSz="1466850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CA" b="1" dirty="0">
                    <a:solidFill>
                      <a:srgbClr val="FFFFFF"/>
                    </a:solidFill>
                    <a:latin typeface="Arial" charset="0"/>
                    <a:ea typeface="Osaka" charset="0"/>
                    <a:cs typeface="Osaka" charset="0"/>
                  </a:rPr>
                  <a:t>Désinvestissement</a:t>
                </a:r>
              </a:p>
              <a:p>
                <a:pPr marL="228600" lvl="1" indent="-228600" defTabSz="1466850" eaLnBrk="1" hangingPunct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r>
                  <a:rPr lang="fr-CA" sz="2000" dirty="0">
                    <a:solidFill>
                      <a:srgbClr val="FFFFFF"/>
                    </a:solidFill>
                    <a:latin typeface="Arial" charset="0"/>
                    <a:ea typeface="Osaka" charset="0"/>
                    <a:cs typeface="Osaka" charset="0"/>
                  </a:rPr>
                  <a:t>Réduction des investissements</a:t>
                </a:r>
              </a:p>
              <a:p>
                <a:pPr marL="228600" lvl="1" indent="-228600" defTabSz="1466850" eaLnBrk="1" hangingPunct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</a:pPr>
                <a:r>
                  <a:rPr lang="fr-CA" sz="2000" dirty="0">
                    <a:solidFill>
                      <a:srgbClr val="FFFFFF"/>
                    </a:solidFill>
                    <a:latin typeface="Arial" charset="0"/>
                    <a:ea typeface="Osaka" charset="0"/>
                    <a:cs typeface="Osaka" charset="0"/>
                  </a:rPr>
                  <a:t>Abandon ou vente d’une activité </a:t>
                </a:r>
              </a:p>
            </p:txBody>
          </p:sp>
        </p:grpSp>
        <p:sp>
          <p:nvSpPr>
            <p:cNvPr id="16" name="Rectangle à coins arrondis 14"/>
            <p:cNvSpPr/>
            <p:nvPr/>
          </p:nvSpPr>
          <p:spPr>
            <a:xfrm>
              <a:off x="620613" y="4572893"/>
              <a:ext cx="1645920" cy="1307306"/>
            </a:xfrm>
            <a:prstGeom prst="roundRect">
              <a:avLst>
                <a:gd name="adj" fmla="val 10000"/>
              </a:avLst>
            </a:prstGeom>
            <a:blipFill dpi="0" rotWithShape="1">
              <a:blip r:embed="rId6"/>
              <a:srcRect/>
              <a:stretch>
                <a:fillRect l="-6868" t="-6452" r="-6868" b="-6452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-903770"/>
                <a:satOff val="-100000"/>
                <a:lumOff val="-1179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0967" name="ZoneTexte 2"/>
          <p:cNvSpPr txBox="1">
            <a:spLocks noChangeArrowheads="1"/>
          </p:cNvSpPr>
          <p:nvPr/>
        </p:nvSpPr>
        <p:spPr bwMode="auto">
          <a:xfrm>
            <a:off x="2133600" y="1577975"/>
            <a:ext cx="4959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sz="1600" dirty="0">
                <a:ea typeface="ヒラギノ角ゴ Pro W3" charset="0"/>
                <a:cs typeface="ヒラギノ角ゴ Pro W3" charset="0"/>
              </a:rPr>
              <a:t>L’orientation de l’organisation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40963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B3C190EC-7452-AF42-9825-05C9554BDA7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21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0964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9" name="Titre 1"/>
          <p:cNvSpPr txBox="1">
            <a:spLocks noChangeArrowheads="1"/>
          </p:cNvSpPr>
          <p:nvPr/>
        </p:nvSpPr>
        <p:spPr>
          <a:xfrm>
            <a:off x="685800" y="1035050"/>
            <a:ext cx="7772400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fr-CA" dirty="0"/>
              <a:t>Pour avoir un avantage concurrentiel</a:t>
            </a:r>
          </a:p>
          <a:p>
            <a:pPr algn="ctr" eaLnBrk="1" hangingPunct="1"/>
            <a:endParaRPr lang="fr-CA" sz="1000" dirty="0"/>
          </a:p>
          <a:p>
            <a:pPr marL="4292600" indent="-285750" defTabSz="3768725" eaLnBrk="1" hangingPunct="1"/>
            <a:r>
              <a:rPr lang="fr-CA" sz="1600" dirty="0"/>
              <a:t>Il faut : </a:t>
            </a:r>
          </a:p>
          <a:p>
            <a:pPr marL="4292600" indent="-285750" defTabSz="3768725" eaLnBrk="1" hangingPunct="1">
              <a:buFont typeface="Arial"/>
              <a:buChar char="•"/>
            </a:pPr>
            <a:r>
              <a:rPr lang="fr-CA" sz="1600" dirty="0"/>
              <a:t>Se distinguer</a:t>
            </a:r>
          </a:p>
          <a:p>
            <a:pPr marL="4292600" indent="-285750" defTabSz="3768725" eaLnBrk="1" hangingPunct="1">
              <a:buFont typeface="Arial"/>
              <a:buChar char="•"/>
            </a:pPr>
            <a:r>
              <a:rPr lang="fr-CA" sz="1600" dirty="0"/>
              <a:t>Avoir des compétences particulières</a:t>
            </a:r>
          </a:p>
          <a:p>
            <a:pPr marL="4292600" indent="-285750" defTabSz="3768725" eaLnBrk="1" hangingPunct="1">
              <a:buFont typeface="Arial"/>
              <a:buChar char="•"/>
            </a:pPr>
            <a:r>
              <a:rPr lang="fr-CA" sz="1600" dirty="0"/>
              <a:t>Être en mesure d’identifier son avantage concurrentiel</a:t>
            </a:r>
          </a:p>
          <a:p>
            <a:pPr marL="4292600" indent="-285750" defTabSz="3768725" eaLnBrk="1" hangingPunct="1">
              <a:buFont typeface="Arial"/>
              <a:buChar char="•"/>
            </a:pPr>
            <a:r>
              <a:rPr lang="fr-CA" sz="1600" dirty="0"/>
              <a:t>Tout faire pour maintenir son avance</a:t>
            </a:r>
          </a:p>
        </p:txBody>
      </p:sp>
      <p:sp>
        <p:nvSpPr>
          <p:cNvPr id="7" name="Ellipse 6"/>
          <p:cNvSpPr/>
          <p:nvPr/>
        </p:nvSpPr>
        <p:spPr>
          <a:xfrm>
            <a:off x="1948880" y="4066852"/>
            <a:ext cx="1095375" cy="10699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/>
          </a:p>
        </p:txBody>
      </p:sp>
      <p:sp>
        <p:nvSpPr>
          <p:cNvPr id="8" name="Ellipse 7"/>
          <p:cNvSpPr/>
          <p:nvPr/>
        </p:nvSpPr>
        <p:spPr>
          <a:xfrm>
            <a:off x="728092" y="3255640"/>
            <a:ext cx="1093788" cy="10715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/>
          </a:p>
        </p:txBody>
      </p:sp>
      <p:sp>
        <p:nvSpPr>
          <p:cNvPr id="10" name="Ellipse 9"/>
          <p:cNvSpPr/>
          <p:nvPr/>
        </p:nvSpPr>
        <p:spPr>
          <a:xfrm>
            <a:off x="602680" y="4927277"/>
            <a:ext cx="1093787" cy="10699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/>
          </a:p>
        </p:txBody>
      </p:sp>
      <p:sp>
        <p:nvSpPr>
          <p:cNvPr id="11" name="Ellipse 10"/>
          <p:cNvSpPr/>
          <p:nvPr/>
        </p:nvSpPr>
        <p:spPr>
          <a:xfrm>
            <a:off x="2091755" y="5435277"/>
            <a:ext cx="1093787" cy="107156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/>
          </a:p>
        </p:txBody>
      </p:sp>
      <p:sp>
        <p:nvSpPr>
          <p:cNvPr id="12" name="Ellipse 11"/>
          <p:cNvSpPr/>
          <p:nvPr/>
        </p:nvSpPr>
        <p:spPr>
          <a:xfrm>
            <a:off x="3360167" y="4649465"/>
            <a:ext cx="1095375" cy="10715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/>
          </a:p>
        </p:txBody>
      </p:sp>
      <p:sp>
        <p:nvSpPr>
          <p:cNvPr id="13" name="Ellipse 12"/>
          <p:cNvSpPr/>
          <p:nvPr/>
        </p:nvSpPr>
        <p:spPr>
          <a:xfrm>
            <a:off x="4503167" y="5386065"/>
            <a:ext cx="1095375" cy="10699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/>
          </a:p>
        </p:txBody>
      </p:sp>
      <p:sp>
        <p:nvSpPr>
          <p:cNvPr id="14" name="Ellipse 13"/>
          <p:cNvSpPr/>
          <p:nvPr/>
        </p:nvSpPr>
        <p:spPr>
          <a:xfrm>
            <a:off x="5577905" y="4690740"/>
            <a:ext cx="1095375" cy="10699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/>
          </a:p>
        </p:txBody>
      </p:sp>
      <p:sp>
        <p:nvSpPr>
          <p:cNvPr id="15" name="Ellipse 14"/>
          <p:cNvSpPr/>
          <p:nvPr/>
        </p:nvSpPr>
        <p:spPr>
          <a:xfrm>
            <a:off x="6887592" y="5287640"/>
            <a:ext cx="1095375" cy="10699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/>
          </a:p>
        </p:txBody>
      </p:sp>
      <p:sp>
        <p:nvSpPr>
          <p:cNvPr id="16" name="Ellipse 15"/>
          <p:cNvSpPr/>
          <p:nvPr/>
        </p:nvSpPr>
        <p:spPr>
          <a:xfrm>
            <a:off x="2729930" y="2401565"/>
            <a:ext cx="1876425" cy="1814512"/>
          </a:xfrm>
          <a:prstGeom prst="ellipse">
            <a:avLst/>
          </a:prstGeom>
          <a:solidFill>
            <a:srgbClr val="3366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/>
          </a:p>
        </p:txBody>
      </p:sp>
      <p:sp>
        <p:nvSpPr>
          <p:cNvPr id="17" name="Ellipse 16"/>
          <p:cNvSpPr/>
          <p:nvPr/>
        </p:nvSpPr>
        <p:spPr>
          <a:xfrm>
            <a:off x="6859017" y="4066852"/>
            <a:ext cx="1095375" cy="10699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/>
          </a:p>
        </p:txBody>
      </p:sp>
      <p:sp>
        <p:nvSpPr>
          <p:cNvPr id="18" name="Ellipse 17"/>
          <p:cNvSpPr/>
          <p:nvPr/>
        </p:nvSpPr>
        <p:spPr>
          <a:xfrm>
            <a:off x="4499992" y="3789040"/>
            <a:ext cx="1095375" cy="10715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54094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43011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22D1FF62-B31F-3845-88B2-6648401BCD4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3012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7" name="Titre 1"/>
          <p:cNvSpPr txBox="1">
            <a:spLocks noChangeArrowheads="1"/>
          </p:cNvSpPr>
          <p:nvPr/>
        </p:nvSpPr>
        <p:spPr>
          <a:xfrm>
            <a:off x="685800" y="1035050"/>
            <a:ext cx="7772400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>
                <a:solidFill>
                  <a:schemeClr val="tx2"/>
                </a:solidFill>
              </a:rPr>
              <a:t>La stratégie d’affaires</a:t>
            </a:r>
          </a:p>
        </p:txBody>
      </p:sp>
      <p:grpSp>
        <p:nvGrpSpPr>
          <p:cNvPr id="43014" name="Groupe 2"/>
          <p:cNvGrpSpPr>
            <a:grpSpLocks/>
          </p:cNvGrpSpPr>
          <p:nvPr/>
        </p:nvGrpSpPr>
        <p:grpSpPr bwMode="auto">
          <a:xfrm>
            <a:off x="609600" y="2146300"/>
            <a:ext cx="7418388" cy="4176713"/>
            <a:chOff x="383336" y="1287463"/>
            <a:chExt cx="8052387" cy="5076662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3336" y="3190005"/>
              <a:ext cx="1981649" cy="820062"/>
            </a:xfrm>
            <a:prstGeom prst="roundRect">
              <a:avLst/>
            </a:prstGeom>
            <a:ln w="5715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fr-CA" sz="1900" b="1" dirty="0">
                  <a:latin typeface="Arial" panose="020B0604020202020204" pitchFamily="34" charset="0"/>
                </a:rPr>
                <a:t>Fournisseurs</a:t>
              </a:r>
              <a:endParaRPr lang="en-US" sz="1900" b="1" dirty="0">
                <a:latin typeface="Arial" panose="020B0604020202020204" pitchFamily="34" charset="0"/>
              </a:endParaRPr>
            </a:p>
          </p:txBody>
        </p:sp>
        <p:cxnSp>
          <p:nvCxnSpPr>
            <p:cNvPr id="10" name="AutoShape 6"/>
            <p:cNvCxnSpPr>
              <a:cxnSpLocks noChangeShapeType="1"/>
              <a:stCxn id="9" idx="3"/>
            </p:cNvCxnSpPr>
            <p:nvPr/>
          </p:nvCxnSpPr>
          <p:spPr bwMode="auto">
            <a:xfrm flipV="1">
              <a:off x="2364985" y="3585565"/>
              <a:ext cx="918452" cy="13506"/>
            </a:xfrm>
            <a:prstGeom prst="straightConnector1">
              <a:avLst/>
            </a:prstGeom>
            <a:ln w="50800"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3019" name="Text Box 7"/>
            <p:cNvSpPr txBox="1">
              <a:spLocks noChangeArrowheads="1"/>
            </p:cNvSpPr>
            <p:nvPr/>
          </p:nvSpPr>
          <p:spPr bwMode="auto">
            <a:xfrm>
              <a:off x="610349" y="2233951"/>
              <a:ext cx="1414463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algn="ctr"/>
              <a:r>
                <a:rPr lang="fr-CA" sz="1600" b="1" dirty="0">
                  <a:ea typeface="MS PGothic" charset="0"/>
                  <a:cs typeface="MS PGothic" charset="0"/>
                </a:rPr>
                <a:t>Pouvoir des </a:t>
              </a:r>
            </a:p>
            <a:p>
              <a:pPr algn="ctr"/>
              <a:r>
                <a:rPr lang="fr-CA" sz="1600" b="1" dirty="0">
                  <a:ea typeface="MS PGothic" charset="0"/>
                  <a:cs typeface="MS PGothic" charset="0"/>
                </a:rPr>
                <a:t>fournisseurs</a:t>
              </a:r>
              <a:endParaRPr lang="en-US" sz="1600" b="1" dirty="0">
                <a:ea typeface="MS PGothic" charset="0"/>
                <a:cs typeface="MS PGothic" charset="0"/>
              </a:endParaRPr>
            </a:p>
          </p:txBody>
        </p:sp>
        <p:cxnSp>
          <p:nvCxnSpPr>
            <p:cNvPr id="43020" name="AutoShape 8"/>
            <p:cNvCxnSpPr>
              <a:cxnSpLocks noChangeShapeType="1"/>
            </p:cNvCxnSpPr>
            <p:nvPr/>
          </p:nvCxnSpPr>
          <p:spPr bwMode="auto">
            <a:xfrm>
              <a:off x="2015277" y="2615363"/>
              <a:ext cx="995363" cy="77628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274820" y="2697969"/>
              <a:ext cx="2295266" cy="199130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fr-CA" b="1" dirty="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rPr>
                <a:t>Concurrents </a:t>
              </a:r>
            </a:p>
            <a:p>
              <a:pPr algn="ctr"/>
              <a:r>
                <a:rPr lang="fr-CA" b="1" dirty="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rPr>
                <a:t>de l’industrie</a:t>
              </a:r>
            </a:p>
            <a:p>
              <a:pPr algn="ctr"/>
              <a:endParaRPr lang="fr-CA" sz="1800" b="1" dirty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endParaRPr>
            </a:p>
            <a:p>
              <a:pPr algn="ctr"/>
              <a:r>
                <a:rPr lang="fr-CA" sz="1800" b="1" i="1" dirty="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rPr>
                <a:t>Rivalité entre</a:t>
              </a:r>
            </a:p>
            <a:p>
              <a:pPr algn="ctr"/>
              <a:r>
                <a:rPr lang="fr-CA" sz="1800" b="1" i="1" dirty="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rPr>
                <a:t>les entreprises</a:t>
              </a:r>
              <a:endParaRPr lang="en-US" b="1" dirty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500556" y="1287463"/>
              <a:ext cx="1990264" cy="766034"/>
            </a:xfrm>
            <a:prstGeom prst="roundRect">
              <a:avLst/>
            </a:prstGeom>
            <a:ln w="57150">
              <a:solidFill>
                <a:srgbClr val="EFC19F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fr-CA" sz="1900" b="1" dirty="0">
                  <a:latin typeface="Arial" panose="020B0604020202020204" pitchFamily="34" charset="0"/>
                </a:rPr>
                <a:t>Entrants </a:t>
              </a:r>
            </a:p>
            <a:p>
              <a:pPr algn="ctr">
                <a:defRPr/>
              </a:pPr>
              <a:r>
                <a:rPr lang="fr-CA" sz="1900" b="1" dirty="0">
                  <a:latin typeface="Arial" panose="020B0604020202020204" pitchFamily="34" charset="0"/>
                </a:rPr>
                <a:t>potentiels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011175" y="5293221"/>
              <a:ext cx="2708828" cy="766034"/>
            </a:xfrm>
            <a:prstGeom prst="roundRect">
              <a:avLst/>
            </a:prstGeom>
            <a:solidFill>
              <a:srgbClr val="ADD387"/>
            </a:solidFill>
            <a:ln w="57150"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fr-CA" sz="1900" b="1" dirty="0">
                  <a:latin typeface="Arial" panose="020B0604020202020204" pitchFamily="34" charset="0"/>
                </a:rPr>
                <a:t>Produits substituts</a:t>
              </a:r>
            </a:p>
          </p:txBody>
        </p:sp>
        <p:cxnSp>
          <p:nvCxnSpPr>
            <p:cNvPr id="16" name="AutoShape 13"/>
            <p:cNvCxnSpPr>
              <a:cxnSpLocks noChangeShapeType="1"/>
            </p:cNvCxnSpPr>
            <p:nvPr/>
          </p:nvCxnSpPr>
          <p:spPr bwMode="auto">
            <a:xfrm flipV="1">
              <a:off x="4496550" y="4698918"/>
              <a:ext cx="0" cy="613599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AutoShape 14"/>
            <p:cNvCxnSpPr>
              <a:cxnSpLocks noChangeShapeType="1"/>
            </p:cNvCxnSpPr>
            <p:nvPr/>
          </p:nvCxnSpPr>
          <p:spPr bwMode="auto">
            <a:xfrm>
              <a:off x="4496550" y="2063144"/>
              <a:ext cx="0" cy="690781"/>
            </a:xfrm>
            <a:prstGeom prst="straightConnector1">
              <a:avLst/>
            </a:prstGeom>
            <a:ln w="50800">
              <a:solidFill>
                <a:srgbClr val="EFC19F"/>
              </a:solidFill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26" name="Text Box 15"/>
            <p:cNvSpPr txBox="1">
              <a:spLocks noChangeArrowheads="1"/>
            </p:cNvSpPr>
            <p:nvPr/>
          </p:nvSpPr>
          <p:spPr bwMode="auto">
            <a:xfrm>
              <a:off x="5655990" y="1351014"/>
              <a:ext cx="2152505" cy="957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algn="ctr"/>
              <a:r>
                <a:rPr lang="en-US" sz="1600" b="1" dirty="0">
                  <a:ea typeface="MS PGothic" charset="0"/>
                  <a:cs typeface="MS PGothic" charset="0"/>
                </a:rPr>
                <a:t>Menace</a:t>
              </a:r>
            </a:p>
            <a:p>
              <a:pPr algn="ctr"/>
              <a:r>
                <a:rPr lang="en-US" sz="1600" b="1" dirty="0">
                  <a:ea typeface="MS PGothic" charset="0"/>
                  <a:cs typeface="MS PGothic" charset="0"/>
                </a:rPr>
                <a:t>de nouveaux</a:t>
              </a:r>
            </a:p>
            <a:p>
              <a:pPr algn="ctr"/>
              <a:r>
                <a:rPr lang="en-US" sz="1600" b="1" dirty="0">
                  <a:ea typeface="MS PGothic" charset="0"/>
                  <a:cs typeface="MS PGothic" charset="0"/>
                </a:rPr>
                <a:t>entrants</a:t>
              </a:r>
            </a:p>
          </p:txBody>
        </p:sp>
        <p:sp>
          <p:nvSpPr>
            <p:cNvPr id="43027" name="Text Box 16"/>
            <p:cNvSpPr txBox="1">
              <a:spLocks noChangeArrowheads="1"/>
            </p:cNvSpPr>
            <p:nvPr/>
          </p:nvSpPr>
          <p:spPr bwMode="auto">
            <a:xfrm>
              <a:off x="5667148" y="5406946"/>
              <a:ext cx="1397892" cy="957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algn="ctr"/>
              <a:r>
                <a:rPr lang="fr-CA" sz="1600" b="1" dirty="0">
                  <a:ea typeface="MS PGothic" charset="0"/>
                  <a:cs typeface="MS PGothic" charset="0"/>
                </a:rPr>
                <a:t>Menace de produits </a:t>
              </a:r>
            </a:p>
            <a:p>
              <a:pPr algn="ctr"/>
              <a:r>
                <a:rPr lang="fr-CA" sz="1600" b="1" dirty="0">
                  <a:ea typeface="MS PGothic" charset="0"/>
                  <a:cs typeface="MS PGothic" charset="0"/>
                </a:rPr>
                <a:t>substituts</a:t>
              </a:r>
              <a:r>
                <a:rPr lang="en-US" sz="1600" b="1" dirty="0">
                  <a:ea typeface="MS PGothic" charset="0"/>
                  <a:cs typeface="MS PGothic" charset="0"/>
                </a:rPr>
                <a:t> </a:t>
              </a:r>
            </a:p>
          </p:txBody>
        </p:sp>
        <p:cxnSp>
          <p:nvCxnSpPr>
            <p:cNvPr id="43028" name="AutoShape 17"/>
            <p:cNvCxnSpPr>
              <a:cxnSpLocks noChangeShapeType="1"/>
              <a:stCxn id="43027" idx="0"/>
            </p:cNvCxnSpPr>
            <p:nvPr/>
          </p:nvCxnSpPr>
          <p:spPr bwMode="auto">
            <a:xfrm rot="16200000" flipV="1">
              <a:off x="5302615" y="4343467"/>
              <a:ext cx="401455" cy="172550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029" name="AutoShape 18"/>
            <p:cNvCxnSpPr>
              <a:cxnSpLocks noChangeShapeType="1"/>
              <a:stCxn id="43026" idx="2"/>
            </p:cNvCxnSpPr>
            <p:nvPr/>
          </p:nvCxnSpPr>
          <p:spPr bwMode="auto">
            <a:xfrm rot="5400000">
              <a:off x="5641607" y="1316003"/>
              <a:ext cx="98446" cy="208282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6478199" y="3161062"/>
              <a:ext cx="1957524" cy="821991"/>
            </a:xfrm>
            <a:prstGeom prst="roundRect">
              <a:avLst/>
            </a:prstGeom>
            <a:ln w="57150">
              <a:solidFill>
                <a:srgbClr val="8DC1C5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US" sz="1900" b="1" dirty="0">
                  <a:latin typeface="Arial" panose="020B0604020202020204" pitchFamily="34" charset="0"/>
                </a:rPr>
                <a:t>Clients</a:t>
              </a:r>
            </a:p>
          </p:txBody>
        </p:sp>
        <p:sp>
          <p:nvSpPr>
            <p:cNvPr id="43031" name="Text Box 22"/>
            <p:cNvSpPr txBox="1">
              <a:spLocks noChangeArrowheads="1"/>
            </p:cNvSpPr>
            <p:nvPr/>
          </p:nvSpPr>
          <p:spPr bwMode="auto">
            <a:xfrm>
              <a:off x="7038387" y="4301981"/>
              <a:ext cx="1200237" cy="957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algn="ctr"/>
              <a:r>
                <a:rPr lang="fr-CA" sz="1600" b="1" dirty="0">
                  <a:ea typeface="MS PGothic" charset="0"/>
                  <a:cs typeface="MS PGothic" charset="0"/>
                </a:rPr>
                <a:t>Pouvoir des </a:t>
              </a:r>
            </a:p>
            <a:p>
              <a:pPr algn="ctr"/>
              <a:r>
                <a:rPr lang="fr-CA" sz="1600" b="1" dirty="0">
                  <a:ea typeface="MS PGothic" charset="0"/>
                  <a:cs typeface="MS PGothic" charset="0"/>
                </a:rPr>
                <a:t>clients</a:t>
              </a:r>
            </a:p>
          </p:txBody>
        </p:sp>
        <p:cxnSp>
          <p:nvCxnSpPr>
            <p:cNvPr id="43032" name="AutoShape 23"/>
            <p:cNvCxnSpPr>
              <a:cxnSpLocks noChangeShapeType="1"/>
              <a:stCxn id="43031" idx="1"/>
            </p:cNvCxnSpPr>
            <p:nvPr/>
          </p:nvCxnSpPr>
          <p:spPr bwMode="auto">
            <a:xfrm rot="10800000">
              <a:off x="5719657" y="3859493"/>
              <a:ext cx="1318730" cy="92107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Hexagone 22"/>
            <p:cNvSpPr>
              <a:spLocks noChangeArrowheads="1"/>
            </p:cNvSpPr>
            <p:nvPr/>
          </p:nvSpPr>
          <p:spPr bwMode="auto">
            <a:xfrm>
              <a:off x="603902" y="4355457"/>
              <a:ext cx="1702495" cy="163819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/>
            </a:solidFill>
            <a:ln w="57150">
              <a:solidFill>
                <a:srgbClr val="8DC1C5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hangingPunct="1"/>
              <a:r>
                <a:rPr lang="fr-CA" sz="1600" b="1" dirty="0">
                  <a:ea typeface="Osaka" charset="0"/>
                  <a:cs typeface="Osaka" charset="0"/>
                </a:rPr>
                <a:t>+1</a:t>
              </a:r>
            </a:p>
            <a:p>
              <a:pPr algn="ctr" eaLnBrk="1" hangingPunct="1"/>
              <a:r>
                <a:rPr lang="fr-CA" sz="1600" b="1" dirty="0">
                  <a:ea typeface="Osaka" charset="0"/>
                  <a:cs typeface="Osaka" charset="0"/>
                </a:rPr>
                <a:t>Rôle législatif de l</a:t>
              </a:r>
              <a:r>
                <a:rPr lang="ja-JP" altLang="fr-CA" sz="1600" b="1">
                  <a:ea typeface="Osaka" charset="0"/>
                  <a:cs typeface="Osaka" charset="0"/>
                </a:rPr>
                <a:t>’</a:t>
              </a:r>
              <a:r>
                <a:rPr lang="fr-CA" sz="1600" b="1" dirty="0">
                  <a:ea typeface="Osaka" charset="0"/>
                  <a:cs typeface="Osaka" charset="0"/>
                </a:rPr>
                <a:t>État</a:t>
              </a:r>
            </a:p>
          </p:txBody>
        </p:sp>
        <p:cxnSp>
          <p:nvCxnSpPr>
            <p:cNvPr id="26" name="AutoShape 6"/>
            <p:cNvCxnSpPr>
              <a:cxnSpLocks noChangeShapeType="1"/>
            </p:cNvCxnSpPr>
            <p:nvPr/>
          </p:nvCxnSpPr>
          <p:spPr bwMode="auto">
            <a:xfrm flipV="1">
              <a:off x="2127187" y="4280205"/>
              <a:ext cx="1145910" cy="507473"/>
            </a:xfrm>
            <a:prstGeom prst="straightConnector1">
              <a:avLst/>
            </a:prstGeom>
            <a:ln w="50800">
              <a:solidFill>
                <a:srgbClr val="8DC1C5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7" name="AutoShape 21"/>
          <p:cNvCxnSpPr>
            <a:cxnSpLocks noChangeShapeType="1"/>
          </p:cNvCxnSpPr>
          <p:nvPr/>
        </p:nvCxnSpPr>
        <p:spPr bwMode="auto">
          <a:xfrm flipH="1" flipV="1">
            <a:off x="5402263" y="4025900"/>
            <a:ext cx="823912" cy="0"/>
          </a:xfrm>
          <a:prstGeom prst="straightConnector1">
            <a:avLst/>
          </a:prstGeom>
          <a:ln w="50800">
            <a:solidFill>
              <a:srgbClr val="8DC1C5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016" name="ZoneTexte 1"/>
          <p:cNvSpPr txBox="1">
            <a:spLocks noChangeArrowheads="1"/>
          </p:cNvSpPr>
          <p:nvPr/>
        </p:nvSpPr>
        <p:spPr bwMode="auto">
          <a:xfrm>
            <a:off x="1258888" y="1577975"/>
            <a:ext cx="6697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sz="1600" dirty="0">
                <a:ea typeface="ヒラギノ角ゴ Pro W3" charset="0"/>
                <a:cs typeface="ヒラギノ角ゴ Pro W3" charset="0"/>
              </a:rPr>
              <a:t>Analyser les forces en présence sur le marché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40963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B3C190EC-7452-AF42-9825-05C9554BDA7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0964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9" name="Titre 1"/>
          <p:cNvSpPr txBox="1">
            <a:spLocks noChangeArrowheads="1"/>
          </p:cNvSpPr>
          <p:nvPr/>
        </p:nvSpPr>
        <p:spPr>
          <a:xfrm>
            <a:off x="685800" y="1035050"/>
            <a:ext cx="7772400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dirty="0"/>
              <a:t>Les stratégies d’affaires</a:t>
            </a:r>
          </a:p>
          <a:p>
            <a:pPr algn="ctr" eaLnBrk="1" hangingPunct="1"/>
            <a:endParaRPr lang="fr-CA" sz="1000" dirty="0"/>
          </a:p>
          <a:p>
            <a:pPr algn="ctr" eaLnBrk="1" hangingPunct="1"/>
            <a:r>
              <a:rPr lang="fr-CA" sz="1600" dirty="0"/>
              <a:t>Pour faire sa place dans le marché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976276343"/>
              </p:ext>
            </p:extLst>
          </p:nvPr>
        </p:nvGraphicFramePr>
        <p:xfrm>
          <a:off x="1043608" y="2276872"/>
          <a:ext cx="7128792" cy="363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8131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47107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F77687F2-3576-4D46-B512-93206AC0E13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7108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7" name="Titre 1"/>
          <p:cNvSpPr txBox="1">
            <a:spLocks noChangeArrowheads="1"/>
          </p:cNvSpPr>
          <p:nvPr/>
        </p:nvSpPr>
        <p:spPr>
          <a:xfrm>
            <a:off x="685800" y="1044575"/>
            <a:ext cx="7772400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>
                <a:solidFill>
                  <a:schemeClr val="tx2"/>
                </a:solidFill>
              </a:rPr>
              <a:t>La stratégie fonctionnelle</a:t>
            </a:r>
          </a:p>
        </p:txBody>
      </p:sp>
      <p:sp>
        <p:nvSpPr>
          <p:cNvPr id="47110" name="ZoneTexte 1"/>
          <p:cNvSpPr txBox="1">
            <a:spLocks noChangeArrowheads="1"/>
          </p:cNvSpPr>
          <p:nvPr/>
        </p:nvSpPr>
        <p:spPr bwMode="auto">
          <a:xfrm>
            <a:off x="1476375" y="1577975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sz="1600"/>
              <a:t>Services fonctionnels en soutien à la stratégie d’affaires </a:t>
            </a:r>
            <a:endParaRPr lang="fr-CA" sz="1600" dirty="0"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48E034E0-7427-4BF8-9C16-CDFAE5B5E3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63237"/>
              </p:ext>
            </p:extLst>
          </p:nvPr>
        </p:nvGraphicFramePr>
        <p:xfrm>
          <a:off x="1618506" y="2053034"/>
          <a:ext cx="5640288" cy="3328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47107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F77687F2-3576-4D46-B512-93206AC0E13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7108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7" name="Titre 1"/>
          <p:cNvSpPr txBox="1">
            <a:spLocks noChangeArrowheads="1"/>
          </p:cNvSpPr>
          <p:nvPr/>
        </p:nvSpPr>
        <p:spPr>
          <a:xfrm>
            <a:off x="685800" y="1044575"/>
            <a:ext cx="7772400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dirty="0"/>
              <a:t>Favoriser la souplesse stratégique</a:t>
            </a:r>
          </a:p>
        </p:txBody>
      </p:sp>
      <p:sp>
        <p:nvSpPr>
          <p:cNvPr id="47110" name="ZoneTexte 1"/>
          <p:cNvSpPr txBox="1">
            <a:spLocks noChangeArrowheads="1"/>
          </p:cNvSpPr>
          <p:nvPr/>
        </p:nvSpPr>
        <p:spPr bwMode="auto">
          <a:xfrm>
            <a:off x="1476375" y="1577975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endParaRPr lang="fr-CA" sz="16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" name="ZoneTexte 5"/>
          <p:cNvSpPr txBox="1">
            <a:spLocks noChangeArrowheads="1"/>
          </p:cNvSpPr>
          <p:nvPr/>
        </p:nvSpPr>
        <p:spPr bwMode="auto">
          <a:xfrm>
            <a:off x="1676996" y="2411040"/>
            <a:ext cx="2616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sz="1800" dirty="0">
                <a:latin typeface="Arial Rounded MT Bold" charset="0"/>
              </a:rPr>
              <a:t>Faire un suivi régulier</a:t>
            </a:r>
          </a:p>
        </p:txBody>
      </p:sp>
      <p:sp>
        <p:nvSpPr>
          <p:cNvPr id="15" name="ZoneTexte 6"/>
          <p:cNvSpPr txBox="1">
            <a:spLocks noChangeArrowheads="1"/>
          </p:cNvSpPr>
          <p:nvPr/>
        </p:nvSpPr>
        <p:spPr bwMode="auto">
          <a:xfrm>
            <a:off x="1129308" y="4666878"/>
            <a:ext cx="2103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sz="1800" dirty="0">
                <a:latin typeface="Arial Rounded MT Bold" charset="0"/>
              </a:rPr>
              <a:t>Encourager la transparence</a:t>
            </a:r>
          </a:p>
        </p:txBody>
      </p:sp>
      <p:sp>
        <p:nvSpPr>
          <p:cNvPr id="16" name="ZoneTexte 7"/>
          <p:cNvSpPr txBox="1">
            <a:spLocks noChangeArrowheads="1"/>
          </p:cNvSpPr>
          <p:nvPr/>
        </p:nvSpPr>
        <p:spPr bwMode="auto">
          <a:xfrm>
            <a:off x="6134696" y="1950665"/>
            <a:ext cx="2181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sz="1800" dirty="0">
                <a:latin typeface="Arial Rounded MT Bold" charset="0"/>
              </a:rPr>
              <a:t>S’inspirer de ce qui se fait ailleurs</a:t>
            </a:r>
          </a:p>
        </p:txBody>
      </p:sp>
      <p:sp>
        <p:nvSpPr>
          <p:cNvPr id="17" name="ZoneTexte 9"/>
          <p:cNvSpPr txBox="1">
            <a:spLocks noChangeArrowheads="1"/>
          </p:cNvSpPr>
          <p:nvPr/>
        </p:nvSpPr>
        <p:spPr bwMode="auto">
          <a:xfrm>
            <a:off x="5601296" y="5686053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sz="1800" dirty="0">
                <a:latin typeface="Arial Rounded MT Bold" charset="0"/>
              </a:rPr>
              <a:t>Apprendre de ses erreurs</a:t>
            </a:r>
          </a:p>
        </p:txBody>
      </p:sp>
      <p:pic>
        <p:nvPicPr>
          <p:cNvPr id="18" name="Espace réservé du contenu 4" descr="spring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" b="7639"/>
          <a:stretch>
            <a:fillRect/>
          </a:stretch>
        </p:blipFill>
        <p:spPr>
          <a:xfrm>
            <a:off x="2843808" y="2780928"/>
            <a:ext cx="4344988" cy="286067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79512" y="6021288"/>
            <a:ext cx="6678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r-FR" sz="800" dirty="0"/>
              <a:t>https://www.startrunningforbeginners.com/spring-forward-to-your-running-goals</a:t>
            </a:r>
          </a:p>
        </p:txBody>
      </p:sp>
    </p:spTree>
    <p:extLst>
      <p:ext uri="{BB962C8B-B14F-4D97-AF65-F5344CB8AC3E}">
        <p14:creationId xmlns:p14="http://schemas.microsoft.com/office/powerpoint/2010/main" val="1894502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47107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F77687F2-3576-4D46-B512-93206AC0E13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7108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7" name="Titre 1"/>
          <p:cNvSpPr txBox="1">
            <a:spLocks noChangeArrowheads="1"/>
          </p:cNvSpPr>
          <p:nvPr/>
        </p:nvSpPr>
        <p:spPr>
          <a:xfrm>
            <a:off x="685800" y="1044575"/>
            <a:ext cx="7772400" cy="5122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>
                <a:solidFill>
                  <a:schemeClr val="tx2"/>
                </a:solidFill>
              </a:rPr>
              <a:t>Les nouvelles orientations des stratégies organisationnelles</a:t>
            </a:r>
          </a:p>
        </p:txBody>
      </p:sp>
      <p:sp>
        <p:nvSpPr>
          <p:cNvPr id="47111" name="Rectangle: Rounded Corners 3"/>
          <p:cNvSpPr>
            <a:spLocks noChangeArrowheads="1"/>
          </p:cNvSpPr>
          <p:nvPr/>
        </p:nvSpPr>
        <p:spPr bwMode="auto">
          <a:xfrm>
            <a:off x="1836738" y="2432050"/>
            <a:ext cx="5481637" cy="873125"/>
          </a:xfrm>
          <a:prstGeom prst="roundRect">
            <a:avLst>
              <a:gd name="adj" fmla="val 16667"/>
            </a:avLst>
          </a:prstGeom>
          <a:solidFill>
            <a:srgbClr val="EFC19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dirty="0"/>
          </a:p>
        </p:txBody>
      </p:sp>
      <p:sp>
        <p:nvSpPr>
          <p:cNvPr id="47112" name="TextBox 10"/>
          <p:cNvSpPr txBox="1">
            <a:spLocks noChangeArrowheads="1"/>
          </p:cNvSpPr>
          <p:nvPr/>
        </p:nvSpPr>
        <p:spPr bwMode="auto">
          <a:xfrm>
            <a:off x="2220913" y="2630488"/>
            <a:ext cx="5089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 dirty="0"/>
              <a:t>Commerce électronique</a:t>
            </a:r>
            <a:endParaRPr lang="fr-CA" sz="2800" dirty="0"/>
          </a:p>
        </p:txBody>
      </p:sp>
      <p:sp>
        <p:nvSpPr>
          <p:cNvPr id="47113" name="Rectangle: Rounded Corners 11"/>
          <p:cNvSpPr>
            <a:spLocks noChangeArrowheads="1"/>
          </p:cNvSpPr>
          <p:nvPr/>
        </p:nvSpPr>
        <p:spPr bwMode="auto">
          <a:xfrm>
            <a:off x="1833563" y="3665538"/>
            <a:ext cx="5476875" cy="873125"/>
          </a:xfrm>
          <a:prstGeom prst="roundRect">
            <a:avLst>
              <a:gd name="adj" fmla="val 16667"/>
            </a:avLst>
          </a:prstGeom>
          <a:solidFill>
            <a:srgbClr val="ADD38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dirty="0"/>
          </a:p>
        </p:txBody>
      </p:sp>
      <p:sp>
        <p:nvSpPr>
          <p:cNvPr id="47114" name="TextBox 12"/>
          <p:cNvSpPr txBox="1">
            <a:spLocks noChangeArrowheads="1"/>
          </p:cNvSpPr>
          <p:nvPr/>
        </p:nvSpPr>
        <p:spPr bwMode="auto">
          <a:xfrm>
            <a:off x="2216150" y="3833813"/>
            <a:ext cx="4681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 dirty="0"/>
              <a:t>Service à la clientèle</a:t>
            </a:r>
            <a:endParaRPr lang="fr-CA" sz="2800" dirty="0"/>
          </a:p>
        </p:txBody>
      </p:sp>
      <p:sp>
        <p:nvSpPr>
          <p:cNvPr id="47115" name="Rectangle: Rounded Corners 13"/>
          <p:cNvSpPr>
            <a:spLocks noChangeArrowheads="1"/>
          </p:cNvSpPr>
          <p:nvPr/>
        </p:nvSpPr>
        <p:spPr bwMode="auto">
          <a:xfrm>
            <a:off x="1833563" y="4816475"/>
            <a:ext cx="5476875" cy="873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dirty="0"/>
          </a:p>
        </p:txBody>
      </p:sp>
      <p:sp>
        <p:nvSpPr>
          <p:cNvPr id="47116" name="TextBox 14"/>
          <p:cNvSpPr txBox="1">
            <a:spLocks noChangeArrowheads="1"/>
          </p:cNvSpPr>
          <p:nvPr/>
        </p:nvSpPr>
        <p:spPr bwMode="auto">
          <a:xfrm>
            <a:off x="2216150" y="4984750"/>
            <a:ext cx="4681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 dirty="0"/>
              <a:t>Innovation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33058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8FBA92AA-E3E0-5643-8630-40E221B3E0DA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8195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819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411288" y="1133475"/>
            <a:ext cx="72390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en-US" altLang="fr-FR" sz="3600" b="1" kern="0" dirty="0"/>
              <a:t>Objectifs</a:t>
            </a:r>
          </a:p>
        </p:txBody>
      </p:sp>
      <p:sp>
        <p:nvSpPr>
          <p:cNvPr id="8" name="Placeholder 3"/>
          <p:cNvSpPr txBox="1">
            <a:spLocks noChangeArrowheads="1"/>
          </p:cNvSpPr>
          <p:nvPr/>
        </p:nvSpPr>
        <p:spPr bwMode="auto">
          <a:xfrm>
            <a:off x="1411288" y="1997075"/>
            <a:ext cx="7239000" cy="38163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14350" indent="-514350"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/>
              <a:t>Définir la nature et la finalité de la planification.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/>
              <a:t>Expliquer comment les gestionnaires fixent des objectifs et élaborent </a:t>
            </a:r>
            <a:br>
              <a:rPr lang="fr-CA" sz="1400" dirty="0"/>
            </a:br>
            <a:r>
              <a:rPr lang="fr-CA" sz="1400" dirty="0"/>
              <a:t>des plans d’action.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/>
              <a:t>Décrire les enjeux actuels de la planification.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/>
              <a:t>Définir la gestion stratégique.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/>
              <a:t>Décrire le rôle du gestionnaire à chaque étape du processus </a:t>
            </a:r>
            <a:br>
              <a:rPr lang="fr-CA" sz="1400" dirty="0"/>
            </a:br>
            <a:r>
              <a:rPr lang="fr-CA" sz="1400" dirty="0"/>
              <a:t>de gestion stratégique.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AutoNum type="arabicPeriod" startAt="6"/>
            </a:pPr>
            <a:r>
              <a:rPr lang="fr-CA" sz="1400" dirty="0"/>
              <a:t>Décrire les stratégies organisationnelles.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AutoNum type="arabicPeriod" startAt="6"/>
            </a:pPr>
            <a:r>
              <a:rPr lang="fr-CA" sz="1400" dirty="0"/>
              <a:t>Expliquer les problèmes actuels liés à la gestion stratégique.</a:t>
            </a:r>
          </a:p>
          <a:p>
            <a:pPr eaLnBrk="1" hangingPunct="1">
              <a:spcBef>
                <a:spcPct val="20000"/>
              </a:spcBef>
            </a:pP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F791CCF4-4533-7848-B892-81BE5C6E48F1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908050"/>
            <a:ext cx="7772400" cy="5873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eaLnBrk="1" hangingPunct="1">
              <a:defRPr/>
            </a:pPr>
            <a:r>
              <a:rPr lang="en-US" altLang="fr-FR" sz="3200" kern="0" dirty="0"/>
              <a:t>La planification</a:t>
            </a:r>
          </a:p>
        </p:txBody>
      </p:sp>
      <p:grpSp>
        <p:nvGrpSpPr>
          <p:cNvPr id="10246" name="Groupe 1"/>
          <p:cNvGrpSpPr>
            <a:grpSpLocks/>
          </p:cNvGrpSpPr>
          <p:nvPr/>
        </p:nvGrpSpPr>
        <p:grpSpPr bwMode="auto">
          <a:xfrm>
            <a:off x="900113" y="2290763"/>
            <a:ext cx="7689850" cy="3811587"/>
            <a:chOff x="357132" y="844350"/>
            <a:chExt cx="8530110" cy="5169299"/>
          </a:xfrm>
        </p:grpSpPr>
        <p:sp>
          <p:nvSpPr>
            <p:cNvPr id="11" name="Flèche à angle droit 5"/>
            <p:cNvSpPr/>
            <p:nvPr/>
          </p:nvSpPr>
          <p:spPr>
            <a:xfrm rot="5400000">
              <a:off x="713903" y="2342774"/>
              <a:ext cx="1352070" cy="1537321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EFC19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249" name="Groupe 6"/>
            <p:cNvGrpSpPr>
              <a:grpSpLocks/>
            </p:cNvGrpSpPr>
            <p:nvPr/>
          </p:nvGrpSpPr>
          <p:grpSpPr bwMode="auto">
            <a:xfrm>
              <a:off x="357132" y="844350"/>
              <a:ext cx="2274665" cy="1592191"/>
              <a:chOff x="274575" y="0"/>
              <a:chExt cx="2274665" cy="1592191"/>
            </a:xfrm>
          </p:grpSpPr>
          <p:sp>
            <p:nvSpPr>
              <p:cNvPr id="29" name="Rectangle à coins arrondis 23"/>
              <p:cNvSpPr/>
              <p:nvPr/>
            </p:nvSpPr>
            <p:spPr>
              <a:xfrm>
                <a:off x="274575" y="0"/>
                <a:ext cx="2275165" cy="1593204"/>
              </a:xfrm>
              <a:prstGeom prst="roundRect">
                <a:avLst>
                  <a:gd name="adj" fmla="val 16670"/>
                </a:avLst>
              </a:prstGeom>
              <a:solidFill>
                <a:srgbClr val="8DC1C5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ectangle 29"/>
              <p:cNvSpPr/>
              <p:nvPr/>
            </p:nvSpPr>
            <p:spPr>
              <a:xfrm>
                <a:off x="352057" y="77507"/>
                <a:ext cx="2120200" cy="1438190"/>
              </a:xfrm>
              <a:prstGeom prst="rect">
                <a:avLst/>
              </a:prstGeom>
              <a:solidFill>
                <a:srgbClr val="EFC19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91440" bIns="91440" anchor="ctr"/>
              <a:lstStyle/>
              <a:p>
                <a:pPr algn="ctr" defTabSz="1066800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CA" sz="2000" b="1" dirty="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rPr>
                  <a:t>Définition d’objectifs</a:t>
                </a:r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686886" y="1003670"/>
              <a:ext cx="3261003" cy="128748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anchor="ctr"/>
            <a:lstStyle/>
            <a:p>
              <a:pPr marL="171450" lvl="1" indent="-171450" defTabSz="84455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fr-CA" sz="14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Formulés par écrit</a:t>
              </a:r>
            </a:p>
            <a:p>
              <a:pPr marL="171450" lvl="1" indent="-171450" defTabSz="84455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fr-CA" sz="14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Communiqués aux membres</a:t>
              </a:r>
            </a:p>
            <a:p>
              <a:pPr marL="171450" lvl="1" indent="-171450" defTabSz="84455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fr-CA" sz="14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Assortis d'un échéancier</a:t>
              </a:r>
            </a:p>
          </p:txBody>
        </p:sp>
        <p:sp>
          <p:nvSpPr>
            <p:cNvPr id="14" name="Flèche à angle droit 8"/>
            <p:cNvSpPr/>
            <p:nvPr/>
          </p:nvSpPr>
          <p:spPr>
            <a:xfrm rot="5400000">
              <a:off x="2813168" y="4129941"/>
              <a:ext cx="1349916" cy="153908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ADD387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-1859341"/>
                <a:satOff val="-18128"/>
                <a:lumOff val="10662"/>
                <a:alphaOff val="0"/>
              </a:schemeClr>
            </a:fillRef>
            <a:effectRef idx="0">
              <a:schemeClr val="accent5">
                <a:tint val="50000"/>
                <a:hueOff val="-1859341"/>
                <a:satOff val="-18128"/>
                <a:lumOff val="1066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252" name="Groupe 9"/>
            <p:cNvGrpSpPr>
              <a:grpSpLocks/>
            </p:cNvGrpSpPr>
            <p:nvPr/>
          </p:nvGrpSpPr>
          <p:grpSpPr bwMode="auto">
            <a:xfrm>
              <a:off x="2539314" y="2632901"/>
              <a:ext cx="2274665" cy="1592191"/>
              <a:chOff x="2456757" y="1788551"/>
              <a:chExt cx="2274665" cy="1592191"/>
            </a:xfrm>
          </p:grpSpPr>
          <p:sp>
            <p:nvSpPr>
              <p:cNvPr id="25" name="Rectangle à coins arrondis 19"/>
              <p:cNvSpPr/>
              <p:nvPr/>
            </p:nvSpPr>
            <p:spPr>
              <a:xfrm>
                <a:off x="2456409" y="1789123"/>
                <a:ext cx="2275165" cy="1591052"/>
              </a:xfrm>
              <a:prstGeom prst="roundRect">
                <a:avLst>
                  <a:gd name="adj" fmla="val 16670"/>
                </a:avLst>
              </a:prstGeom>
              <a:solidFill>
                <a:srgbClr val="8DC1C5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65760"/>
                  <a:satOff val="0"/>
                  <a:lumOff val="-2549"/>
                  <a:alphaOff val="0"/>
                </a:schemeClr>
              </a:fillRef>
              <a:effectRef idx="0">
                <a:schemeClr val="accent5">
                  <a:hueOff val="-965760"/>
                  <a:satOff val="0"/>
                  <a:lumOff val="-254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ectangle 25"/>
              <p:cNvSpPr/>
              <p:nvPr/>
            </p:nvSpPr>
            <p:spPr>
              <a:xfrm>
                <a:off x="2533891" y="1866631"/>
                <a:ext cx="2120200" cy="1436037"/>
              </a:xfrm>
              <a:prstGeom prst="rect">
                <a:avLst/>
              </a:prstGeom>
              <a:solidFill>
                <a:srgbClr val="ADD38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91440" bIns="91440" anchor="ctr"/>
              <a:lstStyle/>
              <a:p>
                <a:pPr algn="ctr" defTabSz="1066800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CA" sz="2000" b="1" dirty="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rPr>
                  <a:t>Établissement d’une stratégie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 bwMode="auto">
            <a:xfrm>
              <a:off x="4891613" y="2844466"/>
              <a:ext cx="3372686" cy="128532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anchor="ctr"/>
            <a:lstStyle/>
            <a:p>
              <a:pPr marL="171450" lvl="1" indent="-171450" defTabSz="84455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fr-CA" sz="14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En fonction des objectifs définis</a:t>
              </a:r>
            </a:p>
          </p:txBody>
        </p:sp>
        <p:grpSp>
          <p:nvGrpSpPr>
            <p:cNvPr id="10254" name="Groupe 11"/>
            <p:cNvGrpSpPr>
              <a:grpSpLocks/>
            </p:cNvGrpSpPr>
            <p:nvPr/>
          </p:nvGrpSpPr>
          <p:grpSpPr bwMode="auto">
            <a:xfrm>
              <a:off x="4637515" y="4421458"/>
              <a:ext cx="2274665" cy="1592191"/>
              <a:chOff x="4554958" y="3577108"/>
              <a:chExt cx="2274665" cy="1592191"/>
            </a:xfrm>
          </p:grpSpPr>
          <p:sp>
            <p:nvSpPr>
              <p:cNvPr id="21" name="Rectangle à coins arrondis 15"/>
              <p:cNvSpPr/>
              <p:nvPr/>
            </p:nvSpPr>
            <p:spPr>
              <a:xfrm>
                <a:off x="4555478" y="3576095"/>
                <a:ext cx="2273405" cy="1593204"/>
              </a:xfrm>
              <a:prstGeom prst="roundRect">
                <a:avLst>
                  <a:gd name="adj" fmla="val 16670"/>
                </a:avLst>
              </a:prstGeom>
              <a:solidFill>
                <a:srgbClr val="8DC1C5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931520"/>
                  <a:satOff val="0"/>
                  <a:lumOff val="-5098"/>
                  <a:alphaOff val="0"/>
                </a:schemeClr>
              </a:fillRef>
              <a:effectRef idx="0">
                <a:schemeClr val="accent5">
                  <a:hueOff val="-1931520"/>
                  <a:satOff val="0"/>
                  <a:lumOff val="-509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4632961" y="3653602"/>
                <a:ext cx="2118440" cy="1438190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91440" bIns="91440" anchor="ctr"/>
              <a:lstStyle/>
              <a:p>
                <a:pPr algn="ctr" defTabSz="1066800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CA" sz="2000" b="1" dirty="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rPr>
                  <a:t>Élaboration de plans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 bwMode="auto">
            <a:xfrm>
              <a:off x="6988923" y="4726168"/>
              <a:ext cx="1898319" cy="128748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3820" tIns="83820" rIns="83820" bIns="83820" anchor="ctr"/>
            <a:lstStyle/>
            <a:p>
              <a:pPr marL="171450" lvl="1" indent="-171450" defTabSz="75565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fr-CA" sz="14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Coordonner </a:t>
              </a:r>
              <a:br>
                <a:rPr lang="fr-CA" sz="14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</a:br>
              <a:r>
                <a:rPr lang="fr-CA" sz="14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les actions</a:t>
              </a:r>
            </a:p>
            <a:p>
              <a:pPr marL="171450" lvl="1" indent="-171450" defTabSz="75565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fr-CA" sz="14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Vérifier l’atteinte des objectifs</a:t>
              </a:r>
            </a:p>
          </p:txBody>
        </p:sp>
      </p:grpSp>
      <p:sp>
        <p:nvSpPr>
          <p:cNvPr id="10247" name="ZoneTexte 1"/>
          <p:cNvSpPr txBox="1">
            <a:spLocks noChangeArrowheads="1"/>
          </p:cNvSpPr>
          <p:nvPr/>
        </p:nvSpPr>
        <p:spPr bwMode="auto">
          <a:xfrm>
            <a:off x="827584" y="1484313"/>
            <a:ext cx="756076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sz="2400" dirty="0">
                <a:ea typeface="ヒラギノ角ゴ Pro W3" charset="0"/>
                <a:cs typeface="ヒラギノ角ゴ Pro W3" charset="0"/>
              </a:rPr>
              <a:t>Première fonction de la gestion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5F90548E-D160-6449-BA68-3B073ED19FCE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291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2292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18" name="Placeholder 1030"/>
          <p:cNvSpPr txBox="1">
            <a:spLocks noChangeArrowheads="1"/>
          </p:cNvSpPr>
          <p:nvPr/>
        </p:nvSpPr>
        <p:spPr>
          <a:xfrm>
            <a:off x="806450" y="908050"/>
            <a:ext cx="7772400" cy="6588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tx2"/>
                </a:solidFill>
              </a:rPr>
              <a:t>Les finalités de la planification</a:t>
            </a:r>
          </a:p>
        </p:txBody>
      </p:sp>
      <p:grpSp>
        <p:nvGrpSpPr>
          <p:cNvPr id="12294" name="Groupe 2"/>
          <p:cNvGrpSpPr>
            <a:grpSpLocks/>
          </p:cNvGrpSpPr>
          <p:nvPr/>
        </p:nvGrpSpPr>
        <p:grpSpPr bwMode="auto">
          <a:xfrm>
            <a:off x="1547813" y="2276475"/>
            <a:ext cx="5964237" cy="3759200"/>
            <a:chOff x="288925" y="1133969"/>
            <a:chExt cx="7222860" cy="4613678"/>
          </a:xfrm>
        </p:grpSpPr>
        <p:grpSp>
          <p:nvGrpSpPr>
            <p:cNvPr id="20" name="Groupe 1"/>
            <p:cNvGrpSpPr/>
            <p:nvPr/>
          </p:nvGrpSpPr>
          <p:grpSpPr>
            <a:xfrm>
              <a:off x="288925" y="1133969"/>
              <a:ext cx="7222860" cy="4613678"/>
              <a:chOff x="288925" y="1133969"/>
              <a:chExt cx="7222860" cy="4613678"/>
            </a:xfrm>
            <a:solidFill>
              <a:srgbClr val="CCFFCC"/>
            </a:solidFill>
          </p:grpSpPr>
          <p:sp>
            <p:nvSpPr>
              <p:cNvPr id="22" name="Freeform 23"/>
              <p:cNvSpPr>
                <a:spLocks/>
              </p:cNvSpPr>
              <p:nvPr/>
            </p:nvSpPr>
            <p:spPr bwMode="gray">
              <a:xfrm>
                <a:off x="2047963" y="2181540"/>
                <a:ext cx="5463822" cy="2480449"/>
              </a:xfrm>
              <a:custGeom>
                <a:avLst/>
                <a:gdLst>
                  <a:gd name="T0" fmla="*/ 116 w 125"/>
                  <a:gd name="T1" fmla="*/ 0 h 61"/>
                  <a:gd name="T2" fmla="*/ 125 w 125"/>
                  <a:gd name="T3" fmla="*/ 9 h 61"/>
                  <a:gd name="T4" fmla="*/ 125 w 125"/>
                  <a:gd name="T5" fmla="*/ 52 h 61"/>
                  <a:gd name="T6" fmla="*/ 116 w 125"/>
                  <a:gd name="T7" fmla="*/ 61 h 61"/>
                  <a:gd name="T8" fmla="*/ 9 w 125"/>
                  <a:gd name="T9" fmla="*/ 61 h 61"/>
                  <a:gd name="T10" fmla="*/ 0 w 125"/>
                  <a:gd name="T11" fmla="*/ 52 h 61"/>
                  <a:gd name="T12" fmla="*/ 0 w 125"/>
                  <a:gd name="T13" fmla="*/ 9 h 61"/>
                  <a:gd name="T14" fmla="*/ 9 w 125"/>
                  <a:gd name="T15" fmla="*/ 0 h 61"/>
                  <a:gd name="T16" fmla="*/ 116 w 125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5"/>
                  <a:gd name="T28" fmla="*/ 0 h 61"/>
                  <a:gd name="T29" fmla="*/ 125 w 125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5" h="61">
                    <a:moveTo>
                      <a:pt x="116" y="0"/>
                    </a:moveTo>
                    <a:cubicBezTo>
                      <a:pt x="121" y="0"/>
                      <a:pt x="125" y="4"/>
                      <a:pt x="125" y="9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25" y="57"/>
                      <a:pt x="121" y="61"/>
                      <a:pt x="116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4" y="61"/>
                      <a:pt x="0" y="57"/>
                      <a:pt x="0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16" y="0"/>
                      <a:pt x="116" y="0"/>
                      <a:pt x="116" y="0"/>
                    </a:cubicBezTo>
                    <a:close/>
                  </a:path>
                </a:pathLst>
              </a:custGeom>
              <a:solidFill>
                <a:srgbClr val="ADD387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defRPr>
                </a:lvl1pPr>
                <a:lvl2pPr marL="37931725" indent="-37474525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defRPr>
                </a:lvl2pPr>
                <a:lvl3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defRPr>
                </a:lvl3pPr>
                <a:lvl4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defRPr>
                </a:lvl4pPr>
                <a:lvl5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fr-FR" dirty="0">
                  <a:ea typeface="ヒラギノ角ゴ Pro W3" charset="-128"/>
                </a:endParaRPr>
              </a:p>
            </p:txBody>
          </p:sp>
          <p:sp>
            <p:nvSpPr>
              <p:cNvPr id="23" name="Freeform 60"/>
              <p:cNvSpPr>
                <a:spLocks/>
              </p:cNvSpPr>
              <p:nvPr/>
            </p:nvSpPr>
            <p:spPr bwMode="gray">
              <a:xfrm>
                <a:off x="3627125" y="1133969"/>
                <a:ext cx="2405556" cy="4613678"/>
              </a:xfrm>
              <a:custGeom>
                <a:avLst/>
                <a:gdLst>
                  <a:gd name="T0" fmla="*/ 61 w 61"/>
                  <a:gd name="T1" fmla="*/ 116 h 125"/>
                  <a:gd name="T2" fmla="*/ 52 w 61"/>
                  <a:gd name="T3" fmla="*/ 125 h 125"/>
                  <a:gd name="T4" fmla="*/ 9 w 61"/>
                  <a:gd name="T5" fmla="*/ 125 h 125"/>
                  <a:gd name="T6" fmla="*/ 0 w 61"/>
                  <a:gd name="T7" fmla="*/ 116 h 125"/>
                  <a:gd name="T8" fmla="*/ 0 w 61"/>
                  <a:gd name="T9" fmla="*/ 9 h 125"/>
                  <a:gd name="T10" fmla="*/ 9 w 61"/>
                  <a:gd name="T11" fmla="*/ 0 h 125"/>
                  <a:gd name="T12" fmla="*/ 52 w 61"/>
                  <a:gd name="T13" fmla="*/ 0 h 125"/>
                  <a:gd name="T14" fmla="*/ 61 w 61"/>
                  <a:gd name="T15" fmla="*/ 9 h 125"/>
                  <a:gd name="T16" fmla="*/ 61 w 61"/>
                  <a:gd name="T17" fmla="*/ 116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125"/>
                  <a:gd name="T29" fmla="*/ 61 w 61"/>
                  <a:gd name="T30" fmla="*/ 125 h 1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125">
                    <a:moveTo>
                      <a:pt x="61" y="116"/>
                    </a:moveTo>
                    <a:cubicBezTo>
                      <a:pt x="61" y="121"/>
                      <a:pt x="57" y="125"/>
                      <a:pt x="52" y="125"/>
                    </a:cubicBezTo>
                    <a:cubicBezTo>
                      <a:pt x="9" y="125"/>
                      <a:pt x="9" y="125"/>
                      <a:pt x="9" y="125"/>
                    </a:cubicBezTo>
                    <a:cubicBezTo>
                      <a:pt x="4" y="125"/>
                      <a:pt x="0" y="121"/>
                      <a:pt x="0" y="11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7" y="0"/>
                      <a:pt x="61" y="4"/>
                      <a:pt x="61" y="9"/>
                    </a:cubicBezTo>
                    <a:cubicBezTo>
                      <a:pt x="61" y="116"/>
                      <a:pt x="61" y="116"/>
                      <a:pt x="61" y="116"/>
                    </a:cubicBezTo>
                    <a:close/>
                  </a:path>
                </a:pathLst>
              </a:custGeom>
              <a:solidFill>
                <a:srgbClr val="ADD387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defRPr>
                </a:lvl1pPr>
                <a:lvl2pPr marL="37931725" indent="-37474525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defRPr>
                </a:lvl2pPr>
                <a:lvl3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defRPr>
                </a:lvl3pPr>
                <a:lvl4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defRPr>
                </a:lvl4pPr>
                <a:lvl5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fr-FR" sz="1400" dirty="0">
                  <a:ea typeface="ヒラギノ角ゴ Pro W3" charset="-128"/>
                </a:endParaRPr>
              </a:p>
            </p:txBody>
          </p:sp>
          <p:sp>
            <p:nvSpPr>
              <p:cNvPr id="24" name="ZoneTexte 16"/>
              <p:cNvSpPr txBox="1"/>
              <p:nvPr/>
            </p:nvSpPr>
            <p:spPr>
              <a:xfrm rot="16200000">
                <a:off x="6220555" y="3216761"/>
                <a:ext cx="1049111" cy="410006"/>
              </a:xfrm>
              <a:prstGeom prst="rect">
                <a:avLst/>
              </a:prstGeom>
              <a:solidFill>
                <a:srgbClr val="ADD387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fr-CA" sz="1600" dirty="0">
                    <a:latin typeface="Arial Rounded MT Bold" panose="020F0704030504030204" pitchFamily="34" charset="0"/>
                    <a:ea typeface="ヒラギノ角ゴ Pro W3" charset="-128"/>
                    <a:cs typeface="+mn-cs"/>
                  </a:rPr>
                  <a:t>GUIDE</a:t>
                </a:r>
              </a:p>
            </p:txBody>
          </p:sp>
          <p:sp>
            <p:nvSpPr>
              <p:cNvPr id="25" name="ZoneTexte 17"/>
              <p:cNvSpPr txBox="1"/>
              <p:nvPr/>
            </p:nvSpPr>
            <p:spPr>
              <a:xfrm rot="16200000">
                <a:off x="1840397" y="3112790"/>
                <a:ext cx="1982258" cy="708193"/>
              </a:xfrm>
              <a:prstGeom prst="rect">
                <a:avLst/>
              </a:prstGeom>
              <a:solidFill>
                <a:srgbClr val="ADD387"/>
              </a:solidFill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CA" sz="1600" dirty="0">
                    <a:latin typeface="Arial Rounded MT Bold" panose="020F0704030504030204" pitchFamily="34" charset="0"/>
                    <a:ea typeface="ヒラギノ角ゴ Pro W3" charset="-128"/>
                    <a:cs typeface="+mn-cs"/>
                  </a:rPr>
                  <a:t>INCERTITUDE RÉDUITE</a:t>
                </a:r>
              </a:p>
            </p:txBody>
          </p:sp>
          <p:sp>
            <p:nvSpPr>
              <p:cNvPr id="26" name="ZoneTexte 18"/>
              <p:cNvSpPr txBox="1"/>
              <p:nvPr/>
            </p:nvSpPr>
            <p:spPr>
              <a:xfrm>
                <a:off x="3879053" y="4900608"/>
                <a:ext cx="1991020" cy="717771"/>
              </a:xfrm>
              <a:prstGeom prst="rect">
                <a:avLst/>
              </a:prstGeom>
              <a:solidFill>
                <a:srgbClr val="ADD387"/>
              </a:solidFill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CA" sz="1600" dirty="0">
                    <a:latin typeface="Arial Rounded MT Bold" panose="020F0704030504030204" pitchFamily="34" charset="0"/>
                    <a:ea typeface="ヒラギノ角ゴ Pro W3" charset="-128"/>
                    <a:cs typeface="+mn-cs"/>
                  </a:rPr>
                  <a:t>GASPILLAGE MINIMAL</a:t>
                </a:r>
              </a:p>
            </p:txBody>
          </p:sp>
          <p:sp>
            <p:nvSpPr>
              <p:cNvPr id="27" name="ZoneTexte 19"/>
              <p:cNvSpPr txBox="1"/>
              <p:nvPr/>
            </p:nvSpPr>
            <p:spPr>
              <a:xfrm>
                <a:off x="4006001" y="1412776"/>
                <a:ext cx="1813623" cy="415552"/>
              </a:xfrm>
              <a:prstGeom prst="rect">
                <a:avLst/>
              </a:prstGeom>
              <a:solidFill>
                <a:srgbClr val="ADD387"/>
              </a:solidFill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CA" sz="1600" dirty="0">
                    <a:latin typeface="Arial Rounded MT Bold" panose="020F0704030504030204" pitchFamily="34" charset="0"/>
                    <a:ea typeface="ヒラギノ角ゴ Pro W3" charset="-128"/>
                    <a:cs typeface="+mn-cs"/>
                  </a:rPr>
                  <a:t>CONTRÔLE</a:t>
                </a:r>
              </a:p>
            </p:txBody>
          </p:sp>
          <p:sp>
            <p:nvSpPr>
              <p:cNvPr id="28" name="Légende encadrée 1 20"/>
              <p:cNvSpPr/>
              <p:nvPr/>
            </p:nvSpPr>
            <p:spPr>
              <a:xfrm>
                <a:off x="288925" y="1319057"/>
                <a:ext cx="1864893" cy="755564"/>
              </a:xfrm>
              <a:prstGeom prst="borderCallout1">
                <a:avLst>
                  <a:gd name="adj1" fmla="val 52979"/>
                  <a:gd name="adj2" fmla="val 101990"/>
                  <a:gd name="adj3" fmla="val 100835"/>
                  <a:gd name="adj4" fmla="val 155462"/>
                </a:avLst>
              </a:prstGeom>
              <a:solidFill>
                <a:srgbClr val="DDDDDD"/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fr-CA" sz="2000" dirty="0">
                    <a:solidFill>
                      <a:schemeClr val="tx1"/>
                    </a:solidFill>
                  </a:rPr>
                  <a:t>Rentabilité ?</a:t>
                </a:r>
              </a:p>
            </p:txBody>
          </p:sp>
        </p:grpSp>
        <p:sp>
          <p:nvSpPr>
            <p:cNvPr id="12298" name="Rectangle 3"/>
            <p:cNvSpPr>
              <a:spLocks noChangeArrowheads="1"/>
            </p:cNvSpPr>
            <p:nvPr/>
          </p:nvSpPr>
          <p:spPr bwMode="auto">
            <a:xfrm>
              <a:off x="3627438" y="2181225"/>
              <a:ext cx="2405062" cy="2481263"/>
            </a:xfrm>
            <a:prstGeom prst="rect">
              <a:avLst/>
            </a:prstGeom>
            <a:solidFill>
              <a:srgbClr val="8DC1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fr-FR" dirty="0"/>
            </a:p>
          </p:txBody>
        </p:sp>
      </p:grpSp>
      <p:sp>
        <p:nvSpPr>
          <p:cNvPr id="12295" name="Text Box 29"/>
          <p:cNvSpPr txBox="1">
            <a:spLocks noChangeArrowheads="1"/>
          </p:cNvSpPr>
          <p:nvPr/>
        </p:nvSpPr>
        <p:spPr bwMode="gray">
          <a:xfrm>
            <a:off x="4303713" y="3925888"/>
            <a:ext cx="1985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en-US" sz="1600" dirty="0">
                <a:latin typeface="Arial Rounded MT Bold" charset="0"/>
                <a:cs typeface="Arial Unicode MS" charset="0"/>
              </a:rPr>
              <a:t>PLANIFICATION</a:t>
            </a:r>
          </a:p>
        </p:txBody>
      </p:sp>
      <p:sp>
        <p:nvSpPr>
          <p:cNvPr id="12296" name="ZoneTexte 8"/>
          <p:cNvSpPr txBox="1">
            <a:spLocks noChangeArrowheads="1"/>
          </p:cNvSpPr>
          <p:nvPr/>
        </p:nvSpPr>
        <p:spPr bwMode="auto">
          <a:xfrm>
            <a:off x="1763713" y="1412875"/>
            <a:ext cx="604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sz="1600" dirty="0">
                <a:ea typeface="ヒラギノ角ゴ Pro W3" charset="0"/>
                <a:cs typeface="ヒラギノ角ゴ Pro W3" charset="0"/>
              </a:rPr>
              <a:t>La qualité de la planification a un impact sur les résultats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5F90548E-D160-6449-BA68-3B073ED19FCE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291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2292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18" name="Placeholder 1030"/>
          <p:cNvSpPr txBox="1">
            <a:spLocks noChangeArrowheads="1"/>
          </p:cNvSpPr>
          <p:nvPr/>
        </p:nvSpPr>
        <p:spPr>
          <a:xfrm>
            <a:off x="806450" y="908050"/>
            <a:ext cx="7772400" cy="6588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dirty="0"/>
              <a:t>Objectif et plans d’action</a:t>
            </a:r>
          </a:p>
        </p:txBody>
      </p:sp>
      <p:pic>
        <p:nvPicPr>
          <p:cNvPr id="19" name="Espace réservé du contenu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8" b="12807"/>
          <a:stretch>
            <a:fillRect/>
          </a:stretch>
        </p:blipFill>
        <p:spPr>
          <a:xfrm>
            <a:off x="1259632" y="1988840"/>
            <a:ext cx="6870767" cy="3816424"/>
          </a:xfrm>
          <a:prstGeom prst="rect">
            <a:avLst/>
          </a:prstGeom>
        </p:spPr>
      </p:pic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259632" y="5877272"/>
            <a:ext cx="6569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CA" sz="1200" dirty="0"/>
              <a:t>Photo: Horia Varlan, https://www.flickr.com/photos/horiavarlan/4259933727</a:t>
            </a:r>
          </a:p>
        </p:txBody>
      </p:sp>
      <p:sp>
        <p:nvSpPr>
          <p:cNvPr id="30" name="Rectangle 7"/>
          <p:cNvSpPr/>
          <p:nvPr/>
        </p:nvSpPr>
        <p:spPr>
          <a:xfrm>
            <a:off x="6804248" y="1844824"/>
            <a:ext cx="2003425" cy="750887"/>
          </a:xfrm>
          <a:prstGeom prst="wedgeRectCallout">
            <a:avLst>
              <a:gd name="adj1" fmla="val -11051"/>
              <a:gd name="adj2" fmla="val 14945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800" b="1" dirty="0"/>
              <a:t>Objectif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800" dirty="0"/>
              <a:t>La destination</a:t>
            </a:r>
          </a:p>
        </p:txBody>
      </p:sp>
      <p:sp>
        <p:nvSpPr>
          <p:cNvPr id="31" name="Rectangle 8"/>
          <p:cNvSpPr/>
          <p:nvPr/>
        </p:nvSpPr>
        <p:spPr>
          <a:xfrm>
            <a:off x="5868144" y="4509120"/>
            <a:ext cx="3032125" cy="750887"/>
          </a:xfrm>
          <a:prstGeom prst="wedgeRectCallout">
            <a:avLst>
              <a:gd name="adj1" fmla="val -107227"/>
              <a:gd name="adj2" fmla="val 1001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800" b="1" dirty="0"/>
              <a:t>Plan d’action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800" dirty="0"/>
              <a:t>Le chemin pour s’y rendre</a:t>
            </a:r>
          </a:p>
        </p:txBody>
      </p:sp>
    </p:spTree>
    <p:extLst>
      <p:ext uri="{BB962C8B-B14F-4D97-AF65-F5344CB8AC3E}">
        <p14:creationId xmlns:p14="http://schemas.microsoft.com/office/powerpoint/2010/main" val="302973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9B626DA6-1F78-D64B-8907-68499AA5FB22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339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4340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790575" y="908050"/>
            <a:ext cx="7772400" cy="7318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r>
              <a:rPr lang="fr-CA" altLang="fr-FR" sz="3400" kern="0" dirty="0"/>
              <a:t>Les objectifs : le processus traditionnel</a:t>
            </a:r>
          </a:p>
        </p:txBody>
      </p:sp>
      <p:grpSp>
        <p:nvGrpSpPr>
          <p:cNvPr id="14342" name="Groupe 3"/>
          <p:cNvGrpSpPr>
            <a:grpSpLocks/>
          </p:cNvGrpSpPr>
          <p:nvPr/>
        </p:nvGrpSpPr>
        <p:grpSpPr bwMode="auto">
          <a:xfrm>
            <a:off x="523875" y="2068513"/>
            <a:ext cx="8154988" cy="4032250"/>
            <a:chOff x="455869" y="1062177"/>
            <a:chExt cx="8232261" cy="4744534"/>
          </a:xfrm>
        </p:grpSpPr>
        <p:sp>
          <p:nvSpPr>
            <p:cNvPr id="7" name="Connecteur droit 3"/>
            <p:cNvSpPr/>
            <p:nvPr/>
          </p:nvSpPr>
          <p:spPr>
            <a:xfrm>
              <a:off x="4465430" y="2171726"/>
              <a:ext cx="2937461" cy="6406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82143"/>
                  </a:lnTo>
                  <a:lnTo>
                    <a:pt x="2937589" y="382143"/>
                  </a:lnTo>
                  <a:lnTo>
                    <a:pt x="2937589" y="641014"/>
                  </a:lnTo>
                </a:path>
              </a:pathLst>
            </a:custGeom>
            <a:noFill/>
            <a:ln>
              <a:solidFill>
                <a:srgbClr val="ECEA84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onnecteur droit 4"/>
            <p:cNvSpPr/>
            <p:nvPr/>
          </p:nvSpPr>
          <p:spPr>
            <a:xfrm>
              <a:off x="4527930" y="3921972"/>
              <a:ext cx="1437480" cy="64069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82143"/>
                  </a:lnTo>
                  <a:lnTo>
                    <a:pt x="1437412" y="382143"/>
                  </a:lnTo>
                  <a:lnTo>
                    <a:pt x="1437412" y="641014"/>
                  </a:lnTo>
                </a:path>
              </a:pathLst>
            </a:custGeom>
            <a:noFill/>
            <a:ln>
              <a:solidFill>
                <a:srgbClr val="ECEA84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Connecteur droit 5"/>
            <p:cNvSpPr/>
            <p:nvPr/>
          </p:nvSpPr>
          <p:spPr>
            <a:xfrm>
              <a:off x="3090449" y="3921972"/>
              <a:ext cx="1437481" cy="64069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37412" y="0"/>
                  </a:moveTo>
                  <a:lnTo>
                    <a:pt x="1437412" y="382143"/>
                  </a:lnTo>
                  <a:lnTo>
                    <a:pt x="0" y="382143"/>
                  </a:lnTo>
                  <a:lnTo>
                    <a:pt x="0" y="641014"/>
                  </a:lnTo>
                </a:path>
              </a:pathLst>
            </a:custGeom>
            <a:noFill/>
            <a:ln>
              <a:solidFill>
                <a:srgbClr val="ECEA84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onnecteur droit 7"/>
            <p:cNvSpPr/>
            <p:nvPr/>
          </p:nvSpPr>
          <p:spPr>
            <a:xfrm>
              <a:off x="1495920" y="2169857"/>
              <a:ext cx="2937460" cy="64069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937589" y="0"/>
                  </a:moveTo>
                  <a:lnTo>
                    <a:pt x="2937589" y="382143"/>
                  </a:lnTo>
                  <a:lnTo>
                    <a:pt x="0" y="382143"/>
                  </a:lnTo>
                  <a:lnTo>
                    <a:pt x="0" y="641014"/>
                  </a:lnTo>
                </a:path>
              </a:pathLst>
            </a:custGeom>
            <a:noFill/>
            <a:ln>
              <a:solidFill>
                <a:srgbClr val="ECEA84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4349" name="Groupe 82"/>
            <p:cNvGrpSpPr>
              <a:grpSpLocks/>
            </p:cNvGrpSpPr>
            <p:nvPr/>
          </p:nvGrpSpPr>
          <p:grpSpPr bwMode="auto">
            <a:xfrm>
              <a:off x="3393459" y="1062177"/>
              <a:ext cx="2142802" cy="1109448"/>
              <a:chOff x="3020396" y="430352"/>
              <a:chExt cx="2142802" cy="110944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020267" y="430352"/>
                <a:ext cx="2142599" cy="1109548"/>
              </a:xfrm>
              <a:prstGeom prst="rect">
                <a:avLst/>
              </a:prstGeom>
              <a:solidFill>
                <a:srgbClr val="EFC19F"/>
              </a:solidFill>
              <a:ln>
                <a:solidFill>
                  <a:srgbClr val="ECEA84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ectangle 46"/>
              <p:cNvSpPr/>
              <p:nvPr/>
            </p:nvSpPr>
            <p:spPr>
              <a:xfrm>
                <a:off x="3020267" y="430352"/>
                <a:ext cx="2142599" cy="11095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1590" tIns="21590" rIns="21590" bIns="156555" spcCol="1270" anchor="ctr"/>
              <a:lstStyle/>
              <a:p>
                <a:pPr algn="ctr" defTabSz="15113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CA" dirty="0">
                    <a:solidFill>
                      <a:schemeClr val="tx1"/>
                    </a:solidFill>
                  </a:rPr>
                  <a:t>Haute direction</a:t>
                </a:r>
              </a:p>
            </p:txBody>
          </p:sp>
        </p:grpSp>
        <p:grpSp>
          <p:nvGrpSpPr>
            <p:cNvPr id="14350" name="Groupe 83"/>
            <p:cNvGrpSpPr>
              <a:grpSpLocks/>
            </p:cNvGrpSpPr>
            <p:nvPr/>
          </p:nvGrpSpPr>
          <p:grpSpPr bwMode="auto">
            <a:xfrm>
              <a:off x="3809190" y="1878593"/>
              <a:ext cx="1927858" cy="478145"/>
              <a:chOff x="3436127" y="1246768"/>
              <a:chExt cx="1927858" cy="478145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449748" y="1457712"/>
                <a:ext cx="1882987" cy="267113"/>
              </a:xfrm>
              <a:prstGeom prst="rect">
                <a:avLst/>
              </a:prstGeom>
              <a:ln>
                <a:solidFill>
                  <a:srgbClr val="ECEA8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Rectangle 44"/>
              <p:cNvSpPr/>
              <p:nvPr/>
            </p:nvSpPr>
            <p:spPr>
              <a:xfrm>
                <a:off x="3436928" y="1246635"/>
                <a:ext cx="1927858" cy="3698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3500" tIns="15875" rIns="63500" bIns="15875" spcCol="1270" anchor="ctr"/>
              <a:lstStyle/>
              <a:p>
                <a:pPr algn="ctr" defTabSz="111125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fr-CA" sz="1600" dirty="0"/>
              </a:p>
              <a:p>
                <a:pPr algn="ctr" defTabSz="111125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CA" sz="1600" dirty="0"/>
                  <a:t>+ 5% profits</a:t>
                </a:r>
              </a:p>
            </p:txBody>
          </p:sp>
        </p:grpSp>
        <p:grpSp>
          <p:nvGrpSpPr>
            <p:cNvPr id="14351" name="Groupe 84"/>
            <p:cNvGrpSpPr>
              <a:grpSpLocks/>
            </p:cNvGrpSpPr>
            <p:nvPr/>
          </p:nvGrpSpPr>
          <p:grpSpPr bwMode="auto">
            <a:xfrm>
              <a:off x="455869" y="2812640"/>
              <a:ext cx="2142802" cy="1109448"/>
              <a:chOff x="82806" y="2180815"/>
              <a:chExt cx="2142802" cy="1109448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82806" y="2180598"/>
                <a:ext cx="2142600" cy="1109548"/>
              </a:xfrm>
              <a:prstGeom prst="rect">
                <a:avLst/>
              </a:prstGeom>
              <a:solidFill>
                <a:srgbClr val="ADD387"/>
              </a:solidFill>
              <a:ln>
                <a:solidFill>
                  <a:srgbClr val="ECEA84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82806" y="2180598"/>
                <a:ext cx="2142600" cy="11095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1590" tIns="21590" rIns="21590" bIns="156555" spcCol="1270" anchor="ctr"/>
              <a:lstStyle/>
              <a:p>
                <a:pPr algn="ctr" defTabSz="15113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CA" dirty="0">
                    <a:solidFill>
                      <a:schemeClr val="tx1"/>
                    </a:solidFill>
                  </a:rPr>
                  <a:t>Production</a:t>
                </a:r>
              </a:p>
            </p:txBody>
          </p:sp>
        </p:grpSp>
        <p:grpSp>
          <p:nvGrpSpPr>
            <p:cNvPr id="14352" name="Groupe 85"/>
            <p:cNvGrpSpPr>
              <a:grpSpLocks/>
            </p:cNvGrpSpPr>
            <p:nvPr/>
          </p:nvGrpSpPr>
          <p:grpSpPr bwMode="auto">
            <a:xfrm>
              <a:off x="963875" y="3662507"/>
              <a:ext cx="2010121" cy="777110"/>
              <a:chOff x="590812" y="3030682"/>
              <a:chExt cx="2010121" cy="77711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624465" y="3030506"/>
                <a:ext cx="1975935" cy="777057"/>
              </a:xfrm>
              <a:prstGeom prst="rect">
                <a:avLst/>
              </a:prstGeom>
              <a:ln>
                <a:solidFill>
                  <a:srgbClr val="ECEA8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 40"/>
              <p:cNvSpPr/>
              <p:nvPr/>
            </p:nvSpPr>
            <p:spPr>
              <a:xfrm>
                <a:off x="590812" y="3030506"/>
                <a:ext cx="1998370" cy="7770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5880" tIns="13970" rIns="55880" bIns="13970" anchor="ctr"/>
              <a:lstStyle/>
              <a:p>
                <a:pPr algn="r" defTabSz="977900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CA" sz="1600" dirty="0">
                    <a:solidFill>
                      <a:srgbClr val="000000"/>
                    </a:solidFill>
                    <a:latin typeface="Arial" charset="0"/>
                    <a:ea typeface="Osaka" charset="0"/>
                    <a:cs typeface="Osaka" charset="0"/>
                  </a:rPr>
                  <a:t>+ 10 % nbre d</a:t>
                </a:r>
                <a:r>
                  <a:rPr lang="ja-JP" altLang="fr-CA" sz="1600" dirty="0">
                    <a:solidFill>
                      <a:srgbClr val="000000"/>
                    </a:solidFill>
                    <a:latin typeface="Arial" charset="0"/>
                    <a:ea typeface="Osaka" charset="0"/>
                    <a:cs typeface="Osaka" charset="0"/>
                  </a:rPr>
                  <a:t>’</a:t>
                </a:r>
                <a:r>
                  <a:rPr lang="fr-CA" sz="1600" dirty="0">
                    <a:solidFill>
                      <a:srgbClr val="000000"/>
                    </a:solidFill>
                    <a:latin typeface="Arial" charset="0"/>
                    <a:ea typeface="Osaka" charset="0"/>
                    <a:cs typeface="Osaka" charset="0"/>
                  </a:rPr>
                  <a:t>unités</a:t>
                </a:r>
              </a:p>
              <a:p>
                <a:pPr algn="r" defTabSz="977900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CA" sz="1600" dirty="0">
                    <a:solidFill>
                      <a:srgbClr val="000000"/>
                    </a:solidFill>
                    <a:latin typeface="Arial" charset="0"/>
                    <a:ea typeface="Osaka" charset="0"/>
                    <a:cs typeface="Osaka" charset="0"/>
                    <a:sym typeface="Wingdings" charset="0"/>
                  </a:rPr>
                  <a:t> 5% coût/unité</a:t>
                </a:r>
                <a:endParaRPr lang="fr-CA" sz="1600" dirty="0">
                  <a:solidFill>
                    <a:srgbClr val="000000"/>
                  </a:solidFill>
                  <a:latin typeface="Arial" charset="0"/>
                  <a:ea typeface="Osaka" charset="0"/>
                  <a:cs typeface="Osaka" charset="0"/>
                </a:endParaRPr>
              </a:p>
            </p:txBody>
          </p:sp>
        </p:grpSp>
        <p:grpSp>
          <p:nvGrpSpPr>
            <p:cNvPr id="14353" name="Groupe 86"/>
            <p:cNvGrpSpPr>
              <a:grpSpLocks/>
            </p:cNvGrpSpPr>
            <p:nvPr/>
          </p:nvGrpSpPr>
          <p:grpSpPr bwMode="auto">
            <a:xfrm>
              <a:off x="3456222" y="2812640"/>
              <a:ext cx="2142802" cy="1109448"/>
              <a:chOff x="3083159" y="2180815"/>
              <a:chExt cx="2142802" cy="1109448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082765" y="2180598"/>
                <a:ext cx="2142600" cy="1109548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ectangle 38"/>
              <p:cNvSpPr/>
              <p:nvPr/>
            </p:nvSpPr>
            <p:spPr>
              <a:xfrm>
                <a:off x="3082765" y="2180598"/>
                <a:ext cx="2142600" cy="1109548"/>
              </a:xfrm>
              <a:prstGeom prst="rect">
                <a:avLst/>
              </a:prstGeom>
              <a:solidFill>
                <a:srgbClr val="ADD387"/>
              </a:solidFill>
              <a:ln>
                <a:solidFill>
                  <a:srgbClr val="ECEA8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1590" tIns="21590" rIns="21590" bIns="156555" spcCol="1270" anchor="ctr"/>
              <a:lstStyle/>
              <a:p>
                <a:pPr algn="ctr" defTabSz="15113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CA" dirty="0">
                    <a:solidFill>
                      <a:schemeClr val="tx1"/>
                    </a:solidFill>
                  </a:rPr>
                  <a:t>Marketing et ventes</a:t>
                </a:r>
              </a:p>
            </p:txBody>
          </p:sp>
        </p:grpSp>
        <p:grpSp>
          <p:nvGrpSpPr>
            <p:cNvPr id="14354" name="Groupe 87"/>
            <p:cNvGrpSpPr>
              <a:grpSpLocks/>
            </p:cNvGrpSpPr>
            <p:nvPr/>
          </p:nvGrpSpPr>
          <p:grpSpPr bwMode="auto">
            <a:xfrm>
              <a:off x="3678582" y="3770853"/>
              <a:ext cx="2142599" cy="369875"/>
              <a:chOff x="3305519" y="3139028"/>
              <a:chExt cx="2142599" cy="369875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3520260" y="3138846"/>
                <a:ext cx="1927858" cy="369849"/>
              </a:xfrm>
              <a:prstGeom prst="rect">
                <a:avLst/>
              </a:prstGeom>
              <a:ln>
                <a:solidFill>
                  <a:srgbClr val="ECEA8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ectangle 36"/>
              <p:cNvSpPr/>
              <p:nvPr/>
            </p:nvSpPr>
            <p:spPr>
              <a:xfrm>
                <a:off x="3305519" y="3219166"/>
                <a:ext cx="1927858" cy="2596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0960" tIns="15240" rIns="60960" bIns="15240" spcCol="1270" anchor="ctr"/>
              <a:lstStyle/>
              <a:p>
                <a:pPr algn="r" defTabSz="10668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CA" sz="1600" dirty="0"/>
                  <a:t>+ 10 % ventes</a:t>
                </a:r>
              </a:p>
            </p:txBody>
          </p:sp>
        </p:grpSp>
        <p:grpSp>
          <p:nvGrpSpPr>
            <p:cNvPr id="14355" name="Groupe 88"/>
            <p:cNvGrpSpPr>
              <a:grpSpLocks/>
            </p:cNvGrpSpPr>
            <p:nvPr/>
          </p:nvGrpSpPr>
          <p:grpSpPr bwMode="auto">
            <a:xfrm>
              <a:off x="2018810" y="4563103"/>
              <a:ext cx="2142802" cy="1109448"/>
              <a:chOff x="1645747" y="3931278"/>
              <a:chExt cx="2142802" cy="1109448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645286" y="3930847"/>
                <a:ext cx="2142599" cy="1109548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1645286" y="3930847"/>
                <a:ext cx="2142599" cy="1109548"/>
              </a:xfrm>
              <a:prstGeom prst="rect">
                <a:avLst/>
              </a:prstGeom>
              <a:solidFill>
                <a:srgbClr val="8DC1C5"/>
              </a:solidFill>
              <a:ln>
                <a:solidFill>
                  <a:srgbClr val="ECEA8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1590" tIns="21590" rIns="21590" bIns="156555" anchor="ctr"/>
              <a:lstStyle/>
              <a:p>
                <a:pPr algn="ctr" defTabSz="1511300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CA" dirty="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rPr>
                  <a:t>Québec</a:t>
                </a:r>
              </a:p>
            </p:txBody>
          </p:sp>
        </p:grpSp>
        <p:grpSp>
          <p:nvGrpSpPr>
            <p:cNvPr id="14356" name="Groupe 89"/>
            <p:cNvGrpSpPr>
              <a:grpSpLocks/>
            </p:cNvGrpSpPr>
            <p:nvPr/>
          </p:nvGrpSpPr>
          <p:grpSpPr bwMode="auto">
            <a:xfrm>
              <a:off x="2125718" y="5425948"/>
              <a:ext cx="2249969" cy="380762"/>
              <a:chOff x="1752655" y="4794123"/>
              <a:chExt cx="2249969" cy="38076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074767" y="4793829"/>
                <a:ext cx="1927858" cy="369850"/>
              </a:xfrm>
              <a:prstGeom prst="rect">
                <a:avLst/>
              </a:prstGeom>
              <a:ln>
                <a:solidFill>
                  <a:srgbClr val="ECEA8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Rectangle 32"/>
              <p:cNvSpPr/>
              <p:nvPr/>
            </p:nvSpPr>
            <p:spPr>
              <a:xfrm>
                <a:off x="1752655" y="4805036"/>
                <a:ext cx="1927859" cy="3698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3500" tIns="15875" rIns="63500" bIns="15875" spcCol="1270" anchor="ctr"/>
              <a:lstStyle/>
              <a:p>
                <a:pPr algn="r" defTabSz="111125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CA" sz="1600" dirty="0"/>
                  <a:t>+ 2 % ventes</a:t>
                </a:r>
              </a:p>
            </p:txBody>
          </p:sp>
        </p:grpSp>
        <p:grpSp>
          <p:nvGrpSpPr>
            <p:cNvPr id="14357" name="Groupe 90"/>
            <p:cNvGrpSpPr>
              <a:grpSpLocks/>
            </p:cNvGrpSpPr>
            <p:nvPr/>
          </p:nvGrpSpPr>
          <p:grpSpPr bwMode="auto">
            <a:xfrm>
              <a:off x="4893635" y="4563103"/>
              <a:ext cx="2142802" cy="1109448"/>
              <a:chOff x="4520572" y="3931278"/>
              <a:chExt cx="2142802" cy="1109448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520247" y="3930847"/>
                <a:ext cx="2142599" cy="1109548"/>
              </a:xfrm>
              <a:prstGeom prst="rect">
                <a:avLst/>
              </a:prstGeom>
              <a:solidFill>
                <a:srgbClr val="8DC1C5"/>
              </a:solidFill>
              <a:ln>
                <a:solidFill>
                  <a:srgbClr val="ECEA84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4520247" y="3930847"/>
                <a:ext cx="2142599" cy="11095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1590" tIns="21590" rIns="21590" bIns="156555" spcCol="1270" anchor="ctr"/>
              <a:lstStyle/>
              <a:p>
                <a:pPr algn="ctr" defTabSz="15113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CA" dirty="0">
                    <a:solidFill>
                      <a:schemeClr val="tx1"/>
                    </a:solidFill>
                  </a:rPr>
                  <a:t>Ontario</a:t>
                </a:r>
              </a:p>
            </p:txBody>
          </p:sp>
        </p:grpSp>
        <p:grpSp>
          <p:nvGrpSpPr>
            <p:cNvPr id="14358" name="Groupe 91"/>
            <p:cNvGrpSpPr>
              <a:grpSpLocks/>
            </p:cNvGrpSpPr>
            <p:nvPr/>
          </p:nvGrpSpPr>
          <p:grpSpPr bwMode="auto">
            <a:xfrm>
              <a:off x="5103300" y="5425948"/>
              <a:ext cx="2147349" cy="380763"/>
              <a:chOff x="4730237" y="4794123"/>
              <a:chExt cx="2147349" cy="380763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949728" y="4793829"/>
                <a:ext cx="1927858" cy="369850"/>
              </a:xfrm>
              <a:prstGeom prst="rect">
                <a:avLst/>
              </a:prstGeom>
              <a:ln>
                <a:solidFill>
                  <a:srgbClr val="ECEA8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ectangle 28"/>
              <p:cNvSpPr/>
              <p:nvPr/>
            </p:nvSpPr>
            <p:spPr>
              <a:xfrm>
                <a:off x="4730179" y="4805036"/>
                <a:ext cx="1927859" cy="3698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8420" tIns="14605" rIns="58420" bIns="14605" spcCol="1270" anchor="ctr"/>
              <a:lstStyle/>
              <a:p>
                <a:pPr algn="r" defTabSz="102235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CA" sz="1600" dirty="0"/>
                  <a:t>+ 50 % ventes</a:t>
                </a:r>
              </a:p>
            </p:txBody>
          </p:sp>
        </p:grpSp>
        <p:grpSp>
          <p:nvGrpSpPr>
            <p:cNvPr id="14359" name="Groupe 92"/>
            <p:cNvGrpSpPr>
              <a:grpSpLocks/>
            </p:cNvGrpSpPr>
            <p:nvPr/>
          </p:nvGrpSpPr>
          <p:grpSpPr bwMode="auto">
            <a:xfrm>
              <a:off x="6259744" y="2810557"/>
              <a:ext cx="2213645" cy="1118889"/>
              <a:chOff x="5886681" y="2178732"/>
              <a:chExt cx="2213645" cy="111888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887215" y="2178732"/>
                <a:ext cx="2166638" cy="1118888"/>
              </a:xfrm>
              <a:prstGeom prst="rect">
                <a:avLst/>
              </a:prstGeom>
              <a:solidFill>
                <a:srgbClr val="ADD387"/>
              </a:solidFill>
              <a:ln>
                <a:solidFill>
                  <a:srgbClr val="ECEA84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5957727" y="2180599"/>
                <a:ext cx="2142600" cy="11095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1590" tIns="21590" rIns="21590" bIns="156555" spcCol="1270" anchor="ctr"/>
              <a:lstStyle/>
              <a:p>
                <a:pPr algn="ctr" defTabSz="15113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CA" dirty="0">
                    <a:solidFill>
                      <a:schemeClr val="tx1"/>
                    </a:solidFill>
                  </a:rPr>
                  <a:t>R&amp;D</a:t>
                </a:r>
              </a:p>
            </p:txBody>
          </p:sp>
        </p:grpSp>
        <p:grpSp>
          <p:nvGrpSpPr>
            <p:cNvPr id="14360" name="Groupe 93"/>
            <p:cNvGrpSpPr>
              <a:grpSpLocks/>
            </p:cNvGrpSpPr>
            <p:nvPr/>
          </p:nvGrpSpPr>
          <p:grpSpPr bwMode="auto">
            <a:xfrm>
              <a:off x="6643819" y="3675584"/>
              <a:ext cx="2044311" cy="380762"/>
              <a:chOff x="6270756" y="3043759"/>
              <a:chExt cx="2044311" cy="38076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6387208" y="3043581"/>
                <a:ext cx="1927859" cy="369850"/>
              </a:xfrm>
              <a:prstGeom prst="rect">
                <a:avLst/>
              </a:prstGeom>
              <a:ln>
                <a:solidFill>
                  <a:srgbClr val="ECEA8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Rectangle 24"/>
              <p:cNvSpPr/>
              <p:nvPr/>
            </p:nvSpPr>
            <p:spPr>
              <a:xfrm>
                <a:off x="6270223" y="3054789"/>
                <a:ext cx="1927858" cy="3698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5880" tIns="13970" rIns="55880" bIns="13970" spcCol="1270" anchor="ctr"/>
              <a:lstStyle/>
              <a:p>
                <a:pPr algn="r" defTabSz="9779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CA" sz="1600" dirty="0"/>
                  <a:t>1 nouveau produit</a:t>
                </a:r>
              </a:p>
            </p:txBody>
          </p:sp>
        </p:grpSp>
      </p:grpSp>
      <p:sp>
        <p:nvSpPr>
          <p:cNvPr id="14343" name="ZoneTexte 4"/>
          <p:cNvSpPr txBox="1">
            <a:spLocks noChangeArrowheads="1"/>
          </p:cNvSpPr>
          <p:nvPr/>
        </p:nvSpPr>
        <p:spPr bwMode="auto">
          <a:xfrm>
            <a:off x="1157288" y="1412875"/>
            <a:ext cx="7058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sz="1600" dirty="0">
                <a:ea typeface="ヒラギノ角ゴ Pro W3" charset="0"/>
                <a:cs typeface="ヒラギノ角ゴ Pro W3" charset="0"/>
              </a:rPr>
              <a:t>L’objectif de la haute direction est fragmenté en sous-objectifs </a:t>
            </a:r>
          </a:p>
        </p:txBody>
      </p:sp>
      <p:cxnSp>
        <p:nvCxnSpPr>
          <p:cNvPr id="14344" name="Straight Connector 2"/>
          <p:cNvCxnSpPr>
            <a:cxnSpLocks noChangeShapeType="1"/>
          </p:cNvCxnSpPr>
          <p:nvPr/>
        </p:nvCxnSpPr>
        <p:spPr bwMode="auto">
          <a:xfrm>
            <a:off x="4495800" y="3352800"/>
            <a:ext cx="0" cy="215900"/>
          </a:xfrm>
          <a:prstGeom prst="line">
            <a:avLst/>
          </a:prstGeom>
          <a:noFill/>
          <a:ln w="25400">
            <a:solidFill>
              <a:srgbClr val="ECEA84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1309FC9-3053-BA46-96E0-8529C151D435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387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6388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119062" y="908050"/>
            <a:ext cx="8845425" cy="7927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r>
              <a:rPr lang="fr-CA" altLang="fr-FR" sz="3200" kern="0" dirty="0"/>
              <a:t>Le risque de dilution du message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772816"/>
            <a:ext cx="8448080" cy="4421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F7D9B732-87C9-8D49-91E3-29A762B08E1A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435" name="Placeholder 2"/>
          <p:cNvSpPr>
            <a:spLocks noChangeArrowheads="1"/>
          </p:cNvSpPr>
          <p:nvPr/>
        </p:nvSpPr>
        <p:spPr bwMode="auto">
          <a:xfrm>
            <a:off x="280828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3</a:t>
            </a:r>
            <a:r>
              <a:rPr lang="en-US" sz="1200" dirty="0">
                <a:solidFill>
                  <a:schemeClr val="tx2"/>
                </a:solidFill>
              </a:rPr>
              <a:t> LA PLANIFICATION ET LA GESTION STRATÉGIQUE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843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5"/>
          <p:cNvSpPr txBox="1">
            <a:spLocks noChangeArrowheads="1"/>
          </p:cNvSpPr>
          <p:nvPr/>
        </p:nvSpPr>
        <p:spPr>
          <a:xfrm>
            <a:off x="684213" y="908050"/>
            <a:ext cx="7772400" cy="5381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r>
              <a:rPr lang="fr-CA" altLang="fr-FR" sz="3200" kern="0" dirty="0"/>
              <a:t>La gestion par objectifs</a:t>
            </a:r>
          </a:p>
        </p:txBody>
      </p:sp>
      <p:sp>
        <p:nvSpPr>
          <p:cNvPr id="18438" name="ZoneTexte 7"/>
          <p:cNvSpPr txBox="1">
            <a:spLocks noChangeArrowheads="1"/>
          </p:cNvSpPr>
          <p:nvPr/>
        </p:nvSpPr>
        <p:spPr bwMode="auto">
          <a:xfrm>
            <a:off x="1258888" y="1412875"/>
            <a:ext cx="6553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sz="1600" dirty="0">
                <a:ea typeface="ヒラギノ角ゴ Pro W3" charset="0"/>
                <a:cs typeface="ヒラギノ角ゴ Pro W3" charset="0"/>
              </a:rPr>
              <a:t>Les objectifs sont définis à la fois par les dirigeants et les employés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060848"/>
            <a:ext cx="6480720" cy="41104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3D67E392C034093A49D8A1FE87569" ma:contentTypeVersion="12" ma:contentTypeDescription="Create a new document." ma:contentTypeScope="" ma:versionID="3327a54f1c5cdabcbba6511be7c3eecf">
  <xsd:schema xmlns:xsd="http://www.w3.org/2001/XMLSchema" xmlns:xs="http://www.w3.org/2001/XMLSchema" xmlns:p="http://schemas.microsoft.com/office/2006/metadata/properties" xmlns:ns3="864a3cf8-a64c-4a72-8c5f-827b906bcfa1" xmlns:ns4="4ce05ea9-0fe6-429c-9c8b-e66c60002957" targetNamespace="http://schemas.microsoft.com/office/2006/metadata/properties" ma:root="true" ma:fieldsID="71cabcdf2593f1ab1eaec32db973b6ba" ns3:_="" ns4:_="">
    <xsd:import namespace="864a3cf8-a64c-4a72-8c5f-827b906bcfa1"/>
    <xsd:import namespace="4ce05ea9-0fe6-429c-9c8b-e66c600029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3cf8-a64c-4a72-8c5f-827b906bc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05ea9-0fe6-429c-9c8b-e66c60002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98AEDA-E3A2-4660-B74A-8F6BCC54F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3cf8-a64c-4a72-8c5f-827b906bcfa1"/>
    <ds:schemaRef ds:uri="4ce05ea9-0fe6-429c-9c8b-e66c60002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9E5BC6-78BD-4C76-B77C-25213AADD6D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4ce05ea9-0fe6-429c-9c8b-e66c60002957"/>
    <ds:schemaRef ds:uri="864a3cf8-a64c-4a72-8c5f-827b906bcfa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1BAD62-7C62-4E65-ABF0-BA83BFD5DC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2954</TotalTime>
  <Words>1804</Words>
  <Application>Microsoft Office PowerPoint</Application>
  <PresentationFormat>Affichage à l'écran (4:3)</PresentationFormat>
  <Paragraphs>363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Arial Rounded MT Bold</vt:lpstr>
      <vt:lpstr>Modele_physique_xxi TOME_A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Mazani, Yasmine</cp:lastModifiedBy>
  <cp:revision>155</cp:revision>
  <cp:lastPrinted>2012-11-19T20:15:19Z</cp:lastPrinted>
  <dcterms:created xsi:type="dcterms:W3CDTF">2010-06-17T13:05:13Z</dcterms:created>
  <dcterms:modified xsi:type="dcterms:W3CDTF">2021-07-29T19:43:39Z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0x010100F633D67E392C034093A49D8A1FE87569</vt:lpwstr>
  </property>
</Properties>
</file>