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3716000" cx="24377650"/>
  <p:notesSz cx="6858000" cy="9144000"/>
  <p:embeddedFontLst>
    <p:embeddedFont>
      <p:font typeface="Nunito"/>
      <p:regular r:id="rId27"/>
      <p:bold r:id="rId28"/>
      <p:italic r:id="rId29"/>
      <p:boldItalic r:id="rId30"/>
    </p:embeddedFont>
    <p:embeddedFont>
      <p:font typeface="Source Sans Pro Light"/>
      <p:regular r:id="rId31"/>
      <p:bold r:id="rId32"/>
      <p:italic r:id="rId33"/>
      <p:boldItalic r:id="rId34"/>
    </p:embeddedFont>
    <p:embeddedFont>
      <p:font typeface="Lato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140">
          <p15:clr>
            <a:srgbClr val="A4A3A4"/>
          </p15:clr>
        </p15:guide>
        <p15:guide id="2" orient="horz" pos="504">
          <p15:clr>
            <a:srgbClr val="A4A3A4"/>
          </p15:clr>
        </p15:guide>
        <p15:guide id="3" pos="14269">
          <p15:clr>
            <a:srgbClr val="A4A3A4"/>
          </p15:clr>
        </p15:guide>
        <p15:guide id="4" pos="1318">
          <p15:clr>
            <a:srgbClr val="A4A3A4"/>
          </p15:clr>
        </p15:guide>
        <p15:guide id="5" pos="14268">
          <p15:clr>
            <a:srgbClr val="000000"/>
          </p15:clr>
        </p15:guide>
        <p15:guide id="6" pos="1317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140" orient="horz"/>
        <p:guide pos="504" orient="horz"/>
        <p:guide pos="14269"/>
        <p:guide pos="1318"/>
        <p:guide pos="14268"/>
        <p:guide pos="131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ProLight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5.xml"/><Relationship Id="rId33" Type="http://schemas.openxmlformats.org/officeDocument/2006/relationships/font" Target="fonts/SourceSansProLight-italic.fntdata"/><Relationship Id="rId10" Type="http://schemas.openxmlformats.org/officeDocument/2006/relationships/slide" Target="slides/slide4.xml"/><Relationship Id="rId32" Type="http://schemas.openxmlformats.org/officeDocument/2006/relationships/font" Target="fonts/SourceSansProLight-bold.fntdata"/><Relationship Id="rId13" Type="http://schemas.openxmlformats.org/officeDocument/2006/relationships/slide" Target="slides/slide7.xml"/><Relationship Id="rId35" Type="http://schemas.openxmlformats.org/officeDocument/2006/relationships/font" Target="fonts/LatoLight-regular.fntdata"/><Relationship Id="rId12" Type="http://schemas.openxmlformats.org/officeDocument/2006/relationships/slide" Target="slides/slide6.xml"/><Relationship Id="rId34" Type="http://schemas.openxmlformats.org/officeDocument/2006/relationships/font" Target="fonts/SourceSansPro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LatoLight-italic.fntdata"/><Relationship Id="rId14" Type="http://schemas.openxmlformats.org/officeDocument/2006/relationships/slide" Target="slides/slide8.xml"/><Relationship Id="rId36" Type="http://schemas.openxmlformats.org/officeDocument/2006/relationships/font" Target="fonts/LatoLigh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Lato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a512d098e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8a512d0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8a512d098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911476a57_0_37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8911476a57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8911476a57_0_3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911476a57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8911476a57_0_5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17eaf0910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17eaf09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617eaf0910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17eaf0910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17eaf091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617eaf0910_0_1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4f1eb4128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4f1eb412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94f1eb4128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17eaf0910_0_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17eaf091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617eaf0910_0_1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17eaf0910_0_3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17eaf0910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617eaf0910_0_3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4f1eb4128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4f1eb412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94f1eb4128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911476a57_0_50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8911476a5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8911476a57_0_5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911476a57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8911476a57_0_5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f3806b6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rgbClr val="0000FF"/>
              </a:solidFill>
            </a:endParaRPr>
          </a:p>
        </p:txBody>
      </p:sp>
      <p:sp>
        <p:nvSpPr>
          <p:cNvPr id="121" name="Google Shape;121;g8f3806b66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911476a57_0_71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8911476a57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8911476a57_0_7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ff74c7d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91ff74c7dd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911476a57_0_8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911476a57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81" name="Google Shape;181;g8911476a57_0_8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911476a57_0_8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911476a57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g8911476a57_0_8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911476a57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911476a5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8911476a57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11476a57_0_15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8911476a5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8911476a57_0_1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911476a5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8911476a57_0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911476a57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" name="Google Shape;256;g8911476a57_0_4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831006" y="1985533"/>
            <a:ext cx="22715700" cy="5473500"/>
          </a:xfrm>
          <a:prstGeom prst="rect">
            <a:avLst/>
          </a:prstGeom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830984" y="7557667"/>
            <a:ext cx="22715700" cy="21135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830984" y="2949667"/>
            <a:ext cx="22715700" cy="5235900"/>
          </a:xfrm>
          <a:prstGeom prst="rect">
            <a:avLst/>
          </a:prstGeom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830984" y="8405933"/>
            <a:ext cx="22715700" cy="34689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ffee Break">
  <p:cSld name="Coffee Brea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>
            <p:ph idx="2" type="pic"/>
          </p:nvPr>
        </p:nvSpPr>
        <p:spPr>
          <a:xfrm>
            <a:off x="0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">
  <p:cSld name="About U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>
            <p:ph idx="2" type="pic"/>
          </p:nvPr>
        </p:nvSpPr>
        <p:spPr>
          <a:xfrm>
            <a:off x="0" y="3040967"/>
            <a:ext cx="243777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ffee Break">
  <p:cSld name="Coffee Brea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/>
          <p:nvPr>
            <p:ph idx="2" type="pic"/>
          </p:nvPr>
        </p:nvSpPr>
        <p:spPr>
          <a:xfrm>
            <a:off x="0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">
  <p:cSld name="About U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>
            <p:ph idx="2" type="pic"/>
          </p:nvPr>
        </p:nvSpPr>
        <p:spPr>
          <a:xfrm>
            <a:off x="0" y="3040967"/>
            <a:ext cx="243777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BFBFB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-Company">
  <p:cSld name="Start-Compan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0984" y="5735600"/>
            <a:ext cx="22715700" cy="22449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831006" y="1985533"/>
            <a:ext cx="227157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830984" y="7557667"/>
            <a:ext cx="22715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830984" y="5735600"/>
            <a:ext cx="227157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830984" y="3073267"/>
            <a:ext cx="10663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85" name="Google Shape;85;p26"/>
          <p:cNvSpPr txBox="1"/>
          <p:nvPr>
            <p:ph idx="2" type="body"/>
          </p:nvPr>
        </p:nvSpPr>
        <p:spPr>
          <a:xfrm>
            <a:off x="12883044" y="3073267"/>
            <a:ext cx="10663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830984" y="1481600"/>
            <a:ext cx="74862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830984" y="3705600"/>
            <a:ext cx="74862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>
            <a:off x="1306993" y="1200400"/>
            <a:ext cx="169764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96" name="Google Shape;96;p29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/>
          <p:nvPr/>
        </p:nvSpPr>
        <p:spPr>
          <a:xfrm>
            <a:off x="12188825" y="-333"/>
            <a:ext cx="121887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0"/>
          <p:cNvSpPr txBox="1"/>
          <p:nvPr>
            <p:ph type="title"/>
          </p:nvPr>
        </p:nvSpPr>
        <p:spPr>
          <a:xfrm>
            <a:off x="707816" y="3288467"/>
            <a:ext cx="10784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100" name="Google Shape;100;p30"/>
          <p:cNvSpPr txBox="1"/>
          <p:nvPr>
            <p:ph idx="1" type="subTitle"/>
          </p:nvPr>
        </p:nvSpPr>
        <p:spPr>
          <a:xfrm>
            <a:off x="707816" y="7474867"/>
            <a:ext cx="107844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1" name="Google Shape;101;p30"/>
          <p:cNvSpPr txBox="1"/>
          <p:nvPr>
            <p:ph idx="2" type="body"/>
          </p:nvPr>
        </p:nvSpPr>
        <p:spPr>
          <a:xfrm>
            <a:off x="13168570" y="1930867"/>
            <a:ext cx="102294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/>
          <p:nvPr>
            <p:ph idx="1" type="body"/>
          </p:nvPr>
        </p:nvSpPr>
        <p:spPr>
          <a:xfrm>
            <a:off x="830984" y="11281533"/>
            <a:ext cx="159927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105" name="Google Shape;105;p31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hasCustomPrompt="1" type="title"/>
          </p:nvPr>
        </p:nvSpPr>
        <p:spPr>
          <a:xfrm>
            <a:off x="830984" y="2949667"/>
            <a:ext cx="22715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0" lIns="243750" spcFirstLastPara="1" rIns="243750" wrap="square" tIns="243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108" name="Google Shape;108;p32"/>
          <p:cNvSpPr txBox="1"/>
          <p:nvPr>
            <p:ph idx="1" type="body"/>
          </p:nvPr>
        </p:nvSpPr>
        <p:spPr>
          <a:xfrm>
            <a:off x="830984" y="8405933"/>
            <a:ext cx="22715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30984" y="3073267"/>
            <a:ext cx="10663500" cy="91104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2883044" y="3073267"/>
            <a:ext cx="10663500" cy="91104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0984" y="1481600"/>
            <a:ext cx="7486200" cy="2015100"/>
          </a:xfrm>
          <a:prstGeom prst="rect">
            <a:avLst/>
          </a:prstGeom>
        </p:spPr>
        <p:txBody>
          <a:bodyPr anchorCtr="0" anchor="b" bIns="243750" lIns="243750" spcFirstLastPara="1" rIns="243750" wrap="square" tIns="24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30984" y="3705600"/>
            <a:ext cx="7486200" cy="84783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430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430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430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4300"/>
              </a:spcBef>
              <a:spcAft>
                <a:spcPts val="430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306993" y="1200400"/>
            <a:ext cx="16976400" cy="109089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2188825" y="-333"/>
            <a:ext cx="121887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707816" y="3288467"/>
            <a:ext cx="10784400" cy="3952800"/>
          </a:xfrm>
          <a:prstGeom prst="rect">
            <a:avLst/>
          </a:prstGeom>
        </p:spPr>
        <p:txBody>
          <a:bodyPr anchorCtr="0" anchor="b" bIns="243750" lIns="243750" spcFirstLastPara="1" rIns="243750" wrap="square" tIns="24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707816" y="7474867"/>
            <a:ext cx="10784400" cy="3293700"/>
          </a:xfrm>
          <a:prstGeom prst="rect">
            <a:avLst/>
          </a:prstGeom>
        </p:spPr>
        <p:txBody>
          <a:bodyPr anchorCtr="0" anchor="t" bIns="243750" lIns="243750" spcFirstLastPara="1" rIns="243750" wrap="square" tIns="24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13168570" y="1930867"/>
            <a:ext cx="10229400" cy="98535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430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430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430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4300"/>
              </a:spcBef>
              <a:spcAft>
                <a:spcPts val="430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830984" y="11281533"/>
            <a:ext cx="15992700" cy="1613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22587337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830984" y="1186733"/>
            <a:ext cx="22715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830984" y="3073267"/>
            <a:ext cx="22715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430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4300"/>
              </a:spcBef>
              <a:spcAft>
                <a:spcPts val="430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22587338" y="12435245"/>
            <a:ext cx="14628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jpg"/><Relationship Id="rId4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raxar.com/inscriptio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Relationship Id="rId4" Type="http://schemas.openxmlformats.org/officeDocument/2006/relationships/hyperlink" Target="https://praxem.zendesk.com/hc/f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ervice@praxar.com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1246" y="5438825"/>
            <a:ext cx="17995160" cy="2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4"/>
          <p:cNvSpPr txBox="1"/>
          <p:nvPr/>
        </p:nvSpPr>
        <p:spPr>
          <a:xfrm>
            <a:off x="8229600" y="8677525"/>
            <a:ext cx="80010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Guide de l'étudiant</a:t>
            </a:r>
            <a:r>
              <a:rPr lang="en-AU" sz="6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/>
          <p:nvPr/>
        </p:nvSpPr>
        <p:spPr>
          <a:xfrm>
            <a:off x="7198775" y="2032950"/>
            <a:ext cx="9980100" cy="965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43"/>
          <p:cNvSpPr/>
          <p:nvPr/>
        </p:nvSpPr>
        <p:spPr>
          <a:xfrm>
            <a:off x="7754175" y="2614500"/>
            <a:ext cx="8869451" cy="8531400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7960400" y="7506013"/>
            <a:ext cx="8457000" cy="1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AU" sz="6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SIMULATION</a:t>
            </a:r>
            <a:endParaRPr b="1" sz="6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3000">
              <a:solidFill>
                <a:srgbClr val="66427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43"/>
          <p:cNvSpPr/>
          <p:nvPr/>
        </p:nvSpPr>
        <p:spPr>
          <a:xfrm>
            <a:off x="10874325" y="4656450"/>
            <a:ext cx="2629007" cy="2386867"/>
          </a:xfrm>
          <a:custGeom>
            <a:rect b="b" l="l" r="r" t="t"/>
            <a:pathLst>
              <a:path extrusionOk="0" h="310790" w="309204">
                <a:moveTo>
                  <a:pt x="220142" y="211292"/>
                </a:moveTo>
                <a:lnTo>
                  <a:pt x="220142" y="261041"/>
                </a:lnTo>
                <a:cubicBezTo>
                  <a:pt x="220142" y="283392"/>
                  <a:pt x="237739" y="301056"/>
                  <a:pt x="259645" y="301056"/>
                </a:cubicBezTo>
                <a:cubicBezTo>
                  <a:pt x="281552" y="301056"/>
                  <a:pt x="299508" y="283392"/>
                  <a:pt x="299508" y="261041"/>
                </a:cubicBezTo>
                <a:lnTo>
                  <a:pt x="299508" y="211292"/>
                </a:lnTo>
                <a:cubicBezTo>
                  <a:pt x="287657" y="219223"/>
                  <a:pt x="274010" y="222828"/>
                  <a:pt x="259645" y="222828"/>
                </a:cubicBezTo>
                <a:cubicBezTo>
                  <a:pt x="245639" y="222828"/>
                  <a:pt x="231993" y="219223"/>
                  <a:pt x="220142" y="211292"/>
                </a:cubicBezTo>
                <a:close/>
                <a:moveTo>
                  <a:pt x="260010" y="163512"/>
                </a:moveTo>
                <a:cubicBezTo>
                  <a:pt x="262732" y="163512"/>
                  <a:pt x="264773" y="165710"/>
                  <a:pt x="264773" y="168275"/>
                </a:cubicBezTo>
                <a:lnTo>
                  <a:pt x="264773" y="196483"/>
                </a:lnTo>
                <a:cubicBezTo>
                  <a:pt x="264773" y="199048"/>
                  <a:pt x="262732" y="201246"/>
                  <a:pt x="260010" y="201246"/>
                </a:cubicBezTo>
                <a:cubicBezTo>
                  <a:pt x="257629" y="201246"/>
                  <a:pt x="255588" y="199048"/>
                  <a:pt x="255588" y="196483"/>
                </a:cubicBezTo>
                <a:lnTo>
                  <a:pt x="255588" y="168275"/>
                </a:lnTo>
                <a:cubicBezTo>
                  <a:pt x="255588" y="165710"/>
                  <a:pt x="257629" y="163512"/>
                  <a:pt x="260010" y="163512"/>
                </a:cubicBezTo>
                <a:close/>
                <a:moveTo>
                  <a:pt x="4676" y="163512"/>
                </a:moveTo>
                <a:cubicBezTo>
                  <a:pt x="7194" y="163512"/>
                  <a:pt x="9352" y="165676"/>
                  <a:pt x="9352" y="168200"/>
                </a:cubicBezTo>
                <a:lnTo>
                  <a:pt x="9352" y="300186"/>
                </a:lnTo>
                <a:lnTo>
                  <a:pt x="206102" y="300186"/>
                </a:lnTo>
                <a:cubicBezTo>
                  <a:pt x="208980" y="300186"/>
                  <a:pt x="210778" y="301989"/>
                  <a:pt x="210778" y="304874"/>
                </a:cubicBezTo>
                <a:cubicBezTo>
                  <a:pt x="210778" y="307398"/>
                  <a:pt x="208980" y="309202"/>
                  <a:pt x="206102" y="309202"/>
                </a:cubicBezTo>
                <a:lnTo>
                  <a:pt x="4676" y="309202"/>
                </a:lnTo>
                <a:cubicBezTo>
                  <a:pt x="1798" y="309202"/>
                  <a:pt x="0" y="307398"/>
                  <a:pt x="0" y="304874"/>
                </a:cubicBezTo>
                <a:lnTo>
                  <a:pt x="0" y="168200"/>
                </a:lnTo>
                <a:cubicBezTo>
                  <a:pt x="0" y="165676"/>
                  <a:pt x="1798" y="163512"/>
                  <a:pt x="4676" y="163512"/>
                </a:cubicBezTo>
                <a:close/>
                <a:moveTo>
                  <a:pt x="259645" y="152170"/>
                </a:moveTo>
                <a:cubicBezTo>
                  <a:pt x="237739" y="152170"/>
                  <a:pt x="220142" y="170195"/>
                  <a:pt x="220142" y="192185"/>
                </a:cubicBezTo>
                <a:lnTo>
                  <a:pt x="220142" y="199756"/>
                </a:lnTo>
                <a:cubicBezTo>
                  <a:pt x="242407" y="218141"/>
                  <a:pt x="277242" y="218141"/>
                  <a:pt x="299508" y="199756"/>
                </a:cubicBezTo>
                <a:lnTo>
                  <a:pt x="299508" y="192185"/>
                </a:lnTo>
                <a:cubicBezTo>
                  <a:pt x="299508" y="170195"/>
                  <a:pt x="281552" y="152170"/>
                  <a:pt x="259645" y="152170"/>
                </a:cubicBezTo>
                <a:close/>
                <a:moveTo>
                  <a:pt x="63321" y="69850"/>
                </a:moveTo>
                <a:cubicBezTo>
                  <a:pt x="65833" y="69850"/>
                  <a:pt x="67987" y="71645"/>
                  <a:pt x="67987" y="74516"/>
                </a:cubicBezTo>
                <a:lnTo>
                  <a:pt x="67987" y="78105"/>
                </a:lnTo>
                <a:cubicBezTo>
                  <a:pt x="74447" y="79541"/>
                  <a:pt x="79831" y="83847"/>
                  <a:pt x="82343" y="89590"/>
                </a:cubicBezTo>
                <a:cubicBezTo>
                  <a:pt x="83420" y="92102"/>
                  <a:pt x="82343" y="94615"/>
                  <a:pt x="79831" y="95692"/>
                </a:cubicBezTo>
                <a:cubicBezTo>
                  <a:pt x="77319" y="96768"/>
                  <a:pt x="74806" y="95692"/>
                  <a:pt x="73729" y="93179"/>
                </a:cubicBezTo>
                <a:cubicBezTo>
                  <a:pt x="71935" y="89590"/>
                  <a:pt x="67987" y="87078"/>
                  <a:pt x="63321" y="87078"/>
                </a:cubicBezTo>
                <a:cubicBezTo>
                  <a:pt x="57219" y="87078"/>
                  <a:pt x="52195" y="91385"/>
                  <a:pt x="52195" y="96768"/>
                </a:cubicBezTo>
                <a:cubicBezTo>
                  <a:pt x="52195" y="102870"/>
                  <a:pt x="55784" y="106100"/>
                  <a:pt x="63321" y="106100"/>
                </a:cubicBezTo>
                <a:cubicBezTo>
                  <a:pt x="78395" y="106100"/>
                  <a:pt x="83779" y="116150"/>
                  <a:pt x="83779" y="125122"/>
                </a:cubicBezTo>
                <a:cubicBezTo>
                  <a:pt x="83779" y="134095"/>
                  <a:pt x="76960" y="141632"/>
                  <a:pt x="67987" y="143786"/>
                </a:cubicBezTo>
                <a:lnTo>
                  <a:pt x="67987" y="147375"/>
                </a:lnTo>
                <a:cubicBezTo>
                  <a:pt x="67987" y="149887"/>
                  <a:pt x="65833" y="152041"/>
                  <a:pt x="63321" y="152041"/>
                </a:cubicBezTo>
                <a:cubicBezTo>
                  <a:pt x="60809" y="152041"/>
                  <a:pt x="58655" y="149887"/>
                  <a:pt x="58655" y="147375"/>
                </a:cubicBezTo>
                <a:lnTo>
                  <a:pt x="58655" y="143786"/>
                </a:lnTo>
                <a:cubicBezTo>
                  <a:pt x="52195" y="141991"/>
                  <a:pt x="46811" y="138043"/>
                  <a:pt x="44299" y="131942"/>
                </a:cubicBezTo>
                <a:cubicBezTo>
                  <a:pt x="43222" y="129788"/>
                  <a:pt x="44657" y="126917"/>
                  <a:pt x="46811" y="125840"/>
                </a:cubicBezTo>
                <a:cubicBezTo>
                  <a:pt x="48964" y="124764"/>
                  <a:pt x="51836" y="126199"/>
                  <a:pt x="52912" y="128353"/>
                </a:cubicBezTo>
                <a:cubicBezTo>
                  <a:pt x="54707" y="132301"/>
                  <a:pt x="59014" y="134813"/>
                  <a:pt x="63321" y="134813"/>
                </a:cubicBezTo>
                <a:cubicBezTo>
                  <a:pt x="69422" y="134813"/>
                  <a:pt x="74447" y="130506"/>
                  <a:pt x="74447" y="125122"/>
                </a:cubicBezTo>
                <a:cubicBezTo>
                  <a:pt x="74447" y="118662"/>
                  <a:pt x="70499" y="115791"/>
                  <a:pt x="63321" y="115791"/>
                </a:cubicBezTo>
                <a:cubicBezTo>
                  <a:pt x="48247" y="115791"/>
                  <a:pt x="42863" y="105741"/>
                  <a:pt x="42863" y="96768"/>
                </a:cubicBezTo>
                <a:cubicBezTo>
                  <a:pt x="42863" y="87437"/>
                  <a:pt x="49682" y="80258"/>
                  <a:pt x="58655" y="78105"/>
                </a:cubicBezTo>
                <a:lnTo>
                  <a:pt x="58655" y="74516"/>
                </a:lnTo>
                <a:cubicBezTo>
                  <a:pt x="58655" y="71645"/>
                  <a:pt x="60809" y="69850"/>
                  <a:pt x="63321" y="69850"/>
                </a:cubicBezTo>
                <a:close/>
                <a:moveTo>
                  <a:pt x="63205" y="56998"/>
                </a:moveTo>
                <a:cubicBezTo>
                  <a:pt x="33398" y="56998"/>
                  <a:pt x="9337" y="81512"/>
                  <a:pt x="9337" y="111433"/>
                </a:cubicBezTo>
                <a:cubicBezTo>
                  <a:pt x="9337" y="140994"/>
                  <a:pt x="33398" y="165148"/>
                  <a:pt x="63205" y="165148"/>
                </a:cubicBezTo>
                <a:cubicBezTo>
                  <a:pt x="93012" y="165148"/>
                  <a:pt x="117074" y="140994"/>
                  <a:pt x="117074" y="111433"/>
                </a:cubicBezTo>
                <a:cubicBezTo>
                  <a:pt x="117074" y="81512"/>
                  <a:pt x="93012" y="56998"/>
                  <a:pt x="63205" y="56998"/>
                </a:cubicBezTo>
                <a:close/>
                <a:moveTo>
                  <a:pt x="63205" y="47625"/>
                </a:moveTo>
                <a:cubicBezTo>
                  <a:pt x="98040" y="47625"/>
                  <a:pt x="126411" y="76104"/>
                  <a:pt x="126411" y="111433"/>
                </a:cubicBezTo>
                <a:cubicBezTo>
                  <a:pt x="126411" y="144599"/>
                  <a:pt x="100554" y="171997"/>
                  <a:pt x="67874" y="174521"/>
                </a:cubicBezTo>
                <a:lnTo>
                  <a:pt x="67874" y="255633"/>
                </a:lnTo>
                <a:cubicBezTo>
                  <a:pt x="67874" y="265006"/>
                  <a:pt x="75415" y="272577"/>
                  <a:pt x="84753" y="272577"/>
                </a:cubicBezTo>
                <a:cubicBezTo>
                  <a:pt x="93731" y="272577"/>
                  <a:pt x="101631" y="265006"/>
                  <a:pt x="101631" y="255633"/>
                </a:cubicBezTo>
                <a:lnTo>
                  <a:pt x="101631" y="207326"/>
                </a:lnTo>
                <a:cubicBezTo>
                  <a:pt x="101631" y="194709"/>
                  <a:pt x="111328" y="184615"/>
                  <a:pt x="123897" y="184615"/>
                </a:cubicBezTo>
                <a:cubicBezTo>
                  <a:pt x="136107" y="184615"/>
                  <a:pt x="146162" y="194709"/>
                  <a:pt x="146162" y="207326"/>
                </a:cubicBezTo>
                <a:lnTo>
                  <a:pt x="146162" y="239771"/>
                </a:lnTo>
                <a:cubicBezTo>
                  <a:pt x="146162" y="247342"/>
                  <a:pt x="152627" y="254191"/>
                  <a:pt x="160527" y="254191"/>
                </a:cubicBezTo>
                <a:cubicBezTo>
                  <a:pt x="168428" y="254191"/>
                  <a:pt x="174892" y="247342"/>
                  <a:pt x="174892" y="239771"/>
                </a:cubicBezTo>
                <a:lnTo>
                  <a:pt x="174892" y="122609"/>
                </a:lnTo>
                <a:cubicBezTo>
                  <a:pt x="174892" y="97734"/>
                  <a:pt x="195003" y="77546"/>
                  <a:pt x="219782" y="77546"/>
                </a:cubicBezTo>
                <a:cubicBezTo>
                  <a:pt x="244203" y="77546"/>
                  <a:pt x="264673" y="97734"/>
                  <a:pt x="264673" y="122609"/>
                </a:cubicBezTo>
                <a:lnTo>
                  <a:pt x="264673" y="143157"/>
                </a:lnTo>
                <a:cubicBezTo>
                  <a:pt x="289452" y="145320"/>
                  <a:pt x="309204" y="166590"/>
                  <a:pt x="309204" y="192185"/>
                </a:cubicBezTo>
                <a:lnTo>
                  <a:pt x="309204" y="261041"/>
                </a:lnTo>
                <a:cubicBezTo>
                  <a:pt x="309204" y="288439"/>
                  <a:pt x="286938" y="310790"/>
                  <a:pt x="259645" y="310790"/>
                </a:cubicBezTo>
                <a:cubicBezTo>
                  <a:pt x="232711" y="310790"/>
                  <a:pt x="210445" y="288439"/>
                  <a:pt x="210445" y="261041"/>
                </a:cubicBezTo>
                <a:lnTo>
                  <a:pt x="210445" y="192185"/>
                </a:lnTo>
                <a:cubicBezTo>
                  <a:pt x="210445" y="166590"/>
                  <a:pt x="230197" y="145320"/>
                  <a:pt x="254976" y="143157"/>
                </a:cubicBezTo>
                <a:lnTo>
                  <a:pt x="254976" y="122609"/>
                </a:lnTo>
                <a:cubicBezTo>
                  <a:pt x="254976" y="103142"/>
                  <a:pt x="239175" y="86919"/>
                  <a:pt x="219782" y="86919"/>
                </a:cubicBezTo>
                <a:cubicBezTo>
                  <a:pt x="200031" y="86919"/>
                  <a:pt x="184229" y="103142"/>
                  <a:pt x="184229" y="122609"/>
                </a:cubicBezTo>
                <a:lnTo>
                  <a:pt x="184229" y="239771"/>
                </a:lnTo>
                <a:cubicBezTo>
                  <a:pt x="184229" y="252749"/>
                  <a:pt x="173456" y="263204"/>
                  <a:pt x="160527" y="263204"/>
                </a:cubicBezTo>
                <a:cubicBezTo>
                  <a:pt x="147599" y="263204"/>
                  <a:pt x="136825" y="252749"/>
                  <a:pt x="136825" y="239771"/>
                </a:cubicBezTo>
                <a:lnTo>
                  <a:pt x="136825" y="207326"/>
                </a:lnTo>
                <a:cubicBezTo>
                  <a:pt x="136825" y="200116"/>
                  <a:pt x="131079" y="193988"/>
                  <a:pt x="123897" y="193988"/>
                </a:cubicBezTo>
                <a:cubicBezTo>
                  <a:pt x="116714" y="193988"/>
                  <a:pt x="110969" y="200116"/>
                  <a:pt x="110969" y="207326"/>
                </a:cubicBezTo>
                <a:lnTo>
                  <a:pt x="110969" y="255633"/>
                </a:lnTo>
                <a:cubicBezTo>
                  <a:pt x="110969" y="270053"/>
                  <a:pt x="99117" y="281950"/>
                  <a:pt x="84753" y="281950"/>
                </a:cubicBezTo>
                <a:cubicBezTo>
                  <a:pt x="70388" y="281950"/>
                  <a:pt x="58537" y="270053"/>
                  <a:pt x="58537" y="255633"/>
                </a:cubicBezTo>
                <a:lnTo>
                  <a:pt x="58537" y="174521"/>
                </a:lnTo>
                <a:cubicBezTo>
                  <a:pt x="25857" y="171997"/>
                  <a:pt x="0" y="144599"/>
                  <a:pt x="0" y="111433"/>
                </a:cubicBezTo>
                <a:cubicBezTo>
                  <a:pt x="0" y="76104"/>
                  <a:pt x="28370" y="47625"/>
                  <a:pt x="63205" y="47625"/>
                </a:cubicBezTo>
                <a:close/>
                <a:moveTo>
                  <a:pt x="277636" y="25513"/>
                </a:moveTo>
                <a:cubicBezTo>
                  <a:pt x="279047" y="23812"/>
                  <a:pt x="282222" y="23812"/>
                  <a:pt x="283986" y="25513"/>
                </a:cubicBezTo>
                <a:cubicBezTo>
                  <a:pt x="285045" y="26533"/>
                  <a:pt x="285397" y="27554"/>
                  <a:pt x="285397" y="28574"/>
                </a:cubicBezTo>
                <a:cubicBezTo>
                  <a:pt x="285397" y="29935"/>
                  <a:pt x="285045" y="30956"/>
                  <a:pt x="283986" y="31976"/>
                </a:cubicBezTo>
                <a:cubicBezTo>
                  <a:pt x="282928" y="32657"/>
                  <a:pt x="282222" y="32997"/>
                  <a:pt x="280811" y="32997"/>
                </a:cubicBezTo>
                <a:cubicBezTo>
                  <a:pt x="279400" y="32997"/>
                  <a:pt x="278342" y="32657"/>
                  <a:pt x="277636" y="31976"/>
                </a:cubicBezTo>
                <a:cubicBezTo>
                  <a:pt x="276578" y="30956"/>
                  <a:pt x="276225" y="29935"/>
                  <a:pt x="276225" y="28574"/>
                </a:cubicBezTo>
                <a:cubicBezTo>
                  <a:pt x="276225" y="27554"/>
                  <a:pt x="276578" y="26533"/>
                  <a:pt x="277636" y="25513"/>
                </a:cubicBezTo>
                <a:close/>
                <a:moveTo>
                  <a:pt x="216077" y="25513"/>
                </a:moveTo>
                <a:cubicBezTo>
                  <a:pt x="217488" y="23812"/>
                  <a:pt x="220663" y="23812"/>
                  <a:pt x="222427" y="25513"/>
                </a:cubicBezTo>
                <a:cubicBezTo>
                  <a:pt x="223132" y="26533"/>
                  <a:pt x="223485" y="27554"/>
                  <a:pt x="223485" y="28574"/>
                </a:cubicBezTo>
                <a:cubicBezTo>
                  <a:pt x="223485" y="29935"/>
                  <a:pt x="223132" y="30956"/>
                  <a:pt x="222427" y="31976"/>
                </a:cubicBezTo>
                <a:cubicBezTo>
                  <a:pt x="221368" y="32657"/>
                  <a:pt x="220310" y="32997"/>
                  <a:pt x="218899" y="32997"/>
                </a:cubicBezTo>
                <a:cubicBezTo>
                  <a:pt x="217841" y="32997"/>
                  <a:pt x="216782" y="32657"/>
                  <a:pt x="216077" y="31976"/>
                </a:cubicBezTo>
                <a:cubicBezTo>
                  <a:pt x="215018" y="30956"/>
                  <a:pt x="214313" y="29935"/>
                  <a:pt x="214313" y="28574"/>
                </a:cubicBezTo>
                <a:cubicBezTo>
                  <a:pt x="214313" y="27554"/>
                  <a:pt x="215018" y="26533"/>
                  <a:pt x="216077" y="25513"/>
                </a:cubicBezTo>
                <a:close/>
                <a:moveTo>
                  <a:pt x="250649" y="23812"/>
                </a:moveTo>
                <a:cubicBezTo>
                  <a:pt x="253471" y="23812"/>
                  <a:pt x="255235" y="25929"/>
                  <a:pt x="255235" y="28398"/>
                </a:cubicBezTo>
                <a:cubicBezTo>
                  <a:pt x="255235" y="30867"/>
                  <a:pt x="253471" y="32984"/>
                  <a:pt x="250649" y="32984"/>
                </a:cubicBezTo>
                <a:cubicBezTo>
                  <a:pt x="248180" y="32984"/>
                  <a:pt x="246063" y="30867"/>
                  <a:pt x="246063" y="28398"/>
                </a:cubicBezTo>
                <a:cubicBezTo>
                  <a:pt x="246063" y="25929"/>
                  <a:pt x="248180" y="23812"/>
                  <a:pt x="250649" y="23812"/>
                </a:cubicBezTo>
                <a:close/>
                <a:moveTo>
                  <a:pt x="4668" y="0"/>
                </a:moveTo>
                <a:lnTo>
                  <a:pt x="304176" y="0"/>
                </a:lnTo>
                <a:cubicBezTo>
                  <a:pt x="307049" y="0"/>
                  <a:pt x="309204" y="2165"/>
                  <a:pt x="309204" y="4690"/>
                </a:cubicBezTo>
                <a:lnTo>
                  <a:pt x="309204" y="51594"/>
                </a:lnTo>
                <a:lnTo>
                  <a:pt x="309204" y="137824"/>
                </a:lnTo>
                <a:cubicBezTo>
                  <a:pt x="309204" y="140349"/>
                  <a:pt x="307049" y="142514"/>
                  <a:pt x="304176" y="142514"/>
                </a:cubicBezTo>
                <a:cubicBezTo>
                  <a:pt x="301662" y="142514"/>
                  <a:pt x="299508" y="140349"/>
                  <a:pt x="299508" y="137824"/>
                </a:cubicBezTo>
                <a:lnTo>
                  <a:pt x="299508" y="56284"/>
                </a:lnTo>
                <a:lnTo>
                  <a:pt x="121742" y="56284"/>
                </a:lnTo>
                <a:cubicBezTo>
                  <a:pt x="118869" y="56284"/>
                  <a:pt x="117074" y="54119"/>
                  <a:pt x="117074" y="51594"/>
                </a:cubicBezTo>
                <a:cubicBezTo>
                  <a:pt x="117074" y="49068"/>
                  <a:pt x="118869" y="46903"/>
                  <a:pt x="121742" y="46903"/>
                </a:cubicBezTo>
                <a:lnTo>
                  <a:pt x="299508" y="46903"/>
                </a:lnTo>
                <a:lnTo>
                  <a:pt x="299508" y="9381"/>
                </a:lnTo>
                <a:lnTo>
                  <a:pt x="9337" y="9381"/>
                </a:lnTo>
                <a:lnTo>
                  <a:pt x="9337" y="51594"/>
                </a:lnTo>
                <a:cubicBezTo>
                  <a:pt x="9337" y="54119"/>
                  <a:pt x="7182" y="56284"/>
                  <a:pt x="4668" y="56284"/>
                </a:cubicBezTo>
                <a:cubicBezTo>
                  <a:pt x="1795" y="56284"/>
                  <a:pt x="0" y="54119"/>
                  <a:pt x="0" y="51594"/>
                </a:cubicBezTo>
                <a:lnTo>
                  <a:pt x="0" y="4690"/>
                </a:lnTo>
                <a:cubicBezTo>
                  <a:pt x="0" y="2165"/>
                  <a:pt x="1795" y="0"/>
                  <a:pt x="4668" y="0"/>
                </a:cubicBezTo>
                <a:close/>
              </a:path>
            </a:pathLst>
          </a:cu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/>
        </p:nvSpPr>
        <p:spPr>
          <a:xfrm>
            <a:off x="819150" y="10738900"/>
            <a:ext cx="67887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Assurez-vous que votre budget prévisionnel est rentable.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Évaluez votre positionnement à l'aide de la prévision de qualité.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982000" y="9827788"/>
            <a:ext cx="39984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34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Validez votre plan</a:t>
            </a:r>
            <a:endParaRPr b="1" sz="34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44"/>
          <p:cNvSpPr/>
          <p:nvPr/>
        </p:nvSpPr>
        <p:spPr>
          <a:xfrm rot="-4862452">
            <a:off x="7659190" y="7186470"/>
            <a:ext cx="3577345" cy="3211675"/>
          </a:xfrm>
          <a:prstGeom prst="bentArrow">
            <a:avLst>
              <a:gd fmla="val 22726" name="adj1"/>
              <a:gd fmla="val 25000" name="adj2"/>
              <a:gd fmla="val 25000" name="adj3"/>
              <a:gd fmla="val 87500" name="adj4"/>
            </a:avLst>
          </a:prstGeom>
          <a:solidFill>
            <a:srgbClr val="4067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4"/>
          <p:cNvSpPr txBox="1"/>
          <p:nvPr/>
        </p:nvSpPr>
        <p:spPr>
          <a:xfrm>
            <a:off x="1717913" y="483017"/>
            <a:ext cx="20934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Processus de décision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4"/>
          <p:cNvSpPr/>
          <p:nvPr/>
        </p:nvSpPr>
        <p:spPr>
          <a:xfrm rot="-349452">
            <a:off x="8015775" y="3124920"/>
            <a:ext cx="2283889" cy="2283889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8" name="Google Shape;288;p44"/>
          <p:cNvSpPr/>
          <p:nvPr/>
        </p:nvSpPr>
        <p:spPr>
          <a:xfrm rot="-10">
            <a:off x="8356520" y="3464865"/>
            <a:ext cx="1606775" cy="1606775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lang="en-AU" sz="653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653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44"/>
          <p:cNvSpPr/>
          <p:nvPr/>
        </p:nvSpPr>
        <p:spPr>
          <a:xfrm rot="-732155">
            <a:off x="14184068" y="4218305"/>
            <a:ext cx="2283899" cy="2283899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44"/>
          <p:cNvSpPr/>
          <p:nvPr/>
        </p:nvSpPr>
        <p:spPr>
          <a:xfrm rot="-21">
            <a:off x="14521231" y="4559024"/>
            <a:ext cx="1606776" cy="160676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lang="en-AU" sz="6530">
                <a:solidFill>
                  <a:srgbClr val="B4B4B4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i="0" sz="6530" u="none" cap="none" strike="noStrike">
              <a:solidFill>
                <a:srgbClr val="B4B4B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44"/>
          <p:cNvSpPr/>
          <p:nvPr/>
        </p:nvSpPr>
        <p:spPr>
          <a:xfrm rot="-763315">
            <a:off x="6698123" y="8545703"/>
            <a:ext cx="2283871" cy="2283871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44"/>
          <p:cNvSpPr/>
          <p:nvPr/>
        </p:nvSpPr>
        <p:spPr>
          <a:xfrm>
            <a:off x="7036678" y="8895924"/>
            <a:ext cx="1606772" cy="1606775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lang="en-AU" sz="653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i="0" sz="653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44"/>
          <p:cNvSpPr/>
          <p:nvPr/>
        </p:nvSpPr>
        <p:spPr>
          <a:xfrm rot="-763315">
            <a:off x="12940231" y="10120349"/>
            <a:ext cx="2283871" cy="2283871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44"/>
          <p:cNvSpPr/>
          <p:nvPr/>
        </p:nvSpPr>
        <p:spPr>
          <a:xfrm>
            <a:off x="13280974" y="10460293"/>
            <a:ext cx="1606766" cy="1606771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i="0" lang="en-AU" sz="653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i="0" sz="653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44"/>
          <p:cNvSpPr/>
          <p:nvPr/>
        </p:nvSpPr>
        <p:spPr>
          <a:xfrm rot="491190">
            <a:off x="8777765" y="3789557"/>
            <a:ext cx="3577354" cy="3211553"/>
          </a:xfrm>
          <a:prstGeom prst="bentArrow">
            <a:avLst>
              <a:gd fmla="val 22726" name="adj1"/>
              <a:gd fmla="val 25000" name="adj2"/>
              <a:gd fmla="val 25000" name="adj3"/>
              <a:gd fmla="val 87500" name="adj4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4"/>
          <p:cNvSpPr/>
          <p:nvPr/>
        </p:nvSpPr>
        <p:spPr>
          <a:xfrm rot="6023242">
            <a:off x="12134285" y="4979170"/>
            <a:ext cx="3577328" cy="3211623"/>
          </a:xfrm>
          <a:prstGeom prst="bentArrow">
            <a:avLst>
              <a:gd fmla="val 22726" name="adj1"/>
              <a:gd fmla="val 25000" name="adj2"/>
              <a:gd fmla="val 25000" name="adj3"/>
              <a:gd fmla="val 87500" name="adj4"/>
            </a:avLst>
          </a:prstGeom>
          <a:solidFill>
            <a:srgbClr val="AAA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4"/>
          <p:cNvSpPr/>
          <p:nvPr/>
        </p:nvSpPr>
        <p:spPr>
          <a:xfrm rot="-10207237">
            <a:off x="10934117" y="8348260"/>
            <a:ext cx="3577450" cy="3211735"/>
          </a:xfrm>
          <a:prstGeom prst="bentArrow">
            <a:avLst>
              <a:gd fmla="val 22726" name="adj1"/>
              <a:gd fmla="val 25000" name="adj2"/>
              <a:gd fmla="val 25000" name="adj3"/>
              <a:gd fmla="val 8750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/>
          <p:nvPr/>
        </p:nvSpPr>
        <p:spPr>
          <a:xfrm>
            <a:off x="10625244" y="6351216"/>
            <a:ext cx="2014050" cy="2715049"/>
          </a:xfrm>
          <a:custGeom>
            <a:rect b="b" l="l" r="r" t="t"/>
            <a:pathLst>
              <a:path extrusionOk="0" h="810" w="614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temps, c'est de l'argent ! Soyez efficace, mais prenez des décisions judicieuses.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44"/>
          <p:cNvSpPr txBox="1"/>
          <p:nvPr/>
        </p:nvSpPr>
        <p:spPr>
          <a:xfrm>
            <a:off x="1045900" y="4816800"/>
            <a:ext cx="7012200" cy="3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Regardez votre position sur le podium.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Analysez les rapports.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Creusez davantage à l'aide d'indicateurs.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Achetez l'étude de marché pour connaître les stratégies de vos concurrents.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1045996" y="3971975"/>
            <a:ext cx="70122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AU" sz="3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Analysez les résultats de </a:t>
            </a:r>
            <a:endParaRPr b="1" sz="34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AU" sz="3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l'année dernière</a:t>
            </a:r>
            <a:endParaRPr b="1" sz="340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44"/>
          <p:cNvSpPr txBox="1"/>
          <p:nvPr/>
        </p:nvSpPr>
        <p:spPr>
          <a:xfrm>
            <a:off x="16847175" y="4192975"/>
            <a:ext cx="66363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Comment augmenter les ventes 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Quels sont les meilleurs moyens d'accroître la rentabilité 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Est-il nécessaire d'investir dans vos installations et/ou vos employés 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Conseil d'administration autorise-t-il des investissements importants 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44"/>
          <p:cNvSpPr txBox="1"/>
          <p:nvPr/>
        </p:nvSpPr>
        <p:spPr>
          <a:xfrm>
            <a:off x="16838050" y="3415775"/>
            <a:ext cx="58149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3400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Évaluez votre plan d'action</a:t>
            </a:r>
            <a:endParaRPr b="1" i="0" sz="340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44"/>
          <p:cNvSpPr txBox="1"/>
          <p:nvPr/>
        </p:nvSpPr>
        <p:spPr>
          <a:xfrm>
            <a:off x="15681675" y="9901725"/>
            <a:ext cx="80865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Validez les décisions de vos subordonnés :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Surintendant de parcours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Professionnel de golf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Chef cuisinier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Directrice adjointe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15672550" y="9124525"/>
            <a:ext cx="78108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AU" sz="3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Supervisez votre équipe de direction</a:t>
            </a:r>
            <a:endParaRPr b="1" i="0" sz="34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00" y="10213700"/>
            <a:ext cx="11880001" cy="2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00" y="3953900"/>
            <a:ext cx="11879999" cy="633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 txBox="1"/>
          <p:nvPr/>
        </p:nvSpPr>
        <p:spPr>
          <a:xfrm>
            <a:off x="12832675" y="3760200"/>
            <a:ext cx="48465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45"/>
          <p:cNvCxnSpPr/>
          <p:nvPr/>
        </p:nvCxnSpPr>
        <p:spPr>
          <a:xfrm flipH="1" rot="10800000">
            <a:off x="4238175" y="5239800"/>
            <a:ext cx="8360400" cy="7483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315" name="Google Shape;315;p45"/>
          <p:cNvCxnSpPr/>
          <p:nvPr/>
        </p:nvCxnSpPr>
        <p:spPr>
          <a:xfrm flipH="1" rot="10800000">
            <a:off x="9067150" y="10209825"/>
            <a:ext cx="3550800" cy="1642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316" name="Google Shape;316;p45"/>
          <p:cNvCxnSpPr>
            <a:stCxn id="317" idx="4"/>
            <a:endCxn id="318" idx="0"/>
          </p:cNvCxnSpPr>
          <p:nvPr/>
        </p:nvCxnSpPr>
        <p:spPr>
          <a:xfrm flipH="1" rot="-5400000">
            <a:off x="2703525" y="4214175"/>
            <a:ext cx="1444500" cy="1983300"/>
          </a:xfrm>
          <a:prstGeom prst="curvedConnector3">
            <a:avLst>
              <a:gd fmla="val 50003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45"/>
          <p:cNvSpPr txBox="1"/>
          <p:nvPr/>
        </p:nvSpPr>
        <p:spPr>
          <a:xfrm>
            <a:off x="6993175" y="483025"/>
            <a:ext cx="9930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Analysez les résultats</a:t>
            </a:r>
            <a:endParaRPr b="1" i="0" sz="67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5"/>
          <p:cNvSpPr/>
          <p:nvPr/>
        </p:nvSpPr>
        <p:spPr>
          <a:xfrm>
            <a:off x="3776125" y="5928150"/>
            <a:ext cx="1282800" cy="549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12509775" y="2386200"/>
            <a:ext cx="5859000" cy="4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Bilan social &amp;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Bilan environnemental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Vous devez trouver un équilibre entre les exigences financières des actionnaires et les considérations sociales et environnementales.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Essayez d'améliorer votre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score !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617925" y="933075"/>
            <a:ext cx="3632400" cy="35505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1" name="Google Shape;321;p45"/>
          <p:cNvPicPr preferRelativeResize="0"/>
          <p:nvPr/>
        </p:nvPicPr>
        <p:blipFill rotWithShape="1">
          <a:blip r:embed="rId5">
            <a:alphaModFix/>
          </a:blip>
          <a:srcRect b="5320" l="5624" r="0" t="0"/>
          <a:stretch/>
        </p:blipFill>
        <p:spPr>
          <a:xfrm>
            <a:off x="17240375" y="5510000"/>
            <a:ext cx="3496200" cy="39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/>
          <p:nvPr/>
        </p:nvSpPr>
        <p:spPr>
          <a:xfrm>
            <a:off x="854610" y="1156950"/>
            <a:ext cx="3159056" cy="3121558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Vérifiez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toujours les indicateurs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qui apparaissent à côté de chaque directeur.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19276988" y="2337675"/>
            <a:ext cx="4179600" cy="40815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45"/>
          <p:cNvSpPr/>
          <p:nvPr/>
        </p:nvSpPr>
        <p:spPr>
          <a:xfrm>
            <a:off x="19549331" y="2595017"/>
            <a:ext cx="3634981" cy="3588210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L'analyse des résultats et des indicateurs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devrait guider vos décisions futures.</a:t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5"/>
          <p:cNvSpPr/>
          <p:nvPr/>
        </p:nvSpPr>
        <p:spPr>
          <a:xfrm>
            <a:off x="19048400" y="8655150"/>
            <a:ext cx="4899600" cy="47799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45"/>
          <p:cNvSpPr/>
          <p:nvPr/>
        </p:nvSpPr>
        <p:spPr>
          <a:xfrm>
            <a:off x="19367652" y="8956568"/>
            <a:ext cx="4261081" cy="4202767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Des indicateurs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 performance sont fournis pour chaque fonction de l'entreprise !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Consultez-les à côté de chaque manager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virtuel.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12671175" y="7604550"/>
            <a:ext cx="45945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Rapports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Comparez votre budget (prévisionnel) aux chiffres réels du bilan.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Avez-vous constaté une baisse dans les ventes ?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Vos coûts sont-ils hors de contrôle 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Analysez la situation financière de votre entreprise dans le bilan.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/>
        </p:nvSpPr>
        <p:spPr>
          <a:xfrm>
            <a:off x="1280375" y="7041775"/>
            <a:ext cx="9559800" cy="58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Ces décisions sont prises avant le début de la </a:t>
            </a:r>
            <a:endParaRPr b="1" sz="28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saison de golf :</a:t>
            </a:r>
            <a:endParaRPr b="1" sz="28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Tarifs du terrain de golf pour l'année suivante.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Marges pour le restaurant et le bar.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Char char="-"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Marge bénéficiaire et inventaire pour la boutique.</a:t>
            </a:r>
            <a:b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AU" sz="2800">
                <a:solidFill>
                  <a:srgbClr val="66427D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Les frais doivent être adaptés à la capacité de paiement de votre clientèle.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375" y="3344700"/>
            <a:ext cx="10080001" cy="4870679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35" name="Google Shape;335;p46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Votre stratégie de prix</a:t>
            </a:r>
            <a:endParaRPr b="1" sz="67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6" name="Google Shape;336;p46"/>
          <p:cNvCxnSpPr>
            <a:stCxn id="337" idx="2"/>
            <a:endCxn id="338" idx="6"/>
          </p:cNvCxnSpPr>
          <p:nvPr/>
        </p:nvCxnSpPr>
        <p:spPr>
          <a:xfrm rot="10800000">
            <a:off x="12128450" y="3673650"/>
            <a:ext cx="4781400" cy="508500"/>
          </a:xfrm>
          <a:prstGeom prst="curvedConnector3">
            <a:avLst>
              <a:gd fmla="val 4999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46"/>
          <p:cNvSpPr/>
          <p:nvPr/>
        </p:nvSpPr>
        <p:spPr>
          <a:xfrm>
            <a:off x="16909850" y="2887500"/>
            <a:ext cx="2660400" cy="25893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46"/>
          <p:cNvSpPr/>
          <p:nvPr/>
        </p:nvSpPr>
        <p:spPr>
          <a:xfrm>
            <a:off x="17083200" y="3050761"/>
            <a:ext cx="2313720" cy="227639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N'oubliez pas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l'Étude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 marché !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11532125" y="3375325"/>
            <a:ext cx="596400" cy="5964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6"/>
          <p:cNvSpPr/>
          <p:nvPr/>
        </p:nvSpPr>
        <p:spPr>
          <a:xfrm>
            <a:off x="2894975" y="3186300"/>
            <a:ext cx="3668400" cy="3581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46"/>
          <p:cNvSpPr/>
          <p:nvPr/>
        </p:nvSpPr>
        <p:spPr>
          <a:xfrm>
            <a:off x="3151666" y="3419910"/>
            <a:ext cx="3155001" cy="311327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Assurez-vous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vos trois centres de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profit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soient rentables.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2" name="Google Shape;342;p46"/>
          <p:cNvPicPr preferRelativeResize="0"/>
          <p:nvPr/>
        </p:nvPicPr>
        <p:blipFill rotWithShape="1">
          <a:blip r:embed="rId4">
            <a:alphaModFix/>
          </a:blip>
          <a:srcRect b="6528" l="0" r="0" t="8458"/>
          <a:stretch/>
        </p:blipFill>
        <p:spPr>
          <a:xfrm>
            <a:off x="11830325" y="7402875"/>
            <a:ext cx="10332000" cy="5765690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343" name="Google Shape;343;p46"/>
          <p:cNvCxnSpPr>
            <a:stCxn id="338" idx="4"/>
          </p:cNvCxnSpPr>
          <p:nvPr/>
        </p:nvCxnSpPr>
        <p:spPr>
          <a:xfrm flipH="1" rot="-5400000">
            <a:off x="10328825" y="5473225"/>
            <a:ext cx="5875200" cy="2872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4" name="Google Shape;344;p46"/>
          <p:cNvSpPr/>
          <p:nvPr/>
        </p:nvSpPr>
        <p:spPr>
          <a:xfrm>
            <a:off x="19348700" y="6194600"/>
            <a:ext cx="4352400" cy="42654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46"/>
          <p:cNvSpPr/>
          <p:nvPr/>
        </p:nvSpPr>
        <p:spPr>
          <a:xfrm>
            <a:off x="19653230" y="6472488"/>
            <a:ext cx="3743339" cy="3709379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Si vos prix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sont trop élevés,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les clients potentiels peuvent être réticents à visiter vos installations.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46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Positionnez votre golf dans un marché très compétitif.</a:t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AU" sz="6700">
                <a:latin typeface="Nunito"/>
                <a:ea typeface="Nunito"/>
                <a:cs typeface="Nunito"/>
                <a:sym typeface="Nunito"/>
              </a:rPr>
              <a:t>Planification &amp; Organisation</a:t>
            </a:r>
            <a:endParaRPr b="1" sz="6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47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Élaborez le plan annuel des ressources et validez le budget.</a:t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2478100" y="3472050"/>
            <a:ext cx="18824700" cy="1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Il existe deux niveaux de planification : </a:t>
            </a:r>
            <a:r>
              <a:rPr b="1" lang="en-AU" sz="3100">
                <a:solidFill>
                  <a:srgbClr val="70902D"/>
                </a:solidFill>
                <a:latin typeface="Nunito"/>
                <a:ea typeface="Nunito"/>
                <a:cs typeface="Nunito"/>
                <a:sym typeface="Nunito"/>
              </a:rPr>
              <a:t>le court terme</a:t>
            </a: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AU" sz="3100">
                <a:latin typeface="Nunito"/>
                <a:ea typeface="Nunito"/>
                <a:cs typeface="Nunito"/>
                <a:sym typeface="Nunito"/>
              </a:rPr>
              <a:t>et le</a:t>
            </a: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AU" sz="3100">
                <a:solidFill>
                  <a:srgbClr val="70902D"/>
                </a:solidFill>
                <a:latin typeface="Nunito"/>
                <a:ea typeface="Nunito"/>
                <a:cs typeface="Nunito"/>
                <a:sym typeface="Nunito"/>
              </a:rPr>
              <a:t>long terme.</a:t>
            </a:r>
            <a:endParaRPr b="1" sz="3100">
              <a:solidFill>
                <a:srgbClr val="70902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Veillez à prendre des décisions qui équilibrent les revenus et les dépenses tout en restant cohérent avec votre stratégie et votre positionnement sur le marché.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Voici quelques-uns des éléments que vous devrez gérer :</a:t>
            </a:r>
            <a:endParaRPr b="1" sz="31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47"/>
          <p:cNvSpPr txBox="1"/>
          <p:nvPr/>
        </p:nvSpPr>
        <p:spPr>
          <a:xfrm>
            <a:off x="2958350" y="11074275"/>
            <a:ext cx="186108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Superviser trois centres de profit et assurer leur cohérence stratégique demandent </a:t>
            </a:r>
            <a:r>
              <a:rPr b="1"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BEAUCOUP de planification !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6" name="Google Shape;356;p47"/>
          <p:cNvSpPr/>
          <p:nvPr/>
        </p:nvSpPr>
        <p:spPr>
          <a:xfrm>
            <a:off x="7537450" y="5934275"/>
            <a:ext cx="3812400" cy="37323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7" name="Google Shape;357;p47"/>
          <p:cNvSpPr/>
          <p:nvPr/>
        </p:nvSpPr>
        <p:spPr>
          <a:xfrm>
            <a:off x="7785864" y="6169668"/>
            <a:ext cx="3315593" cy="328215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Publicité,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commandite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 et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dons.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8" name="Google Shape;358;p47"/>
          <p:cNvSpPr/>
          <p:nvPr/>
        </p:nvSpPr>
        <p:spPr>
          <a:xfrm>
            <a:off x="4759650" y="5854350"/>
            <a:ext cx="2840400" cy="27693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9" name="Google Shape;359;p47"/>
          <p:cNvSpPr/>
          <p:nvPr/>
        </p:nvSpPr>
        <p:spPr>
          <a:xfrm>
            <a:off x="4944729" y="6028940"/>
            <a:ext cx="2470262" cy="2434368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Financement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et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crédit.</a:t>
            </a:r>
            <a:endParaRPr i="0" sz="653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0" name="Google Shape;360;p47"/>
          <p:cNvSpPr/>
          <p:nvPr/>
        </p:nvSpPr>
        <p:spPr>
          <a:xfrm>
            <a:off x="11645663" y="6096750"/>
            <a:ext cx="2660400" cy="25893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47"/>
          <p:cNvSpPr/>
          <p:nvPr/>
        </p:nvSpPr>
        <p:spPr>
          <a:xfrm>
            <a:off x="2859800" y="7545237"/>
            <a:ext cx="2984400" cy="29115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47"/>
          <p:cNvSpPr/>
          <p:nvPr/>
        </p:nvSpPr>
        <p:spPr>
          <a:xfrm>
            <a:off x="3054262" y="7728798"/>
            <a:ext cx="2595496" cy="2559445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Embauche et formation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du personnel.</a:t>
            </a:r>
            <a:endParaRPr i="0" sz="653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47"/>
          <p:cNvSpPr/>
          <p:nvPr/>
        </p:nvSpPr>
        <p:spPr>
          <a:xfrm>
            <a:off x="11819013" y="6260011"/>
            <a:ext cx="2313720" cy="227639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Entretien</a:t>
            </a:r>
            <a:endParaRPr i="0" sz="653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4" name="Google Shape;364;p47"/>
          <p:cNvSpPr/>
          <p:nvPr/>
        </p:nvSpPr>
        <p:spPr>
          <a:xfrm>
            <a:off x="16030000" y="5531087"/>
            <a:ext cx="3560400" cy="34803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47"/>
          <p:cNvSpPr/>
          <p:nvPr/>
        </p:nvSpPr>
        <p:spPr>
          <a:xfrm>
            <a:off x="16261994" y="5750535"/>
            <a:ext cx="3096435" cy="3059821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Investissements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et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améliorations.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6" name="Google Shape;366;p47"/>
          <p:cNvSpPr/>
          <p:nvPr/>
        </p:nvSpPr>
        <p:spPr>
          <a:xfrm>
            <a:off x="13968100" y="7601437"/>
            <a:ext cx="3056400" cy="29781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18803925" y="7435350"/>
            <a:ext cx="2840400" cy="2771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19002678" y="7616144"/>
            <a:ext cx="2442844" cy="2409405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Menus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 et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fournisseurs.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47"/>
          <p:cNvSpPr/>
          <p:nvPr/>
        </p:nvSpPr>
        <p:spPr>
          <a:xfrm>
            <a:off x="14167254" y="7789189"/>
            <a:ext cx="2658117" cy="2617860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Achats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et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inventaire.</a:t>
            </a:r>
            <a:endParaRPr i="0" sz="653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47"/>
          <p:cNvSpPr/>
          <p:nvPr/>
        </p:nvSpPr>
        <p:spPr>
          <a:xfrm>
            <a:off x="10112113" y="8229925"/>
            <a:ext cx="2480400" cy="2403600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" name="Google Shape;371;p47"/>
          <p:cNvSpPr/>
          <p:nvPr/>
        </p:nvSpPr>
        <p:spPr>
          <a:xfrm>
            <a:off x="10273734" y="8381506"/>
            <a:ext cx="2157178" cy="2113533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Tarifs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et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marges de profits.</a:t>
            </a:r>
            <a:endParaRPr i="0" sz="6530" u="none" cap="none" strike="noStrike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838" y="5793900"/>
            <a:ext cx="12239999" cy="6284475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78" name="Google Shape;378;p48"/>
          <p:cNvSpPr txBox="1"/>
          <p:nvPr/>
        </p:nvSpPr>
        <p:spPr>
          <a:xfrm>
            <a:off x="2478100" y="2706125"/>
            <a:ext cx="15944100" cy="2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La position de votre terrain de golf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sur le marché est principalement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basée sur l'investissement initial</a:t>
            </a: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dans le terrain de golf et le club-house.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921625" y="537250"/>
            <a:ext cx="22761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AU" sz="6700">
                <a:latin typeface="Nunito"/>
                <a:ea typeface="Nunito"/>
                <a:cs typeface="Nunito"/>
                <a:sym typeface="Nunito"/>
              </a:rPr>
              <a:t>Investissement</a:t>
            </a:r>
            <a:endParaRPr b="1" i="0" sz="67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48"/>
          <p:cNvPicPr preferRelativeResize="0"/>
          <p:nvPr/>
        </p:nvPicPr>
        <p:blipFill rotWithShape="1">
          <a:blip r:embed="rId4">
            <a:alphaModFix/>
          </a:blip>
          <a:srcRect b="60645" l="9394" r="75006" t="26541"/>
          <a:stretch/>
        </p:blipFill>
        <p:spPr>
          <a:xfrm>
            <a:off x="15545850" y="5391725"/>
            <a:ext cx="4320000" cy="1727999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81" name="Google Shape;381;p48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Comprendre l'importance d'une bonne planification.</a:t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82" name="Google Shape;382;p48"/>
          <p:cNvCxnSpPr/>
          <p:nvPr/>
        </p:nvCxnSpPr>
        <p:spPr>
          <a:xfrm flipH="1" rot="10800000">
            <a:off x="13934350" y="6241950"/>
            <a:ext cx="2055600" cy="480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383" name="Google Shape;383;p48"/>
          <p:cNvSpPr/>
          <p:nvPr/>
        </p:nvSpPr>
        <p:spPr>
          <a:xfrm>
            <a:off x="19430063" y="4173125"/>
            <a:ext cx="4096800" cy="40932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48"/>
          <p:cNvSpPr/>
          <p:nvPr/>
        </p:nvSpPr>
        <p:spPr>
          <a:xfrm>
            <a:off x="19696998" y="4431211"/>
            <a:ext cx="3562790" cy="3598583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Il s'agit de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décisions très importantes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car une fois prises, elles ne peuvent être inversées.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8"/>
          <p:cNvSpPr/>
          <p:nvPr/>
        </p:nvSpPr>
        <p:spPr>
          <a:xfrm>
            <a:off x="933988" y="6670250"/>
            <a:ext cx="4168800" cy="41652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p48"/>
          <p:cNvSpPr/>
          <p:nvPr/>
        </p:nvSpPr>
        <p:spPr>
          <a:xfrm>
            <a:off x="1205614" y="6932872"/>
            <a:ext cx="3625407" cy="366182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réaliser un projet,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vous devez sélectionner la banque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qui offre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meilleur financement.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8"/>
          <p:cNvSpPr/>
          <p:nvPr/>
        </p:nvSpPr>
        <p:spPr>
          <a:xfrm>
            <a:off x="15451488" y="8215675"/>
            <a:ext cx="4996800" cy="49932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48"/>
          <p:cNvSpPr/>
          <p:nvPr/>
        </p:nvSpPr>
        <p:spPr>
          <a:xfrm>
            <a:off x="15777064" y="8530459"/>
            <a:ext cx="4345500" cy="4389121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calendrier et le gestionnaire de projet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vous choisirez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auront un impact significatif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sur les coûts mais aussi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sur les revenus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espérés.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Considérations sociales &amp; environnementales</a:t>
            </a:r>
            <a:endParaRPr b="1" sz="6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5" name="Google Shape;395;p49"/>
          <p:cNvPicPr preferRelativeResize="0"/>
          <p:nvPr/>
        </p:nvPicPr>
        <p:blipFill rotWithShape="1">
          <a:blip r:embed="rId3">
            <a:alphaModFix/>
          </a:blip>
          <a:srcRect b="6519" l="41412" r="20156" t="16421"/>
          <a:stretch/>
        </p:blipFill>
        <p:spPr>
          <a:xfrm>
            <a:off x="790075" y="3446875"/>
            <a:ext cx="8640000" cy="8424000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396" name="Google Shape;39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500" y="4001350"/>
            <a:ext cx="4104000" cy="67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29900" y="4866143"/>
            <a:ext cx="9720000" cy="3888000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98" name="Google Shape;398;p49"/>
          <p:cNvSpPr/>
          <p:nvPr/>
        </p:nvSpPr>
        <p:spPr>
          <a:xfrm>
            <a:off x="19464325" y="5519988"/>
            <a:ext cx="3978000" cy="38109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49"/>
          <p:cNvSpPr/>
          <p:nvPr/>
        </p:nvSpPr>
        <p:spPr>
          <a:xfrm>
            <a:off x="6136750" y="8136550"/>
            <a:ext cx="5511600" cy="52254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6495908" y="8466144"/>
            <a:ext cx="4793759" cy="459564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Chaque département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vous mettra au défi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de prendre en compte les différentes composantes sociales, éthiques et environnementales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dans vos décisions managériales.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01" name="Google Shape;401;p49"/>
          <p:cNvCxnSpPr/>
          <p:nvPr/>
        </p:nvCxnSpPr>
        <p:spPr>
          <a:xfrm>
            <a:off x="7238850" y="6624775"/>
            <a:ext cx="4224300" cy="539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402" name="Google Shape;402;p49"/>
          <p:cNvSpPr/>
          <p:nvPr/>
        </p:nvSpPr>
        <p:spPr>
          <a:xfrm>
            <a:off x="19723680" y="5760299"/>
            <a:ext cx="3461607" cy="3350715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Une note globale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 10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représente une performance sociale exemplaire.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12237300" y="9837475"/>
            <a:ext cx="10856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Les variables sont divisées en deux groupes :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Social :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salaires, formation, SST et relations de travail, dons et fournisseurs.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Environnemental :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gestion de l'eau, gestion de l'énergie, espaces verts et entretien écologique.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4" name="Google Shape;404;p49"/>
          <p:cNvSpPr/>
          <p:nvPr/>
        </p:nvSpPr>
        <p:spPr>
          <a:xfrm>
            <a:off x="18132450" y="2009088"/>
            <a:ext cx="4518000" cy="42858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5" name="Google Shape;405;p49"/>
          <p:cNvSpPr/>
          <p:nvPr/>
        </p:nvSpPr>
        <p:spPr>
          <a:xfrm>
            <a:off x="18427011" y="2279438"/>
            <a:ext cx="3931524" cy="3769533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Chaque indicateur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 performance sociale est pondéré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de manière à porter le total possible à 10.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6" name="Google Shape;40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150" y="2637350"/>
            <a:ext cx="2520000" cy="6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0"/>
          <p:cNvPicPr preferRelativeResize="0"/>
          <p:nvPr/>
        </p:nvPicPr>
        <p:blipFill rotWithShape="1">
          <a:blip r:embed="rId3">
            <a:alphaModFix/>
          </a:blip>
          <a:srcRect b="21032" l="0" r="0" t="37514"/>
          <a:stretch/>
        </p:blipFill>
        <p:spPr>
          <a:xfrm>
            <a:off x="744550" y="3360250"/>
            <a:ext cx="12599999" cy="2898001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413" name="Google Shape;413;p50"/>
          <p:cNvSpPr txBox="1"/>
          <p:nvPr/>
        </p:nvSpPr>
        <p:spPr>
          <a:xfrm>
            <a:off x="14378275" y="3799913"/>
            <a:ext cx="8004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Les prévisions de revenus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sont basées sur les objectifs de vente.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14" name="Google Shape;414;p50"/>
          <p:cNvPicPr preferRelativeResize="0"/>
          <p:nvPr/>
        </p:nvPicPr>
        <p:blipFill rotWithShape="1">
          <a:blip r:embed="rId4">
            <a:alphaModFix/>
          </a:blip>
          <a:srcRect b="66260" l="9938" r="74279" t="26592"/>
          <a:stretch/>
        </p:blipFill>
        <p:spPr>
          <a:xfrm>
            <a:off x="243675" y="2951000"/>
            <a:ext cx="4508702" cy="94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0"/>
          <p:cNvSpPr txBox="1"/>
          <p:nvPr/>
        </p:nvSpPr>
        <p:spPr>
          <a:xfrm>
            <a:off x="15515125" y="5789613"/>
            <a:ext cx="7589400" cy="1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L'estimation des Frais d'exploitation et du Coût des marchandises vendues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est basée sur vos décisions et calculée pour vous.</a:t>
            </a:r>
            <a:endParaRPr sz="2400"/>
          </a:p>
        </p:txBody>
      </p:sp>
      <p:sp>
        <p:nvSpPr>
          <p:cNvPr id="416" name="Google Shape;416;p50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b="1" lang="en-AU" sz="6700">
                <a:latin typeface="Nunito"/>
                <a:ea typeface="Nunito"/>
                <a:cs typeface="Nunito"/>
                <a:sym typeface="Nunito"/>
              </a:rPr>
              <a:t>Votre budget prévisionnel</a:t>
            </a:r>
            <a:endParaRPr b="1" i="0" sz="67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0"/>
          <p:cNvSpPr/>
          <p:nvPr/>
        </p:nvSpPr>
        <p:spPr>
          <a:xfrm>
            <a:off x="3800850" y="1955500"/>
            <a:ext cx="3783600" cy="36054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8" name="Google Shape;418;p50"/>
          <p:cNvSpPr/>
          <p:nvPr/>
        </p:nvSpPr>
        <p:spPr>
          <a:xfrm>
            <a:off x="4047404" y="2182846"/>
            <a:ext cx="3290768" cy="3169959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Le budget prévisionnel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est votre meilleur outil financier pour valider votre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plan.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19" name="Google Shape;419;p50"/>
          <p:cNvGrpSpPr/>
          <p:nvPr/>
        </p:nvGrpSpPr>
        <p:grpSpPr>
          <a:xfrm>
            <a:off x="-46100" y="11913123"/>
            <a:ext cx="24440288" cy="1817701"/>
            <a:chOff x="4757" y="6693911"/>
            <a:chExt cx="12276000" cy="399039"/>
          </a:xfrm>
        </p:grpSpPr>
        <p:sp>
          <p:nvSpPr>
            <p:cNvPr id="420" name="Google Shape;420;p50"/>
            <p:cNvSpPr/>
            <p:nvPr/>
          </p:nvSpPr>
          <p:spPr>
            <a:xfrm>
              <a:off x="4757" y="6693911"/>
              <a:ext cx="12276000" cy="24660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8"/>
                <a:buFont typeface="Arial"/>
                <a:buNone/>
              </a:pPr>
              <a:r>
                <a:t/>
              </a:r>
              <a:endParaRPr b="0" i="0" sz="7198" u="none" cap="none" strike="noStrike">
                <a:solidFill>
                  <a:srgbClr val="48484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421" name="Google Shape;421;p50"/>
            <p:cNvSpPr/>
            <p:nvPr/>
          </p:nvSpPr>
          <p:spPr>
            <a:xfrm>
              <a:off x="4757" y="6788149"/>
              <a:ext cx="12276000" cy="304800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8"/>
                <a:buFont typeface="Arial"/>
                <a:buNone/>
              </a:pPr>
              <a:r>
                <a:t/>
              </a:r>
              <a:endParaRPr b="0" i="0" sz="7198" u="none" cap="none" strike="noStrike">
                <a:solidFill>
                  <a:srgbClr val="48484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pic>
        <p:nvPicPr>
          <p:cNvPr id="422" name="Google Shape;422;p50"/>
          <p:cNvPicPr preferRelativeResize="0"/>
          <p:nvPr/>
        </p:nvPicPr>
        <p:blipFill rotWithShape="1">
          <a:blip r:embed="rId5">
            <a:alphaModFix/>
          </a:blip>
          <a:srcRect b="24474" l="0" r="0" t="39843"/>
          <a:stretch/>
        </p:blipFill>
        <p:spPr>
          <a:xfrm>
            <a:off x="1201850" y="6704190"/>
            <a:ext cx="12600000" cy="2397949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423" name="Google Shape;423;p50"/>
          <p:cNvSpPr txBox="1"/>
          <p:nvPr/>
        </p:nvSpPr>
        <p:spPr>
          <a:xfrm>
            <a:off x="897050" y="12658050"/>
            <a:ext cx="22554000" cy="1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* Veuillez noter que les chiffres de vente réels ne seront connus qu'une fois le processus de simulation complété (pour l'année en cours).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50"/>
          <p:cNvCxnSpPr>
            <a:stCxn id="413" idx="1"/>
          </p:cNvCxnSpPr>
          <p:nvPr/>
        </p:nvCxnSpPr>
        <p:spPr>
          <a:xfrm flipH="1">
            <a:off x="11314075" y="4361663"/>
            <a:ext cx="3064200" cy="1090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50"/>
          <p:cNvCxnSpPr>
            <a:stCxn id="415" idx="1"/>
          </p:cNvCxnSpPr>
          <p:nvPr/>
        </p:nvCxnSpPr>
        <p:spPr>
          <a:xfrm flipH="1">
            <a:off x="11463025" y="6398763"/>
            <a:ext cx="4052100" cy="1260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26" name="Google Shape;426;p50"/>
          <p:cNvPicPr preferRelativeResize="0"/>
          <p:nvPr/>
        </p:nvPicPr>
        <p:blipFill rotWithShape="1">
          <a:blip r:embed="rId6">
            <a:alphaModFix/>
          </a:blip>
          <a:srcRect b="13742" l="23395" r="28096" t="77064"/>
          <a:stretch/>
        </p:blipFill>
        <p:spPr>
          <a:xfrm>
            <a:off x="1721175" y="9645262"/>
            <a:ext cx="12776400" cy="1191358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427" name="Google Shape;427;p50"/>
          <p:cNvCxnSpPr>
            <a:stCxn id="428" idx="6"/>
          </p:cNvCxnSpPr>
          <p:nvPr/>
        </p:nvCxnSpPr>
        <p:spPr>
          <a:xfrm flipH="1" rot="10800000">
            <a:off x="8248200" y="10462625"/>
            <a:ext cx="2920800" cy="319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50"/>
          <p:cNvSpPr txBox="1"/>
          <p:nvPr/>
        </p:nvSpPr>
        <p:spPr>
          <a:xfrm>
            <a:off x="16288625" y="8164125"/>
            <a:ext cx="6584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Le Bénéfice net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est votre bénéfice après frais financiers et impôts.</a:t>
            </a:r>
            <a:endParaRPr sz="2400"/>
          </a:p>
        </p:txBody>
      </p:sp>
      <p:cxnSp>
        <p:nvCxnSpPr>
          <p:cNvPr id="430" name="Google Shape;430;p50"/>
          <p:cNvCxnSpPr>
            <a:stCxn id="429" idx="1"/>
          </p:cNvCxnSpPr>
          <p:nvPr/>
        </p:nvCxnSpPr>
        <p:spPr>
          <a:xfrm flipH="1">
            <a:off x="12393425" y="8725875"/>
            <a:ext cx="3895200" cy="1118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8" name="Google Shape;428;p50"/>
          <p:cNvSpPr/>
          <p:nvPr/>
        </p:nvSpPr>
        <p:spPr>
          <a:xfrm>
            <a:off x="4644600" y="9069425"/>
            <a:ext cx="3603600" cy="34254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50"/>
          <p:cNvSpPr/>
          <p:nvPr/>
        </p:nvSpPr>
        <p:spPr>
          <a:xfrm>
            <a:off x="4879425" y="9285356"/>
            <a:ext cx="3134231" cy="301078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Assurez-vous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que votre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marge bénéficiaire est conforme à l'objectif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 fixé.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1"/>
          <p:cNvSpPr/>
          <p:nvPr/>
        </p:nvSpPr>
        <p:spPr>
          <a:xfrm>
            <a:off x="7198775" y="2032950"/>
            <a:ext cx="9980100" cy="9650100"/>
          </a:xfrm>
          <a:prstGeom prst="ellipse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51"/>
          <p:cNvSpPr/>
          <p:nvPr/>
        </p:nvSpPr>
        <p:spPr>
          <a:xfrm>
            <a:off x="7754175" y="2614500"/>
            <a:ext cx="8869451" cy="8531400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9" name="Google Shape;439;p51"/>
          <p:cNvSpPr txBox="1"/>
          <p:nvPr/>
        </p:nvSpPr>
        <p:spPr>
          <a:xfrm>
            <a:off x="7960400" y="7506013"/>
            <a:ext cx="8457000" cy="1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AU" sz="67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ÉVALUATION</a:t>
            </a:r>
            <a:endParaRPr b="1" sz="6700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3000">
              <a:solidFill>
                <a:srgbClr val="66427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51"/>
          <p:cNvSpPr/>
          <p:nvPr/>
        </p:nvSpPr>
        <p:spPr>
          <a:xfrm>
            <a:off x="10962587" y="4656313"/>
            <a:ext cx="2452636" cy="2387158"/>
          </a:xfrm>
          <a:custGeom>
            <a:rect b="b" l="l" r="r" t="t"/>
            <a:pathLst>
              <a:path extrusionOk="0" h="315553" w="315553">
                <a:moveTo>
                  <a:pt x="161926" y="234950"/>
                </a:moveTo>
                <a:lnTo>
                  <a:pt x="180609" y="234950"/>
                </a:lnTo>
                <a:cubicBezTo>
                  <a:pt x="183540" y="234950"/>
                  <a:pt x="185372" y="236991"/>
                  <a:pt x="185372" y="239372"/>
                </a:cubicBezTo>
                <a:cubicBezTo>
                  <a:pt x="185372" y="241754"/>
                  <a:pt x="183540" y="244135"/>
                  <a:pt x="180609" y="244135"/>
                </a:cubicBezTo>
                <a:lnTo>
                  <a:pt x="161926" y="244135"/>
                </a:lnTo>
                <a:cubicBezTo>
                  <a:pt x="159361" y="244135"/>
                  <a:pt x="157163" y="241754"/>
                  <a:pt x="157163" y="239372"/>
                </a:cubicBezTo>
                <a:cubicBezTo>
                  <a:pt x="157163" y="236991"/>
                  <a:pt x="159361" y="234950"/>
                  <a:pt x="161926" y="234950"/>
                </a:cubicBezTo>
                <a:close/>
                <a:moveTo>
                  <a:pt x="90427" y="234950"/>
                </a:moveTo>
                <a:lnTo>
                  <a:pt x="137811" y="234950"/>
                </a:lnTo>
                <a:cubicBezTo>
                  <a:pt x="140343" y="234950"/>
                  <a:pt x="142514" y="236991"/>
                  <a:pt x="142514" y="239372"/>
                </a:cubicBezTo>
                <a:cubicBezTo>
                  <a:pt x="142514" y="241754"/>
                  <a:pt x="140343" y="244135"/>
                  <a:pt x="137811" y="244135"/>
                </a:cubicBezTo>
                <a:lnTo>
                  <a:pt x="90427" y="244135"/>
                </a:lnTo>
                <a:cubicBezTo>
                  <a:pt x="87896" y="244135"/>
                  <a:pt x="85725" y="241754"/>
                  <a:pt x="85725" y="239372"/>
                </a:cubicBezTo>
                <a:cubicBezTo>
                  <a:pt x="85725" y="236991"/>
                  <a:pt x="87896" y="234950"/>
                  <a:pt x="90427" y="234950"/>
                </a:cubicBezTo>
                <a:close/>
                <a:moveTo>
                  <a:pt x="73314" y="219259"/>
                </a:moveTo>
                <a:cubicBezTo>
                  <a:pt x="75479" y="220676"/>
                  <a:pt x="75839" y="223510"/>
                  <a:pt x="74396" y="225635"/>
                </a:cubicBezTo>
                <a:lnTo>
                  <a:pt x="49862" y="258225"/>
                </a:lnTo>
                <a:cubicBezTo>
                  <a:pt x="48780" y="259287"/>
                  <a:pt x="47337" y="259996"/>
                  <a:pt x="45893" y="259996"/>
                </a:cubicBezTo>
                <a:cubicBezTo>
                  <a:pt x="44450" y="259996"/>
                  <a:pt x="43007" y="259287"/>
                  <a:pt x="41925" y="258225"/>
                </a:cubicBezTo>
                <a:lnTo>
                  <a:pt x="30018" y="242284"/>
                </a:lnTo>
                <a:cubicBezTo>
                  <a:pt x="28575" y="240159"/>
                  <a:pt x="28936" y="237325"/>
                  <a:pt x="31100" y="235908"/>
                </a:cubicBezTo>
                <a:cubicBezTo>
                  <a:pt x="33266" y="234137"/>
                  <a:pt x="36152" y="234491"/>
                  <a:pt x="37956" y="236617"/>
                </a:cubicBezTo>
                <a:lnTo>
                  <a:pt x="45893" y="247598"/>
                </a:lnTo>
                <a:lnTo>
                  <a:pt x="66820" y="219968"/>
                </a:lnTo>
                <a:cubicBezTo>
                  <a:pt x="68263" y="217842"/>
                  <a:pt x="71149" y="217488"/>
                  <a:pt x="73314" y="219259"/>
                </a:cubicBezTo>
                <a:close/>
                <a:moveTo>
                  <a:pt x="138023" y="166688"/>
                </a:moveTo>
                <a:lnTo>
                  <a:pt x="166059" y="166688"/>
                </a:lnTo>
                <a:cubicBezTo>
                  <a:pt x="168934" y="166688"/>
                  <a:pt x="171091" y="168805"/>
                  <a:pt x="171091" y="171274"/>
                </a:cubicBezTo>
                <a:cubicBezTo>
                  <a:pt x="171091" y="174096"/>
                  <a:pt x="168934" y="175860"/>
                  <a:pt x="166059" y="175860"/>
                </a:cubicBezTo>
                <a:lnTo>
                  <a:pt x="138023" y="175860"/>
                </a:lnTo>
                <a:cubicBezTo>
                  <a:pt x="135507" y="175860"/>
                  <a:pt x="133350" y="174096"/>
                  <a:pt x="133350" y="171274"/>
                </a:cubicBezTo>
                <a:cubicBezTo>
                  <a:pt x="133350" y="168805"/>
                  <a:pt x="135507" y="166688"/>
                  <a:pt x="138023" y="166688"/>
                </a:cubicBezTo>
                <a:close/>
                <a:moveTo>
                  <a:pt x="90436" y="166688"/>
                </a:moveTo>
                <a:lnTo>
                  <a:pt x="113628" y="166688"/>
                </a:lnTo>
                <a:cubicBezTo>
                  <a:pt x="116527" y="166688"/>
                  <a:pt x="118701" y="168805"/>
                  <a:pt x="118701" y="171274"/>
                </a:cubicBezTo>
                <a:cubicBezTo>
                  <a:pt x="118701" y="174096"/>
                  <a:pt x="116527" y="175860"/>
                  <a:pt x="113628" y="175860"/>
                </a:cubicBezTo>
                <a:lnTo>
                  <a:pt x="90436" y="175860"/>
                </a:lnTo>
                <a:cubicBezTo>
                  <a:pt x="87899" y="175860"/>
                  <a:pt x="85725" y="174096"/>
                  <a:pt x="85725" y="171274"/>
                </a:cubicBezTo>
                <a:cubicBezTo>
                  <a:pt x="85725" y="168805"/>
                  <a:pt x="87899" y="166688"/>
                  <a:pt x="90436" y="166688"/>
                </a:cubicBezTo>
                <a:close/>
                <a:moveTo>
                  <a:pt x="33523" y="155778"/>
                </a:moveTo>
                <a:cubicBezTo>
                  <a:pt x="35295" y="153988"/>
                  <a:pt x="38131" y="153988"/>
                  <a:pt x="40258" y="155778"/>
                </a:cubicBezTo>
                <a:lnTo>
                  <a:pt x="49830" y="165443"/>
                </a:lnTo>
                <a:lnTo>
                  <a:pt x="59401" y="155778"/>
                </a:lnTo>
                <a:cubicBezTo>
                  <a:pt x="61173" y="153988"/>
                  <a:pt x="64364" y="153988"/>
                  <a:pt x="66136" y="155778"/>
                </a:cubicBezTo>
                <a:cubicBezTo>
                  <a:pt x="67909" y="157568"/>
                  <a:pt x="67909" y="160789"/>
                  <a:pt x="66136" y="162579"/>
                </a:cubicBezTo>
                <a:lnTo>
                  <a:pt x="56565" y="172244"/>
                </a:lnTo>
                <a:lnTo>
                  <a:pt x="66136" y="181909"/>
                </a:lnTo>
                <a:cubicBezTo>
                  <a:pt x="67909" y="183699"/>
                  <a:pt x="67909" y="186563"/>
                  <a:pt x="66136" y="188710"/>
                </a:cubicBezTo>
                <a:cubicBezTo>
                  <a:pt x="65073" y="189784"/>
                  <a:pt x="64009" y="190142"/>
                  <a:pt x="62591" y="190142"/>
                </a:cubicBezTo>
                <a:cubicBezTo>
                  <a:pt x="61528" y="190142"/>
                  <a:pt x="60464" y="189784"/>
                  <a:pt x="59401" y="188710"/>
                </a:cubicBezTo>
                <a:lnTo>
                  <a:pt x="49830" y="179045"/>
                </a:lnTo>
                <a:lnTo>
                  <a:pt x="40258" y="188710"/>
                </a:lnTo>
                <a:cubicBezTo>
                  <a:pt x="39195" y="189784"/>
                  <a:pt x="38131" y="190142"/>
                  <a:pt x="36713" y="190142"/>
                </a:cubicBezTo>
                <a:cubicBezTo>
                  <a:pt x="35650" y="190142"/>
                  <a:pt x="34586" y="189784"/>
                  <a:pt x="33523" y="188710"/>
                </a:cubicBezTo>
                <a:cubicBezTo>
                  <a:pt x="31750" y="186563"/>
                  <a:pt x="31750" y="183699"/>
                  <a:pt x="33523" y="181909"/>
                </a:cubicBezTo>
                <a:lnTo>
                  <a:pt x="43094" y="172244"/>
                </a:lnTo>
                <a:lnTo>
                  <a:pt x="33523" y="162579"/>
                </a:lnTo>
                <a:cubicBezTo>
                  <a:pt x="31750" y="160789"/>
                  <a:pt x="31750" y="157568"/>
                  <a:pt x="33523" y="155778"/>
                </a:cubicBezTo>
                <a:close/>
                <a:moveTo>
                  <a:pt x="143164" y="100013"/>
                </a:moveTo>
                <a:lnTo>
                  <a:pt x="180687" y="100013"/>
                </a:lnTo>
                <a:cubicBezTo>
                  <a:pt x="183573" y="100013"/>
                  <a:pt x="185377" y="102054"/>
                  <a:pt x="185377" y="104435"/>
                </a:cubicBezTo>
                <a:cubicBezTo>
                  <a:pt x="185377" y="107157"/>
                  <a:pt x="183573" y="109198"/>
                  <a:pt x="180687" y="109198"/>
                </a:cubicBezTo>
                <a:lnTo>
                  <a:pt x="143164" y="109198"/>
                </a:lnTo>
                <a:cubicBezTo>
                  <a:pt x="140278" y="109198"/>
                  <a:pt x="138113" y="107157"/>
                  <a:pt x="138113" y="104435"/>
                </a:cubicBezTo>
                <a:cubicBezTo>
                  <a:pt x="138113" y="102054"/>
                  <a:pt x="140278" y="100013"/>
                  <a:pt x="143164" y="100013"/>
                </a:cubicBezTo>
                <a:close/>
                <a:moveTo>
                  <a:pt x="90442" y="100013"/>
                </a:moveTo>
                <a:lnTo>
                  <a:pt x="118745" y="100013"/>
                </a:lnTo>
                <a:cubicBezTo>
                  <a:pt x="121285" y="100013"/>
                  <a:pt x="123462" y="102054"/>
                  <a:pt x="123462" y="104435"/>
                </a:cubicBezTo>
                <a:cubicBezTo>
                  <a:pt x="123462" y="107157"/>
                  <a:pt x="121285" y="109198"/>
                  <a:pt x="118745" y="109198"/>
                </a:cubicBezTo>
                <a:lnTo>
                  <a:pt x="90442" y="109198"/>
                </a:lnTo>
                <a:cubicBezTo>
                  <a:pt x="87902" y="109198"/>
                  <a:pt x="85725" y="107157"/>
                  <a:pt x="85725" y="104435"/>
                </a:cubicBezTo>
                <a:cubicBezTo>
                  <a:pt x="85725" y="102054"/>
                  <a:pt x="87902" y="100013"/>
                  <a:pt x="90442" y="100013"/>
                </a:cubicBezTo>
                <a:close/>
                <a:moveTo>
                  <a:pt x="73314" y="85555"/>
                </a:moveTo>
                <a:cubicBezTo>
                  <a:pt x="75479" y="86972"/>
                  <a:pt x="75839" y="90160"/>
                  <a:pt x="74396" y="92285"/>
                </a:cubicBezTo>
                <a:lnTo>
                  <a:pt x="49862" y="124520"/>
                </a:lnTo>
                <a:cubicBezTo>
                  <a:pt x="48780" y="125583"/>
                  <a:pt x="47337" y="126646"/>
                  <a:pt x="45893" y="126646"/>
                </a:cubicBezTo>
                <a:cubicBezTo>
                  <a:pt x="44450" y="126646"/>
                  <a:pt x="43007" y="125583"/>
                  <a:pt x="41925" y="124520"/>
                </a:cubicBezTo>
                <a:lnTo>
                  <a:pt x="30018" y="108934"/>
                </a:lnTo>
                <a:cubicBezTo>
                  <a:pt x="28575" y="106809"/>
                  <a:pt x="28936" y="103621"/>
                  <a:pt x="31100" y="102204"/>
                </a:cubicBezTo>
                <a:cubicBezTo>
                  <a:pt x="33266" y="100787"/>
                  <a:pt x="36152" y="101141"/>
                  <a:pt x="37956" y="103266"/>
                </a:cubicBezTo>
                <a:lnTo>
                  <a:pt x="45893" y="113893"/>
                </a:lnTo>
                <a:lnTo>
                  <a:pt x="66820" y="86617"/>
                </a:lnTo>
                <a:cubicBezTo>
                  <a:pt x="68263" y="84492"/>
                  <a:pt x="71149" y="84138"/>
                  <a:pt x="73314" y="85555"/>
                </a:cubicBezTo>
                <a:close/>
                <a:moveTo>
                  <a:pt x="19135" y="47603"/>
                </a:moveTo>
                <a:cubicBezTo>
                  <a:pt x="14080" y="47603"/>
                  <a:pt x="9748" y="51931"/>
                  <a:pt x="9748" y="57340"/>
                </a:cubicBezTo>
                <a:lnTo>
                  <a:pt x="9748" y="296439"/>
                </a:lnTo>
                <a:cubicBezTo>
                  <a:pt x="9748" y="301849"/>
                  <a:pt x="14080" y="306176"/>
                  <a:pt x="19135" y="306176"/>
                </a:cubicBezTo>
                <a:lnTo>
                  <a:pt x="196404" y="306176"/>
                </a:lnTo>
                <a:cubicBezTo>
                  <a:pt x="201820" y="306176"/>
                  <a:pt x="206152" y="301849"/>
                  <a:pt x="206152" y="296439"/>
                </a:cubicBezTo>
                <a:lnTo>
                  <a:pt x="206152" y="57340"/>
                </a:lnTo>
                <a:cubicBezTo>
                  <a:pt x="206152" y="51931"/>
                  <a:pt x="201820" y="47603"/>
                  <a:pt x="196404" y="47603"/>
                </a:cubicBezTo>
                <a:lnTo>
                  <a:pt x="163550" y="47603"/>
                </a:lnTo>
                <a:lnTo>
                  <a:pt x="163550" y="50488"/>
                </a:lnTo>
                <a:cubicBezTo>
                  <a:pt x="163550" y="58783"/>
                  <a:pt x="156690" y="65635"/>
                  <a:pt x="148386" y="65635"/>
                </a:cubicBezTo>
                <a:lnTo>
                  <a:pt x="67153" y="65635"/>
                </a:lnTo>
                <a:cubicBezTo>
                  <a:pt x="58849" y="65635"/>
                  <a:pt x="51990" y="58783"/>
                  <a:pt x="51990" y="50488"/>
                </a:cubicBezTo>
                <a:lnTo>
                  <a:pt x="51990" y="47603"/>
                </a:lnTo>
                <a:lnTo>
                  <a:pt x="19135" y="47603"/>
                </a:lnTo>
                <a:close/>
                <a:moveTo>
                  <a:pt x="282349" y="20411"/>
                </a:moveTo>
                <a:cubicBezTo>
                  <a:pt x="284050" y="19050"/>
                  <a:pt x="287111" y="19050"/>
                  <a:pt x="288812" y="20411"/>
                </a:cubicBezTo>
                <a:cubicBezTo>
                  <a:pt x="289493" y="21431"/>
                  <a:pt x="290173" y="22452"/>
                  <a:pt x="290173" y="23812"/>
                </a:cubicBezTo>
                <a:cubicBezTo>
                  <a:pt x="290173" y="24833"/>
                  <a:pt x="289493" y="26194"/>
                  <a:pt x="288812" y="26874"/>
                </a:cubicBezTo>
                <a:cubicBezTo>
                  <a:pt x="287792" y="27895"/>
                  <a:pt x="286771" y="28235"/>
                  <a:pt x="285411" y="28235"/>
                </a:cubicBezTo>
                <a:cubicBezTo>
                  <a:pt x="284390" y="28235"/>
                  <a:pt x="283029" y="27895"/>
                  <a:pt x="282349" y="26874"/>
                </a:cubicBezTo>
                <a:cubicBezTo>
                  <a:pt x="281669" y="26194"/>
                  <a:pt x="280988" y="24833"/>
                  <a:pt x="280988" y="23812"/>
                </a:cubicBezTo>
                <a:cubicBezTo>
                  <a:pt x="280988" y="22452"/>
                  <a:pt x="281669" y="21431"/>
                  <a:pt x="282349" y="20411"/>
                </a:cubicBezTo>
                <a:close/>
                <a:moveTo>
                  <a:pt x="231599" y="20411"/>
                </a:moveTo>
                <a:cubicBezTo>
                  <a:pt x="233363" y="19050"/>
                  <a:pt x="236538" y="19050"/>
                  <a:pt x="238302" y="20411"/>
                </a:cubicBezTo>
                <a:cubicBezTo>
                  <a:pt x="239008" y="21431"/>
                  <a:pt x="239360" y="22452"/>
                  <a:pt x="239360" y="23812"/>
                </a:cubicBezTo>
                <a:cubicBezTo>
                  <a:pt x="239360" y="24833"/>
                  <a:pt x="239008" y="26194"/>
                  <a:pt x="238302" y="26874"/>
                </a:cubicBezTo>
                <a:cubicBezTo>
                  <a:pt x="237244" y="27895"/>
                  <a:pt x="236185" y="28235"/>
                  <a:pt x="235127" y="28235"/>
                </a:cubicBezTo>
                <a:cubicBezTo>
                  <a:pt x="233716" y="28235"/>
                  <a:pt x="232305" y="27895"/>
                  <a:pt x="231599" y="26874"/>
                </a:cubicBezTo>
                <a:cubicBezTo>
                  <a:pt x="230894" y="26194"/>
                  <a:pt x="230188" y="24833"/>
                  <a:pt x="230188" y="23812"/>
                </a:cubicBezTo>
                <a:cubicBezTo>
                  <a:pt x="230188" y="22452"/>
                  <a:pt x="230894" y="21431"/>
                  <a:pt x="231599" y="20411"/>
                </a:cubicBezTo>
                <a:close/>
                <a:moveTo>
                  <a:pt x="260174" y="19050"/>
                </a:moveTo>
                <a:cubicBezTo>
                  <a:pt x="262644" y="19050"/>
                  <a:pt x="264760" y="21167"/>
                  <a:pt x="264760" y="23636"/>
                </a:cubicBezTo>
                <a:cubicBezTo>
                  <a:pt x="264760" y="26105"/>
                  <a:pt x="262644" y="28222"/>
                  <a:pt x="260174" y="28222"/>
                </a:cubicBezTo>
                <a:cubicBezTo>
                  <a:pt x="257352" y="28222"/>
                  <a:pt x="255588" y="26105"/>
                  <a:pt x="255588" y="23636"/>
                </a:cubicBezTo>
                <a:cubicBezTo>
                  <a:pt x="255588" y="21167"/>
                  <a:pt x="257352" y="19050"/>
                  <a:pt x="260174" y="19050"/>
                </a:cubicBezTo>
                <a:close/>
                <a:moveTo>
                  <a:pt x="107950" y="9376"/>
                </a:moveTo>
                <a:cubicBezTo>
                  <a:pt x="102174" y="9376"/>
                  <a:pt x="97480" y="14064"/>
                  <a:pt x="97480" y="19835"/>
                </a:cubicBezTo>
                <a:cubicBezTo>
                  <a:pt x="97480" y="22359"/>
                  <a:pt x="95314" y="24523"/>
                  <a:pt x="92426" y="24523"/>
                </a:cubicBezTo>
                <a:lnTo>
                  <a:pt x="67153" y="24523"/>
                </a:lnTo>
                <a:cubicBezTo>
                  <a:pt x="64265" y="24523"/>
                  <a:pt x="61738" y="27047"/>
                  <a:pt x="61738" y="29932"/>
                </a:cubicBezTo>
                <a:lnTo>
                  <a:pt x="61738" y="50488"/>
                </a:lnTo>
                <a:cubicBezTo>
                  <a:pt x="61738" y="53373"/>
                  <a:pt x="64265" y="55537"/>
                  <a:pt x="67153" y="55537"/>
                </a:cubicBezTo>
                <a:lnTo>
                  <a:pt x="148386" y="55537"/>
                </a:lnTo>
                <a:cubicBezTo>
                  <a:pt x="151636" y="55537"/>
                  <a:pt x="154163" y="53373"/>
                  <a:pt x="154163" y="50488"/>
                </a:cubicBezTo>
                <a:lnTo>
                  <a:pt x="154163" y="29932"/>
                </a:lnTo>
                <a:cubicBezTo>
                  <a:pt x="154163" y="27047"/>
                  <a:pt x="151636" y="24523"/>
                  <a:pt x="148386" y="24523"/>
                </a:cubicBezTo>
                <a:lnTo>
                  <a:pt x="123114" y="24523"/>
                </a:lnTo>
                <a:cubicBezTo>
                  <a:pt x="120587" y="24523"/>
                  <a:pt x="118420" y="22359"/>
                  <a:pt x="118420" y="19835"/>
                </a:cubicBezTo>
                <a:cubicBezTo>
                  <a:pt x="118420" y="14064"/>
                  <a:pt x="113727" y="9376"/>
                  <a:pt x="107950" y="9376"/>
                </a:cubicBezTo>
                <a:close/>
                <a:moveTo>
                  <a:pt x="169779" y="0"/>
                </a:moveTo>
                <a:lnTo>
                  <a:pt x="310874" y="0"/>
                </a:lnTo>
                <a:cubicBezTo>
                  <a:pt x="313394" y="0"/>
                  <a:pt x="315553" y="1803"/>
                  <a:pt x="315553" y="4688"/>
                </a:cubicBezTo>
                <a:lnTo>
                  <a:pt x="315553" y="42915"/>
                </a:lnTo>
                <a:lnTo>
                  <a:pt x="315553" y="310864"/>
                </a:lnTo>
                <a:cubicBezTo>
                  <a:pt x="315553" y="313389"/>
                  <a:pt x="313394" y="315553"/>
                  <a:pt x="310874" y="315553"/>
                </a:cubicBezTo>
                <a:lnTo>
                  <a:pt x="234568" y="315553"/>
                </a:lnTo>
                <a:cubicBezTo>
                  <a:pt x="231688" y="315553"/>
                  <a:pt x="229529" y="313389"/>
                  <a:pt x="229529" y="310864"/>
                </a:cubicBezTo>
                <a:cubicBezTo>
                  <a:pt x="229529" y="307979"/>
                  <a:pt x="231688" y="306176"/>
                  <a:pt x="234568" y="306176"/>
                </a:cubicBezTo>
                <a:lnTo>
                  <a:pt x="306195" y="306176"/>
                </a:lnTo>
                <a:lnTo>
                  <a:pt x="306195" y="47603"/>
                </a:lnTo>
                <a:lnTo>
                  <a:pt x="234568" y="47603"/>
                </a:lnTo>
                <a:cubicBezTo>
                  <a:pt x="231688" y="47603"/>
                  <a:pt x="229529" y="45439"/>
                  <a:pt x="229529" y="42915"/>
                </a:cubicBezTo>
                <a:cubicBezTo>
                  <a:pt x="229529" y="40391"/>
                  <a:pt x="231688" y="38227"/>
                  <a:pt x="234568" y="38227"/>
                </a:cubicBezTo>
                <a:lnTo>
                  <a:pt x="306195" y="38227"/>
                </a:lnTo>
                <a:lnTo>
                  <a:pt x="306195" y="9376"/>
                </a:lnTo>
                <a:lnTo>
                  <a:pt x="169779" y="9376"/>
                </a:lnTo>
                <a:cubicBezTo>
                  <a:pt x="167260" y="9376"/>
                  <a:pt x="165100" y="7213"/>
                  <a:pt x="165100" y="4688"/>
                </a:cubicBezTo>
                <a:cubicBezTo>
                  <a:pt x="165100" y="1803"/>
                  <a:pt x="167260" y="0"/>
                  <a:pt x="169779" y="0"/>
                </a:cubicBezTo>
                <a:close/>
                <a:moveTo>
                  <a:pt x="107950" y="0"/>
                </a:moveTo>
                <a:cubicBezTo>
                  <a:pt x="117337" y="0"/>
                  <a:pt x="125280" y="6491"/>
                  <a:pt x="127446" y="15146"/>
                </a:cubicBezTo>
                <a:lnTo>
                  <a:pt x="148386" y="15146"/>
                </a:lnTo>
                <a:cubicBezTo>
                  <a:pt x="156690" y="15146"/>
                  <a:pt x="163550" y="21998"/>
                  <a:pt x="163550" y="29932"/>
                </a:cubicBezTo>
                <a:lnTo>
                  <a:pt x="163550" y="38227"/>
                </a:lnTo>
                <a:lnTo>
                  <a:pt x="196404" y="38227"/>
                </a:lnTo>
                <a:cubicBezTo>
                  <a:pt x="206874" y="38227"/>
                  <a:pt x="215539" y="46521"/>
                  <a:pt x="215539" y="57340"/>
                </a:cubicBezTo>
                <a:lnTo>
                  <a:pt x="215539" y="296439"/>
                </a:lnTo>
                <a:cubicBezTo>
                  <a:pt x="215539" y="307258"/>
                  <a:pt x="206874" y="315553"/>
                  <a:pt x="196404" y="315553"/>
                </a:cubicBezTo>
                <a:lnTo>
                  <a:pt x="19135" y="315553"/>
                </a:lnTo>
                <a:cubicBezTo>
                  <a:pt x="8665" y="315553"/>
                  <a:pt x="0" y="307258"/>
                  <a:pt x="0" y="296439"/>
                </a:cubicBezTo>
                <a:lnTo>
                  <a:pt x="0" y="57340"/>
                </a:lnTo>
                <a:cubicBezTo>
                  <a:pt x="0" y="46521"/>
                  <a:pt x="8665" y="38227"/>
                  <a:pt x="19135" y="38227"/>
                </a:cubicBezTo>
                <a:lnTo>
                  <a:pt x="51990" y="38227"/>
                </a:lnTo>
                <a:lnTo>
                  <a:pt x="51990" y="29932"/>
                </a:lnTo>
                <a:cubicBezTo>
                  <a:pt x="51990" y="21998"/>
                  <a:pt x="58849" y="15146"/>
                  <a:pt x="67153" y="15146"/>
                </a:cubicBezTo>
                <a:lnTo>
                  <a:pt x="88454" y="15146"/>
                </a:lnTo>
                <a:cubicBezTo>
                  <a:pt x="90620" y="6491"/>
                  <a:pt x="98563" y="0"/>
                  <a:pt x="107950" y="0"/>
                </a:cubicBezTo>
                <a:close/>
                <a:moveTo>
                  <a:pt x="4683" y="0"/>
                </a:moveTo>
                <a:lnTo>
                  <a:pt x="45396" y="0"/>
                </a:lnTo>
                <a:cubicBezTo>
                  <a:pt x="48278" y="0"/>
                  <a:pt x="50440" y="1786"/>
                  <a:pt x="50440" y="4643"/>
                </a:cubicBezTo>
                <a:cubicBezTo>
                  <a:pt x="50440" y="7144"/>
                  <a:pt x="48278" y="9287"/>
                  <a:pt x="45396" y="9287"/>
                </a:cubicBezTo>
                <a:lnTo>
                  <a:pt x="9727" y="9287"/>
                </a:lnTo>
                <a:lnTo>
                  <a:pt x="9727" y="23574"/>
                </a:lnTo>
                <a:cubicBezTo>
                  <a:pt x="9727" y="26075"/>
                  <a:pt x="7566" y="28218"/>
                  <a:pt x="4683" y="28218"/>
                </a:cubicBezTo>
                <a:cubicBezTo>
                  <a:pt x="2161" y="28218"/>
                  <a:pt x="0" y="26075"/>
                  <a:pt x="0" y="23574"/>
                </a:cubicBezTo>
                <a:lnTo>
                  <a:pt x="0" y="4643"/>
                </a:lnTo>
                <a:cubicBezTo>
                  <a:pt x="0" y="1786"/>
                  <a:pt x="2161" y="0"/>
                  <a:pt x="4683" y="0"/>
                </a:cubicBezTo>
                <a:close/>
              </a:path>
            </a:pathLst>
          </a:custGeom>
          <a:solidFill>
            <a:srgbClr val="7F7F7F"/>
          </a:solidFill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2"/>
          <p:cNvSpPr txBox="1"/>
          <p:nvPr/>
        </p:nvSpPr>
        <p:spPr>
          <a:xfrm>
            <a:off x="8939575" y="9171000"/>
            <a:ext cx="67044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Évaluation 360°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Les étudiants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s'auto-évaluent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évaluent leur équipe et les autres membres de l'équipe.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C'est un bon endroit pour faire savoir à votre instructeur à quel point votre équipe a été efficace et motivée.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52"/>
          <p:cNvSpPr txBox="1"/>
          <p:nvPr/>
        </p:nvSpPr>
        <p:spPr>
          <a:xfrm>
            <a:off x="1357738" y="9171000"/>
            <a:ext cx="57810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Journal de bord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Rédigez des commentaires concernant votre plan d'affaire et les décisions qui le soutiennent.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Cela vous permet d'expliquer le raisonnement qui motive vos décisions.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52"/>
          <p:cNvSpPr txBox="1"/>
          <p:nvPr/>
        </p:nvSpPr>
        <p:spPr>
          <a:xfrm>
            <a:off x="17238888" y="9171000"/>
            <a:ext cx="59523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Questionnaire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Questions à choix multiples sur les principaux concepts de la simulation.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8" name="Google Shape;448;p52"/>
          <p:cNvPicPr preferRelativeResize="0"/>
          <p:nvPr/>
        </p:nvPicPr>
        <p:blipFill rotWithShape="1">
          <a:blip r:embed="rId3">
            <a:alphaModFix/>
          </a:blip>
          <a:srcRect b="-3588" l="0" r="0" t="20909"/>
          <a:stretch/>
        </p:blipFill>
        <p:spPr>
          <a:xfrm>
            <a:off x="13375" y="-78125"/>
            <a:ext cx="24377651" cy="667245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2"/>
          <p:cNvSpPr txBox="1"/>
          <p:nvPr/>
        </p:nvSpPr>
        <p:spPr>
          <a:xfrm>
            <a:off x="787675" y="2595850"/>
            <a:ext cx="31782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AU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É</a:t>
            </a:r>
            <a:r>
              <a:rPr lang="en-AU" sz="5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valuation</a:t>
            </a:r>
            <a:endParaRPr sz="5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3000">
              <a:solidFill>
                <a:srgbClr val="66427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0" name="Google Shape;45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7026" y="4132825"/>
            <a:ext cx="7452001" cy="4327893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451" name="Google Shape;451;p52"/>
          <p:cNvSpPr/>
          <p:nvPr/>
        </p:nvSpPr>
        <p:spPr>
          <a:xfrm>
            <a:off x="18504400" y="699975"/>
            <a:ext cx="4438800" cy="43008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2" name="Google Shape;452;p52"/>
          <p:cNvSpPr/>
          <p:nvPr/>
        </p:nvSpPr>
        <p:spPr>
          <a:xfrm>
            <a:off x="18793629" y="959949"/>
            <a:ext cx="3860346" cy="3781203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Votre enseignant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pourrait vous demander de compléter une ou plusieurs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de ces évaluations !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3" name="Google Shape;45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75" y="4051197"/>
            <a:ext cx="7416001" cy="4413774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454" name="Google Shape;45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2513" y="4088909"/>
            <a:ext cx="7451999" cy="4359058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/>
          <p:nvPr/>
        </p:nvSpPr>
        <p:spPr>
          <a:xfrm>
            <a:off x="0" y="7696625"/>
            <a:ext cx="24453975" cy="75700"/>
          </a:xfrm>
          <a:custGeom>
            <a:rect b="b" l="l" r="r" t="t"/>
            <a:pathLst>
              <a:path extrusionOk="0" h="103" w="17022">
                <a:moveTo>
                  <a:pt x="51" y="0"/>
                </a:moveTo>
                <a:lnTo>
                  <a:pt x="16970" y="0"/>
                </a:lnTo>
                <a:lnTo>
                  <a:pt x="16970" y="0"/>
                </a:lnTo>
                <a:cubicBezTo>
                  <a:pt x="16998" y="0"/>
                  <a:pt x="17021" y="23"/>
                  <a:pt x="17021" y="51"/>
                </a:cubicBezTo>
                <a:lnTo>
                  <a:pt x="17021" y="51"/>
                </a:lnTo>
                <a:cubicBezTo>
                  <a:pt x="17021" y="79"/>
                  <a:pt x="16998" y="102"/>
                  <a:pt x="16970" y="102"/>
                </a:cubicBezTo>
                <a:lnTo>
                  <a:pt x="51" y="102"/>
                </a:lnTo>
                <a:lnTo>
                  <a:pt x="51" y="102"/>
                </a:lnTo>
                <a:cubicBezTo>
                  <a:pt x="23" y="102"/>
                  <a:pt x="0" y="79"/>
                  <a:pt x="0" y="51"/>
                </a:cubicBezTo>
                <a:lnTo>
                  <a:pt x="0" y="51"/>
                </a:lnTo>
                <a:cubicBezTo>
                  <a:pt x="0" y="23"/>
                  <a:pt x="23" y="0"/>
                  <a:pt x="51" y="0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3757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24" name="Google Shape;124;p35"/>
          <p:cNvGrpSpPr/>
          <p:nvPr/>
        </p:nvGrpSpPr>
        <p:grpSpPr>
          <a:xfrm>
            <a:off x="1717925" y="483025"/>
            <a:ext cx="20394707" cy="1984350"/>
            <a:chOff x="5988395" y="483025"/>
            <a:chExt cx="12040800" cy="1984350"/>
          </a:xfrm>
        </p:grpSpPr>
        <p:sp>
          <p:nvSpPr>
            <p:cNvPr id="125" name="Google Shape;125;p35"/>
            <p:cNvSpPr txBox="1"/>
            <p:nvPr/>
          </p:nvSpPr>
          <p:spPr>
            <a:xfrm>
              <a:off x="5988395" y="483025"/>
              <a:ext cx="120408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700"/>
                <a:buFont typeface="Arial"/>
                <a:buNone/>
              </a:pPr>
              <a:r>
                <a:rPr b="1" lang="en-AU" sz="6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Étapes d'inscription</a:t>
              </a:r>
              <a:endParaRPr b="1" i="0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5"/>
            <p:cNvSpPr txBox="1"/>
            <p:nvPr/>
          </p:nvSpPr>
          <p:spPr>
            <a:xfrm>
              <a:off x="10907520" y="1628275"/>
              <a:ext cx="1974600" cy="8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725" lIns="217475" spcFirstLastPara="1" rIns="217475" wrap="square" tIns="108725">
              <a:no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rPr lang="en-AU" sz="3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C'est parti !</a:t>
              </a:r>
              <a:endParaRPr b="0" i="0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27" name="Google Shape;127;p35"/>
          <p:cNvSpPr/>
          <p:nvPr/>
        </p:nvSpPr>
        <p:spPr>
          <a:xfrm>
            <a:off x="2407025" y="4501425"/>
            <a:ext cx="65925" cy="3240000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" name="Google Shape;128;p35"/>
          <p:cNvSpPr/>
          <p:nvPr/>
        </p:nvSpPr>
        <p:spPr>
          <a:xfrm>
            <a:off x="2253194" y="7587393"/>
            <a:ext cx="368071" cy="368074"/>
          </a:xfrm>
          <a:custGeom>
            <a:rect b="b" l="l" r="r" t="t"/>
            <a:pathLst>
              <a:path extrusionOk="0" h="297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8"/>
                </a:cubicBezTo>
                <a:lnTo>
                  <a:pt x="296" y="148"/>
                </a:lnTo>
                <a:cubicBezTo>
                  <a:pt x="296" y="229"/>
                  <a:pt x="229" y="296"/>
                  <a:pt x="148" y="296"/>
                </a:cubicBezTo>
                <a:lnTo>
                  <a:pt x="148" y="296"/>
                </a:lnTo>
                <a:cubicBezTo>
                  <a:pt x="67" y="296"/>
                  <a:pt x="0" y="229"/>
                  <a:pt x="0" y="148"/>
                </a:cubicBezTo>
                <a:lnTo>
                  <a:pt x="0" y="148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" name="Google Shape;129;p35"/>
          <p:cNvSpPr/>
          <p:nvPr/>
        </p:nvSpPr>
        <p:spPr>
          <a:xfrm>
            <a:off x="1018041" y="40348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35"/>
          <p:cNvSpPr/>
          <p:nvPr/>
        </p:nvSpPr>
        <p:spPr>
          <a:xfrm>
            <a:off x="1282364" y="4307451"/>
            <a:ext cx="2309737" cy="2309737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0"/>
              <a:buFont typeface="Arial"/>
              <a:buNone/>
            </a:pPr>
            <a:r>
              <a:rPr b="1" lang="en-AU" sz="67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35"/>
          <p:cNvSpPr/>
          <p:nvPr/>
        </p:nvSpPr>
        <p:spPr>
          <a:xfrm flipH="1" rot="10800000">
            <a:off x="6716888" y="7635303"/>
            <a:ext cx="65925" cy="2008476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35"/>
          <p:cNvSpPr/>
          <p:nvPr/>
        </p:nvSpPr>
        <p:spPr>
          <a:xfrm>
            <a:off x="6563066" y="7548936"/>
            <a:ext cx="368071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29" y="295"/>
                  <a:pt x="148" y="295"/>
                </a:cubicBezTo>
                <a:lnTo>
                  <a:pt x="148" y="295"/>
                </a:lnTo>
                <a:cubicBezTo>
                  <a:pt x="67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35"/>
          <p:cNvSpPr/>
          <p:nvPr/>
        </p:nvSpPr>
        <p:spPr>
          <a:xfrm>
            <a:off x="11409725" y="4196625"/>
            <a:ext cx="64148" cy="3542404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35"/>
          <p:cNvSpPr/>
          <p:nvPr/>
        </p:nvSpPr>
        <p:spPr>
          <a:xfrm>
            <a:off x="11261409" y="75489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35"/>
          <p:cNvSpPr/>
          <p:nvPr/>
        </p:nvSpPr>
        <p:spPr>
          <a:xfrm>
            <a:off x="10020761" y="40348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5"/>
          <p:cNvSpPr/>
          <p:nvPr/>
        </p:nvSpPr>
        <p:spPr>
          <a:xfrm>
            <a:off x="10274787" y="4329538"/>
            <a:ext cx="2346811" cy="2319775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653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i="0" sz="653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35"/>
          <p:cNvSpPr/>
          <p:nvPr/>
        </p:nvSpPr>
        <p:spPr>
          <a:xfrm flipH="1" rot="10800000">
            <a:off x="16144275" y="4154047"/>
            <a:ext cx="64100" cy="3554473"/>
          </a:xfrm>
          <a:custGeom>
            <a:rect b="b" l="l" r="r" t="t"/>
            <a:pathLst>
              <a:path extrusionOk="0" h="4261" w="51">
                <a:moveTo>
                  <a:pt x="0" y="0"/>
                </a:moveTo>
                <a:lnTo>
                  <a:pt x="50" y="0"/>
                </a:lnTo>
                <a:lnTo>
                  <a:pt x="50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35"/>
          <p:cNvSpPr/>
          <p:nvPr/>
        </p:nvSpPr>
        <p:spPr>
          <a:xfrm>
            <a:off x="15991369" y="7548936"/>
            <a:ext cx="368074" cy="368071"/>
          </a:xfrm>
          <a:custGeom>
            <a:rect b="b" l="l" r="r" t="t"/>
            <a:pathLst>
              <a:path extrusionOk="0" h="296" w="297">
                <a:moveTo>
                  <a:pt x="148" y="0"/>
                </a:moveTo>
                <a:lnTo>
                  <a:pt x="148" y="0"/>
                </a:lnTo>
                <a:cubicBezTo>
                  <a:pt x="230" y="0"/>
                  <a:pt x="296" y="66"/>
                  <a:pt x="296" y="147"/>
                </a:cubicBezTo>
                <a:lnTo>
                  <a:pt x="296" y="147"/>
                </a:lnTo>
                <a:cubicBezTo>
                  <a:pt x="296" y="229"/>
                  <a:pt x="230" y="295"/>
                  <a:pt x="148" y="295"/>
                </a:cubicBezTo>
                <a:lnTo>
                  <a:pt x="148" y="295"/>
                </a:lnTo>
                <a:cubicBezTo>
                  <a:pt x="66" y="295"/>
                  <a:pt x="0" y="229"/>
                  <a:pt x="0" y="147"/>
                </a:cubicBezTo>
                <a:lnTo>
                  <a:pt x="0" y="147"/>
                </a:lnTo>
                <a:cubicBezTo>
                  <a:pt x="0" y="66"/>
                  <a:pt x="66" y="0"/>
                  <a:pt x="148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35"/>
          <p:cNvSpPr/>
          <p:nvPr/>
        </p:nvSpPr>
        <p:spPr>
          <a:xfrm>
            <a:off x="14747995" y="4048097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" name="Google Shape;140;p35"/>
          <p:cNvSpPr txBox="1"/>
          <p:nvPr/>
        </p:nvSpPr>
        <p:spPr>
          <a:xfrm>
            <a:off x="1018050" y="8884750"/>
            <a:ext cx="2967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AU" sz="2800" u="sng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www.praxar.com/inscription</a:t>
            </a:r>
            <a:endParaRPr b="0" i="0" sz="28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35"/>
          <p:cNvSpPr txBox="1"/>
          <p:nvPr/>
        </p:nvSpPr>
        <p:spPr>
          <a:xfrm>
            <a:off x="1018050" y="8302825"/>
            <a:ext cx="3203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Allez à...</a:t>
            </a:r>
            <a:endParaRPr b="1" i="0" sz="31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35"/>
          <p:cNvSpPr txBox="1"/>
          <p:nvPr/>
        </p:nvSpPr>
        <p:spPr>
          <a:xfrm>
            <a:off x="4209475" y="6601950"/>
            <a:ext cx="54747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3100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31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Complétez le formulaire </a:t>
            </a:r>
            <a:endParaRPr b="1" sz="3100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31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d'inscription</a:t>
            </a:r>
            <a:endParaRPr b="1" sz="3100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35"/>
          <p:cNvSpPr txBox="1"/>
          <p:nvPr/>
        </p:nvSpPr>
        <p:spPr>
          <a:xfrm>
            <a:off x="9338350" y="9120950"/>
            <a:ext cx="4357500" cy="3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recevrez un courriel de confirmation.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Cliquez sur le lien présent dans le message électronique.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*Vérifiez votre courrier indésirable.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35"/>
          <p:cNvSpPr txBox="1"/>
          <p:nvPr/>
        </p:nvSpPr>
        <p:spPr>
          <a:xfrm>
            <a:off x="9349800" y="8226625"/>
            <a:ext cx="4206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3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Vérifiez vos courriels</a:t>
            </a:r>
            <a:endParaRPr/>
          </a:p>
        </p:txBody>
      </p:sp>
      <p:sp>
        <p:nvSpPr>
          <p:cNvPr id="145" name="Google Shape;145;p35"/>
          <p:cNvSpPr txBox="1"/>
          <p:nvPr/>
        </p:nvSpPr>
        <p:spPr>
          <a:xfrm>
            <a:off x="19123475" y="6672425"/>
            <a:ext cx="5009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AU" sz="3100">
                <a:solidFill>
                  <a:srgbClr val="70902D"/>
                </a:solidFill>
                <a:latin typeface="Nunito"/>
                <a:ea typeface="Nunito"/>
                <a:cs typeface="Nunito"/>
                <a:sym typeface="Nunito"/>
              </a:rPr>
              <a:t>Activez votre simulation</a:t>
            </a:r>
            <a:endParaRPr b="1" i="0" sz="3100" u="none" cap="none" strike="noStrike">
              <a:solidFill>
                <a:srgbClr val="70902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35"/>
          <p:cNvSpPr txBox="1"/>
          <p:nvPr/>
        </p:nvSpPr>
        <p:spPr>
          <a:xfrm>
            <a:off x="14277875" y="9116125"/>
            <a:ext cx="45741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Utilisez le code de simulation qui vous a été donné par votre instructeur. (SIM-XXXX-XX)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35"/>
          <p:cNvSpPr txBox="1"/>
          <p:nvPr/>
        </p:nvSpPr>
        <p:spPr>
          <a:xfrm>
            <a:off x="14258000" y="8226625"/>
            <a:ext cx="526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AU" sz="3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Joignez-vous à votre classe</a:t>
            </a:r>
            <a:endParaRPr b="1" i="0" sz="31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35"/>
          <p:cNvSpPr/>
          <p:nvPr/>
        </p:nvSpPr>
        <p:spPr>
          <a:xfrm>
            <a:off x="21415500" y="7710425"/>
            <a:ext cx="64173" cy="3686404"/>
          </a:xfrm>
          <a:custGeom>
            <a:rect b="b" l="l" r="r" t="t"/>
            <a:pathLst>
              <a:path extrusionOk="0" h="4261" w="53">
                <a:moveTo>
                  <a:pt x="0" y="0"/>
                </a:moveTo>
                <a:lnTo>
                  <a:pt x="52" y="0"/>
                </a:lnTo>
                <a:lnTo>
                  <a:pt x="52" y="4260"/>
                </a:lnTo>
                <a:lnTo>
                  <a:pt x="0" y="4260"/>
                </a:lnTo>
                <a:lnTo>
                  <a:pt x="0" y="0"/>
                </a:lnTo>
              </a:path>
            </a:pathLst>
          </a:custGeom>
          <a:solidFill>
            <a:srgbClr val="709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35"/>
          <p:cNvSpPr/>
          <p:nvPr/>
        </p:nvSpPr>
        <p:spPr>
          <a:xfrm>
            <a:off x="21261669" y="7519793"/>
            <a:ext cx="368071" cy="368074"/>
          </a:xfrm>
          <a:custGeom>
            <a:rect b="b" l="l" r="r" t="t"/>
            <a:pathLst>
              <a:path extrusionOk="0" h="297" w="297">
                <a:moveTo>
                  <a:pt x="148" y="0"/>
                </a:moveTo>
                <a:lnTo>
                  <a:pt x="148" y="0"/>
                </a:lnTo>
                <a:cubicBezTo>
                  <a:pt x="229" y="0"/>
                  <a:pt x="296" y="66"/>
                  <a:pt x="296" y="148"/>
                </a:cubicBezTo>
                <a:lnTo>
                  <a:pt x="296" y="148"/>
                </a:lnTo>
                <a:cubicBezTo>
                  <a:pt x="296" y="229"/>
                  <a:pt x="229" y="296"/>
                  <a:pt x="148" y="296"/>
                </a:cubicBezTo>
                <a:lnTo>
                  <a:pt x="148" y="296"/>
                </a:lnTo>
                <a:cubicBezTo>
                  <a:pt x="67" y="296"/>
                  <a:pt x="0" y="229"/>
                  <a:pt x="0" y="148"/>
                </a:cubicBezTo>
                <a:lnTo>
                  <a:pt x="0" y="148"/>
                </a:lnTo>
                <a:cubicBezTo>
                  <a:pt x="0" y="66"/>
                  <a:pt x="67" y="0"/>
                  <a:pt x="148" y="0"/>
                </a:cubicBezTo>
              </a:path>
            </a:pathLst>
          </a:custGeom>
          <a:solidFill>
            <a:srgbClr val="709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35"/>
          <p:cNvSpPr/>
          <p:nvPr/>
        </p:nvSpPr>
        <p:spPr>
          <a:xfrm>
            <a:off x="20026516" y="8691691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6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rgbClr val="709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35"/>
          <p:cNvSpPr/>
          <p:nvPr/>
        </p:nvSpPr>
        <p:spPr>
          <a:xfrm>
            <a:off x="5322425" y="8665359"/>
            <a:ext cx="2854854" cy="2854854"/>
          </a:xfrm>
          <a:custGeom>
            <a:rect b="b" l="l" r="r" t="t"/>
            <a:pathLst>
              <a:path extrusionOk="0" h="2753" w="2753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6"/>
                  <a:pt x="2136" y="2752"/>
                  <a:pt x="1376" y="2752"/>
                </a:cubicBezTo>
                <a:lnTo>
                  <a:pt x="1376" y="2752"/>
                </a:lnTo>
                <a:cubicBezTo>
                  <a:pt x="617" y="2752"/>
                  <a:pt x="0" y="2136"/>
                  <a:pt x="0" y="1376"/>
                </a:cubicBezTo>
                <a:lnTo>
                  <a:pt x="0" y="1376"/>
                </a:lnTo>
                <a:cubicBezTo>
                  <a:pt x="0" y="616"/>
                  <a:pt x="617" y="0"/>
                  <a:pt x="1376" y="0"/>
                </a:cubicBezTo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0" i="0" sz="653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35"/>
          <p:cNvSpPr/>
          <p:nvPr/>
        </p:nvSpPr>
        <p:spPr>
          <a:xfrm>
            <a:off x="5592227" y="8937914"/>
            <a:ext cx="2309737" cy="2309737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b="1" lang="en-AU" sz="6700">
                <a:solidFill>
                  <a:srgbClr val="AAAAAA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i="0" sz="6700" u="none" cap="none" strike="noStrike">
              <a:solidFill>
                <a:srgbClr val="AAAAA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35"/>
          <p:cNvSpPr/>
          <p:nvPr/>
        </p:nvSpPr>
        <p:spPr>
          <a:xfrm>
            <a:off x="14995900" y="4315638"/>
            <a:ext cx="2346811" cy="2319775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653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i="0" sz="67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35"/>
          <p:cNvSpPr/>
          <p:nvPr/>
        </p:nvSpPr>
        <p:spPr>
          <a:xfrm>
            <a:off x="20269375" y="8959238"/>
            <a:ext cx="2346811" cy="2319775"/>
          </a:xfrm>
          <a:custGeom>
            <a:rect b="b" l="l" r="r" t="t"/>
            <a:pathLst>
              <a:path extrusionOk="0" h="1937" w="1937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6" y="433"/>
                  <a:pt x="1936" y="968"/>
                </a:cubicBezTo>
                <a:lnTo>
                  <a:pt x="1936" y="968"/>
                </a:lnTo>
                <a:cubicBezTo>
                  <a:pt x="1936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-AU" sz="6530">
                <a:solidFill>
                  <a:srgbClr val="70902D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i="0" sz="6700" u="none" cap="none" strike="noStrike">
              <a:solidFill>
                <a:srgbClr val="70902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5" name="Google Shape;155;p35"/>
          <p:cNvPicPr preferRelativeResize="0"/>
          <p:nvPr/>
        </p:nvPicPr>
        <p:blipFill rotWithShape="1">
          <a:blip r:embed="rId4">
            <a:alphaModFix/>
          </a:blip>
          <a:srcRect b="0" l="1593" r="19926" t="0"/>
          <a:stretch/>
        </p:blipFill>
        <p:spPr>
          <a:xfrm>
            <a:off x="4783850" y="2941775"/>
            <a:ext cx="4206900" cy="31857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35"/>
          <p:cNvPicPr preferRelativeResize="0"/>
          <p:nvPr/>
        </p:nvPicPr>
        <p:blipFill rotWithShape="1">
          <a:blip r:embed="rId5">
            <a:alphaModFix/>
          </a:blip>
          <a:srcRect b="0" l="0" r="23359" t="0"/>
          <a:stretch/>
        </p:blipFill>
        <p:spPr>
          <a:xfrm>
            <a:off x="19075675" y="2804100"/>
            <a:ext cx="4647601" cy="3588194"/>
          </a:xfrm>
          <a:prstGeom prst="rect">
            <a:avLst/>
          </a:prstGeom>
          <a:noFill/>
          <a:ln cap="flat" cmpd="sng" w="38100">
            <a:solidFill>
              <a:srgbClr val="70902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35"/>
          <p:cNvPicPr preferRelativeResize="0"/>
          <p:nvPr/>
        </p:nvPicPr>
        <p:blipFill rotWithShape="1">
          <a:blip r:embed="rId6">
            <a:alphaModFix/>
          </a:blip>
          <a:srcRect b="12914" l="0" r="34193" t="0"/>
          <a:stretch/>
        </p:blipFill>
        <p:spPr>
          <a:xfrm>
            <a:off x="14418175" y="11444025"/>
            <a:ext cx="4357575" cy="11850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3"/>
          <p:cNvSpPr txBox="1"/>
          <p:nvPr/>
        </p:nvSpPr>
        <p:spPr>
          <a:xfrm>
            <a:off x="6317375" y="6946175"/>
            <a:ext cx="11742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i="1" lang="en-AU" sz="8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ALLONS-Y !</a:t>
            </a:r>
            <a:endParaRPr b="0" i="1" sz="80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53"/>
          <p:cNvSpPr txBox="1"/>
          <p:nvPr/>
        </p:nvSpPr>
        <p:spPr>
          <a:xfrm>
            <a:off x="8923925" y="8893150"/>
            <a:ext cx="6529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en-A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Visitez notre centre d'aide : </a:t>
            </a:r>
            <a:endParaRPr i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i="1" sz="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AU" sz="3600" u="sng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Centre d’aide Praxar</a:t>
            </a:r>
            <a:endParaRPr i="1" sz="3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2" name="Google Shape;462;p53"/>
          <p:cNvGrpSpPr/>
          <p:nvPr/>
        </p:nvGrpSpPr>
        <p:grpSpPr>
          <a:xfrm>
            <a:off x="10572567" y="3536689"/>
            <a:ext cx="3232510" cy="2785843"/>
            <a:chOff x="17261039" y="3816403"/>
            <a:chExt cx="2814059" cy="2425214"/>
          </a:xfrm>
        </p:grpSpPr>
        <p:sp>
          <p:nvSpPr>
            <p:cNvPr id="463" name="Google Shape;463;p53"/>
            <p:cNvSpPr/>
            <p:nvPr/>
          </p:nvSpPr>
          <p:spPr>
            <a:xfrm>
              <a:off x="18986342" y="3853845"/>
              <a:ext cx="1088756" cy="1244289"/>
            </a:xfrm>
            <a:custGeom>
              <a:rect b="b" l="l" r="r" t="t"/>
              <a:pathLst>
                <a:path extrusionOk="0" h="1907" w="1666">
                  <a:moveTo>
                    <a:pt x="8" y="1906"/>
                  </a:moveTo>
                  <a:lnTo>
                    <a:pt x="8" y="1906"/>
                  </a:lnTo>
                  <a:cubicBezTo>
                    <a:pt x="330" y="1888"/>
                    <a:pt x="619" y="1779"/>
                    <a:pt x="864" y="1584"/>
                  </a:cubicBezTo>
                  <a:lnTo>
                    <a:pt x="864" y="1584"/>
                  </a:lnTo>
                  <a:cubicBezTo>
                    <a:pt x="1323" y="1220"/>
                    <a:pt x="1583" y="589"/>
                    <a:pt x="1665" y="0"/>
                  </a:cubicBezTo>
                  <a:lnTo>
                    <a:pt x="568" y="107"/>
                  </a:lnTo>
                  <a:lnTo>
                    <a:pt x="568" y="107"/>
                  </a:lnTo>
                  <a:cubicBezTo>
                    <a:pt x="517" y="260"/>
                    <a:pt x="565" y="362"/>
                    <a:pt x="679" y="428"/>
                  </a:cubicBezTo>
                  <a:lnTo>
                    <a:pt x="679" y="428"/>
                  </a:lnTo>
                  <a:cubicBezTo>
                    <a:pt x="723" y="453"/>
                    <a:pt x="780" y="432"/>
                    <a:pt x="796" y="384"/>
                  </a:cubicBezTo>
                  <a:lnTo>
                    <a:pt x="796" y="384"/>
                  </a:lnTo>
                  <a:cubicBezTo>
                    <a:pt x="809" y="348"/>
                    <a:pt x="794" y="308"/>
                    <a:pt x="762" y="287"/>
                  </a:cubicBezTo>
                  <a:lnTo>
                    <a:pt x="762" y="287"/>
                  </a:lnTo>
                  <a:cubicBezTo>
                    <a:pt x="742" y="277"/>
                    <a:pt x="730" y="265"/>
                    <a:pt x="722" y="255"/>
                  </a:cubicBezTo>
                  <a:lnTo>
                    <a:pt x="1471" y="181"/>
                  </a:lnTo>
                  <a:lnTo>
                    <a:pt x="1471" y="181"/>
                  </a:lnTo>
                  <a:cubicBezTo>
                    <a:pt x="1440" y="328"/>
                    <a:pt x="1365" y="611"/>
                    <a:pt x="1215" y="895"/>
                  </a:cubicBezTo>
                  <a:lnTo>
                    <a:pt x="1215" y="895"/>
                  </a:lnTo>
                  <a:cubicBezTo>
                    <a:pt x="931" y="1428"/>
                    <a:pt x="522" y="1714"/>
                    <a:pt x="0" y="1744"/>
                  </a:cubicBezTo>
                  <a:lnTo>
                    <a:pt x="8" y="1906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4" name="Google Shape;464;p53"/>
            <p:cNvSpPr/>
            <p:nvPr/>
          </p:nvSpPr>
          <p:spPr>
            <a:xfrm>
              <a:off x="17261039" y="3816403"/>
              <a:ext cx="1057072" cy="1275974"/>
            </a:xfrm>
            <a:custGeom>
              <a:rect b="b" l="l" r="r" t="t"/>
              <a:pathLst>
                <a:path extrusionOk="0" h="1952" w="1618">
                  <a:moveTo>
                    <a:pt x="1602" y="1951"/>
                  </a:moveTo>
                  <a:lnTo>
                    <a:pt x="1602" y="1951"/>
                  </a:lnTo>
                  <a:cubicBezTo>
                    <a:pt x="1282" y="1924"/>
                    <a:pt x="997" y="1807"/>
                    <a:pt x="758" y="1605"/>
                  </a:cubicBezTo>
                  <a:lnTo>
                    <a:pt x="758" y="1605"/>
                  </a:lnTo>
                  <a:cubicBezTo>
                    <a:pt x="308" y="1227"/>
                    <a:pt x="65" y="591"/>
                    <a:pt x="0" y="0"/>
                  </a:cubicBezTo>
                  <a:lnTo>
                    <a:pt x="1092" y="138"/>
                  </a:lnTo>
                  <a:lnTo>
                    <a:pt x="1092" y="138"/>
                  </a:lnTo>
                  <a:cubicBezTo>
                    <a:pt x="1141" y="292"/>
                    <a:pt x="1088" y="393"/>
                    <a:pt x="974" y="454"/>
                  </a:cubicBezTo>
                  <a:lnTo>
                    <a:pt x="974" y="454"/>
                  </a:lnTo>
                  <a:cubicBezTo>
                    <a:pt x="929" y="478"/>
                    <a:pt x="873" y="455"/>
                    <a:pt x="857" y="407"/>
                  </a:cubicBezTo>
                  <a:lnTo>
                    <a:pt x="857" y="407"/>
                  </a:lnTo>
                  <a:cubicBezTo>
                    <a:pt x="846" y="370"/>
                    <a:pt x="862" y="330"/>
                    <a:pt x="894" y="312"/>
                  </a:cubicBezTo>
                  <a:lnTo>
                    <a:pt x="894" y="312"/>
                  </a:lnTo>
                  <a:cubicBezTo>
                    <a:pt x="914" y="302"/>
                    <a:pt x="927" y="290"/>
                    <a:pt x="936" y="280"/>
                  </a:cubicBezTo>
                  <a:lnTo>
                    <a:pt x="189" y="186"/>
                  </a:lnTo>
                  <a:lnTo>
                    <a:pt x="189" y="186"/>
                  </a:lnTo>
                  <a:cubicBezTo>
                    <a:pt x="215" y="333"/>
                    <a:pt x="282" y="618"/>
                    <a:pt x="424" y="905"/>
                  </a:cubicBezTo>
                  <a:lnTo>
                    <a:pt x="424" y="905"/>
                  </a:lnTo>
                  <a:cubicBezTo>
                    <a:pt x="694" y="1447"/>
                    <a:pt x="1095" y="1744"/>
                    <a:pt x="1617" y="1789"/>
                  </a:cubicBezTo>
                  <a:lnTo>
                    <a:pt x="1602" y="1951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5" name="Google Shape;465;p53"/>
            <p:cNvSpPr/>
            <p:nvPr/>
          </p:nvSpPr>
          <p:spPr>
            <a:xfrm>
              <a:off x="18418920" y="5201827"/>
              <a:ext cx="429166" cy="1036908"/>
            </a:xfrm>
            <a:custGeom>
              <a:rect b="b" l="l" r="r" t="t"/>
              <a:pathLst>
                <a:path extrusionOk="0" h="1588" w="659">
                  <a:moveTo>
                    <a:pt x="0" y="1577"/>
                  </a:moveTo>
                  <a:lnTo>
                    <a:pt x="658" y="1587"/>
                  </a:lnTo>
                  <a:lnTo>
                    <a:pt x="544" y="4"/>
                  </a:lnTo>
                  <a:lnTo>
                    <a:pt x="156" y="0"/>
                  </a:lnTo>
                  <a:lnTo>
                    <a:pt x="1" y="1575"/>
                  </a:lnTo>
                  <a:lnTo>
                    <a:pt x="0" y="1577"/>
                  </a:lnTo>
                </a:path>
              </a:pathLst>
            </a:custGeom>
            <a:solidFill>
              <a:srgbClr val="FCC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6" name="Google Shape;466;p53"/>
            <p:cNvSpPr/>
            <p:nvPr/>
          </p:nvSpPr>
          <p:spPr>
            <a:xfrm>
              <a:off x="18418920" y="5201828"/>
              <a:ext cx="230424" cy="1031147"/>
            </a:xfrm>
            <a:custGeom>
              <a:rect b="b" l="l" r="r" t="t"/>
              <a:pathLst>
                <a:path extrusionOk="0" h="1580" w="354">
                  <a:moveTo>
                    <a:pt x="0" y="1575"/>
                  </a:moveTo>
                  <a:lnTo>
                    <a:pt x="332" y="1579"/>
                  </a:lnTo>
                  <a:lnTo>
                    <a:pt x="353" y="1"/>
                  </a:lnTo>
                  <a:lnTo>
                    <a:pt x="156" y="0"/>
                  </a:lnTo>
                  <a:lnTo>
                    <a:pt x="0" y="1575"/>
                  </a:lnTo>
                </a:path>
              </a:pathLst>
            </a:custGeom>
            <a:solidFill>
              <a:srgbClr val="FF9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7" name="Google Shape;467;p53"/>
            <p:cNvSpPr/>
            <p:nvPr/>
          </p:nvSpPr>
          <p:spPr>
            <a:xfrm>
              <a:off x="18280667" y="6103362"/>
              <a:ext cx="708554" cy="138255"/>
            </a:xfrm>
            <a:custGeom>
              <a:rect b="b" l="l" r="r" t="t"/>
              <a:pathLst>
                <a:path extrusionOk="0" h="210" w="1085">
                  <a:moveTo>
                    <a:pt x="97" y="197"/>
                  </a:moveTo>
                  <a:lnTo>
                    <a:pt x="986" y="208"/>
                  </a:lnTo>
                  <a:lnTo>
                    <a:pt x="986" y="208"/>
                  </a:lnTo>
                  <a:cubicBezTo>
                    <a:pt x="1040" y="209"/>
                    <a:pt x="1082" y="167"/>
                    <a:pt x="1084" y="112"/>
                  </a:cubicBezTo>
                  <a:lnTo>
                    <a:pt x="1084" y="14"/>
                  </a:lnTo>
                  <a:lnTo>
                    <a:pt x="3" y="0"/>
                  </a:lnTo>
                  <a:lnTo>
                    <a:pt x="1" y="98"/>
                  </a:lnTo>
                  <a:lnTo>
                    <a:pt x="1" y="98"/>
                  </a:lnTo>
                  <a:cubicBezTo>
                    <a:pt x="0" y="151"/>
                    <a:pt x="43" y="195"/>
                    <a:pt x="97" y="197"/>
                  </a:cubicBezTo>
                </a:path>
              </a:pathLst>
            </a:custGeom>
            <a:solidFill>
              <a:srgbClr val="F9A3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8" name="Google Shape;468;p53"/>
            <p:cNvSpPr/>
            <p:nvPr/>
          </p:nvSpPr>
          <p:spPr>
            <a:xfrm>
              <a:off x="18280666" y="5979510"/>
              <a:ext cx="705675" cy="132494"/>
            </a:xfrm>
            <a:custGeom>
              <a:rect b="b" l="l" r="r" t="t"/>
              <a:pathLst>
                <a:path extrusionOk="0" h="204" w="1082">
                  <a:moveTo>
                    <a:pt x="0" y="189"/>
                  </a:moveTo>
                  <a:lnTo>
                    <a:pt x="1081" y="203"/>
                  </a:lnTo>
                  <a:lnTo>
                    <a:pt x="829" y="8"/>
                  </a:lnTo>
                  <a:lnTo>
                    <a:pt x="238" y="0"/>
                  </a:lnTo>
                  <a:lnTo>
                    <a:pt x="0" y="189"/>
                  </a:lnTo>
                </a:path>
              </a:pathLst>
            </a:custGeom>
            <a:solidFill>
              <a:srgbClr val="F5E2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9" name="Google Shape;469;p53"/>
            <p:cNvSpPr/>
            <p:nvPr/>
          </p:nvSpPr>
          <p:spPr>
            <a:xfrm>
              <a:off x="17906227" y="3819282"/>
              <a:ext cx="1520799" cy="288030"/>
            </a:xfrm>
            <a:custGeom>
              <a:rect b="b" l="l" r="r" t="t"/>
              <a:pathLst>
                <a:path extrusionOk="0" h="443" w="2327">
                  <a:moveTo>
                    <a:pt x="6" y="0"/>
                  </a:moveTo>
                  <a:lnTo>
                    <a:pt x="2326" y="32"/>
                  </a:lnTo>
                  <a:lnTo>
                    <a:pt x="2320" y="442"/>
                  </a:lnTo>
                  <a:lnTo>
                    <a:pt x="0" y="411"/>
                  </a:lnTo>
                  <a:lnTo>
                    <a:pt x="6" y="0"/>
                  </a:lnTo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0" name="Google Shape;470;p53"/>
            <p:cNvSpPr/>
            <p:nvPr/>
          </p:nvSpPr>
          <p:spPr>
            <a:xfrm>
              <a:off x="18678147" y="4098672"/>
              <a:ext cx="740238" cy="1080112"/>
            </a:xfrm>
            <a:custGeom>
              <a:rect b="b" l="l" r="r" t="t"/>
              <a:pathLst>
                <a:path extrusionOk="0" h="1654" w="1135">
                  <a:moveTo>
                    <a:pt x="25" y="0"/>
                  </a:moveTo>
                  <a:lnTo>
                    <a:pt x="0" y="1648"/>
                  </a:lnTo>
                  <a:lnTo>
                    <a:pt x="351" y="1653"/>
                  </a:lnTo>
                  <a:lnTo>
                    <a:pt x="351" y="1653"/>
                  </a:lnTo>
                  <a:cubicBezTo>
                    <a:pt x="774" y="1408"/>
                    <a:pt x="1090" y="776"/>
                    <a:pt x="1134" y="14"/>
                  </a:cubicBezTo>
                  <a:lnTo>
                    <a:pt x="25" y="0"/>
                  </a:lnTo>
                </a:path>
              </a:pathLst>
            </a:custGeom>
            <a:solidFill>
              <a:srgbClr val="FFC7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1" name="Google Shape;471;p53"/>
            <p:cNvSpPr/>
            <p:nvPr/>
          </p:nvSpPr>
          <p:spPr>
            <a:xfrm>
              <a:off x="17906227" y="4087152"/>
              <a:ext cx="792084" cy="1088756"/>
            </a:xfrm>
            <a:custGeom>
              <a:rect b="b" l="l" r="r" t="t"/>
              <a:pathLst>
                <a:path extrusionOk="0" h="1666" w="1212">
                  <a:moveTo>
                    <a:pt x="0" y="0"/>
                  </a:moveTo>
                  <a:lnTo>
                    <a:pt x="0" y="0"/>
                  </a:lnTo>
                  <a:cubicBezTo>
                    <a:pt x="23" y="762"/>
                    <a:pt x="322" y="1402"/>
                    <a:pt x="738" y="1659"/>
                  </a:cubicBezTo>
                  <a:lnTo>
                    <a:pt x="1186" y="1665"/>
                  </a:lnTo>
                  <a:lnTo>
                    <a:pt x="1211" y="17"/>
                  </a:lnTo>
                  <a:lnTo>
                    <a:pt x="0" y="0"/>
                  </a:lnTo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2" name="Google Shape;472;p53"/>
            <p:cNvSpPr/>
            <p:nvPr/>
          </p:nvSpPr>
          <p:spPr>
            <a:xfrm>
              <a:off x="19087150" y="4254209"/>
              <a:ext cx="129615" cy="132494"/>
            </a:xfrm>
            <a:custGeom>
              <a:rect b="b" l="l" r="r" t="t"/>
              <a:pathLst>
                <a:path extrusionOk="0" h="201" w="200">
                  <a:moveTo>
                    <a:pt x="0" y="99"/>
                  </a:moveTo>
                  <a:lnTo>
                    <a:pt x="0" y="99"/>
                  </a:lnTo>
                  <a:cubicBezTo>
                    <a:pt x="0" y="154"/>
                    <a:pt x="44" y="198"/>
                    <a:pt x="98" y="198"/>
                  </a:cubicBezTo>
                  <a:lnTo>
                    <a:pt x="98" y="198"/>
                  </a:lnTo>
                  <a:cubicBezTo>
                    <a:pt x="154" y="200"/>
                    <a:pt x="198" y="157"/>
                    <a:pt x="198" y="102"/>
                  </a:cubicBezTo>
                  <a:lnTo>
                    <a:pt x="198" y="102"/>
                  </a:lnTo>
                  <a:cubicBezTo>
                    <a:pt x="199" y="47"/>
                    <a:pt x="155" y="2"/>
                    <a:pt x="101" y="0"/>
                  </a:cubicBezTo>
                  <a:lnTo>
                    <a:pt x="101" y="0"/>
                  </a:lnTo>
                  <a:cubicBezTo>
                    <a:pt x="45" y="0"/>
                    <a:pt x="1" y="45"/>
                    <a:pt x="0" y="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3" name="Google Shape;473;p53"/>
            <p:cNvSpPr/>
            <p:nvPr/>
          </p:nvSpPr>
          <p:spPr>
            <a:xfrm>
              <a:off x="18269145" y="5170145"/>
              <a:ext cx="754639" cy="198740"/>
            </a:xfrm>
            <a:custGeom>
              <a:rect b="b" l="l" r="r" t="t"/>
              <a:pathLst>
                <a:path extrusionOk="0" h="305" w="1157">
                  <a:moveTo>
                    <a:pt x="1" y="187"/>
                  </a:moveTo>
                  <a:lnTo>
                    <a:pt x="1" y="187"/>
                  </a:lnTo>
                  <a:cubicBezTo>
                    <a:pt x="0" y="244"/>
                    <a:pt x="45" y="290"/>
                    <a:pt x="101" y="290"/>
                  </a:cubicBezTo>
                  <a:lnTo>
                    <a:pt x="1051" y="304"/>
                  </a:lnTo>
                  <a:lnTo>
                    <a:pt x="1051" y="304"/>
                  </a:lnTo>
                  <a:cubicBezTo>
                    <a:pt x="1108" y="304"/>
                    <a:pt x="1154" y="260"/>
                    <a:pt x="1155" y="203"/>
                  </a:cubicBezTo>
                  <a:lnTo>
                    <a:pt x="1156" y="117"/>
                  </a:lnTo>
                  <a:lnTo>
                    <a:pt x="1156" y="117"/>
                  </a:lnTo>
                  <a:cubicBezTo>
                    <a:pt x="1156" y="62"/>
                    <a:pt x="1111" y="15"/>
                    <a:pt x="1055" y="15"/>
                  </a:cubicBezTo>
                  <a:lnTo>
                    <a:pt x="105" y="2"/>
                  </a:lnTo>
                  <a:lnTo>
                    <a:pt x="105" y="2"/>
                  </a:lnTo>
                  <a:cubicBezTo>
                    <a:pt x="48" y="0"/>
                    <a:pt x="3" y="46"/>
                    <a:pt x="1" y="102"/>
                  </a:cubicBezTo>
                  <a:lnTo>
                    <a:pt x="1" y="187"/>
                  </a:lnTo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32"/>
                <a:buFont typeface="Arial"/>
                <a:buNone/>
              </a:pPr>
              <a:r>
                <a:t/>
              </a:r>
              <a:endParaRPr b="0" i="0" sz="6532" u="none" cap="none" strike="noStrik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10145158" y="2657051"/>
            <a:ext cx="4252500" cy="425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36"/>
          <p:cNvSpPr/>
          <p:nvPr/>
        </p:nvSpPr>
        <p:spPr>
          <a:xfrm>
            <a:off x="17029144" y="2746792"/>
            <a:ext cx="4162800" cy="4163700"/>
          </a:xfrm>
          <a:prstGeom prst="ellipse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36"/>
          <p:cNvSpPr/>
          <p:nvPr/>
        </p:nvSpPr>
        <p:spPr>
          <a:xfrm>
            <a:off x="2934809" y="2706925"/>
            <a:ext cx="4185900" cy="4187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p36"/>
          <p:cNvSpPr txBox="1"/>
          <p:nvPr/>
        </p:nvSpPr>
        <p:spPr>
          <a:xfrm>
            <a:off x="2388350" y="7512775"/>
            <a:ext cx="46344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AU" sz="44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PR</a:t>
            </a:r>
            <a:r>
              <a:rPr b="1" lang="en-AU" sz="44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É</a:t>
            </a:r>
            <a:r>
              <a:rPr b="1" i="0" lang="en-AU" sz="4400" u="none" cap="none" strike="noStrike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PARATION</a:t>
            </a:r>
            <a:endParaRPr b="1" i="0" sz="4800" u="none" cap="none" strike="noStrike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36"/>
          <p:cNvSpPr txBox="1"/>
          <p:nvPr/>
        </p:nvSpPr>
        <p:spPr>
          <a:xfrm>
            <a:off x="2173100" y="8450925"/>
            <a:ext cx="63735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Pourquoi est-ce si important ?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Des tutoriels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expliquent comment les concepts clés de la gestion s'appliquent à votre entreprise. Chaque tutoriel est suivi d'un bref quiz.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Utilisez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la Zone de pratique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tester la simulation par vous-même.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p36"/>
          <p:cNvSpPr txBox="1"/>
          <p:nvPr/>
        </p:nvSpPr>
        <p:spPr>
          <a:xfrm>
            <a:off x="5174675" y="483025"/>
            <a:ext cx="14069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Praxar - Comment ça fonctionne ?</a:t>
            </a:r>
            <a:endParaRPr b="1" i="0" sz="6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6"/>
          <p:cNvSpPr txBox="1"/>
          <p:nvPr/>
        </p:nvSpPr>
        <p:spPr>
          <a:xfrm>
            <a:off x="9470725" y="7515550"/>
            <a:ext cx="47817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AU" sz="44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SIMULATION</a:t>
            </a:r>
            <a:endParaRPr b="1" i="0" sz="4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p36"/>
          <p:cNvSpPr txBox="1"/>
          <p:nvPr/>
        </p:nvSpPr>
        <p:spPr>
          <a:xfrm>
            <a:off x="9739275" y="8450925"/>
            <a:ext cx="63735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la compétition commence !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Analysez ! Planifiez ! Budgétez ! Affrontez la concurrence pour plusieurs rondes de simulation.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Exécutez votre stratégie et laissez l'ordinateur faire tous les calculs.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36"/>
          <p:cNvSpPr txBox="1"/>
          <p:nvPr/>
        </p:nvSpPr>
        <p:spPr>
          <a:xfrm>
            <a:off x="16648150" y="7515550"/>
            <a:ext cx="47817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AU" sz="4400">
                <a:solidFill>
                  <a:srgbClr val="A5A5A5"/>
                </a:solidFill>
                <a:latin typeface="Nunito"/>
                <a:ea typeface="Nunito"/>
                <a:cs typeface="Nunito"/>
                <a:sym typeface="Nunito"/>
              </a:rPr>
              <a:t>É</a:t>
            </a:r>
            <a:r>
              <a:rPr b="1" i="0" lang="en-AU" sz="4400" u="none" cap="none" strike="noStrike">
                <a:solidFill>
                  <a:srgbClr val="A5A5A5"/>
                </a:solidFill>
                <a:latin typeface="Nunito"/>
                <a:ea typeface="Nunito"/>
                <a:cs typeface="Nunito"/>
                <a:sym typeface="Nunito"/>
              </a:rPr>
              <a:t>VALUATION</a:t>
            </a:r>
            <a:endParaRPr b="1" i="0" sz="4800" u="none" cap="none" strike="noStrike">
              <a:solidFill>
                <a:srgbClr val="A5A5A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1" name="Google Shape;171;p36"/>
          <p:cNvSpPr txBox="1"/>
          <p:nvPr/>
        </p:nvSpPr>
        <p:spPr>
          <a:xfrm>
            <a:off x="16858925" y="8450925"/>
            <a:ext cx="60702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Évaluez votre apprentissage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Les instructeurs peuvent choisir parmi plusieurs outils d'évaluation : Journal de bord, Évaluation des pairs et Questionnaires.</a:t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36"/>
          <p:cNvSpPr/>
          <p:nvPr/>
        </p:nvSpPr>
        <p:spPr>
          <a:xfrm>
            <a:off x="3365888" y="3171425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36"/>
          <p:cNvSpPr/>
          <p:nvPr/>
        </p:nvSpPr>
        <p:spPr>
          <a:xfrm>
            <a:off x="10603550" y="3144500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36"/>
          <p:cNvSpPr/>
          <p:nvPr/>
        </p:nvSpPr>
        <p:spPr>
          <a:xfrm>
            <a:off x="17472075" y="3189375"/>
            <a:ext cx="3323723" cy="3278576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" name="Google Shape;175;p36"/>
          <p:cNvSpPr/>
          <p:nvPr/>
        </p:nvSpPr>
        <p:spPr>
          <a:xfrm>
            <a:off x="4147676" y="3937348"/>
            <a:ext cx="1760138" cy="1726120"/>
          </a:xfrm>
          <a:custGeom>
            <a:rect b="b" l="l" r="r" t="t"/>
            <a:pathLst>
              <a:path extrusionOk="0" h="309202" w="309203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rgbClr val="406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6376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36"/>
          <p:cNvSpPr/>
          <p:nvPr/>
        </p:nvSpPr>
        <p:spPr>
          <a:xfrm>
            <a:off x="11431888" y="3920564"/>
            <a:ext cx="1760144" cy="1726438"/>
          </a:xfrm>
          <a:custGeom>
            <a:rect b="b" l="l" r="r" t="t"/>
            <a:pathLst>
              <a:path extrusionOk="0" h="310790" w="309204">
                <a:moveTo>
                  <a:pt x="220142" y="211292"/>
                </a:moveTo>
                <a:lnTo>
                  <a:pt x="220142" y="261041"/>
                </a:lnTo>
                <a:cubicBezTo>
                  <a:pt x="220142" y="283392"/>
                  <a:pt x="237739" y="301056"/>
                  <a:pt x="259645" y="301056"/>
                </a:cubicBezTo>
                <a:cubicBezTo>
                  <a:pt x="281552" y="301056"/>
                  <a:pt x="299508" y="283392"/>
                  <a:pt x="299508" y="261041"/>
                </a:cubicBezTo>
                <a:lnTo>
                  <a:pt x="299508" y="211292"/>
                </a:lnTo>
                <a:cubicBezTo>
                  <a:pt x="287657" y="219223"/>
                  <a:pt x="274010" y="222828"/>
                  <a:pt x="259645" y="222828"/>
                </a:cubicBezTo>
                <a:cubicBezTo>
                  <a:pt x="245639" y="222828"/>
                  <a:pt x="231993" y="219223"/>
                  <a:pt x="220142" y="211292"/>
                </a:cubicBezTo>
                <a:close/>
                <a:moveTo>
                  <a:pt x="260010" y="163512"/>
                </a:moveTo>
                <a:cubicBezTo>
                  <a:pt x="262732" y="163512"/>
                  <a:pt x="264773" y="165710"/>
                  <a:pt x="264773" y="168275"/>
                </a:cubicBezTo>
                <a:lnTo>
                  <a:pt x="264773" y="196483"/>
                </a:lnTo>
                <a:cubicBezTo>
                  <a:pt x="264773" y="199048"/>
                  <a:pt x="262732" y="201246"/>
                  <a:pt x="260010" y="201246"/>
                </a:cubicBezTo>
                <a:cubicBezTo>
                  <a:pt x="257629" y="201246"/>
                  <a:pt x="255588" y="199048"/>
                  <a:pt x="255588" y="196483"/>
                </a:cubicBezTo>
                <a:lnTo>
                  <a:pt x="255588" y="168275"/>
                </a:lnTo>
                <a:cubicBezTo>
                  <a:pt x="255588" y="165710"/>
                  <a:pt x="257629" y="163512"/>
                  <a:pt x="260010" y="163512"/>
                </a:cubicBezTo>
                <a:close/>
                <a:moveTo>
                  <a:pt x="4676" y="163512"/>
                </a:moveTo>
                <a:cubicBezTo>
                  <a:pt x="7194" y="163512"/>
                  <a:pt x="9352" y="165676"/>
                  <a:pt x="9352" y="168200"/>
                </a:cubicBezTo>
                <a:lnTo>
                  <a:pt x="9352" y="300186"/>
                </a:lnTo>
                <a:lnTo>
                  <a:pt x="206102" y="300186"/>
                </a:lnTo>
                <a:cubicBezTo>
                  <a:pt x="208980" y="300186"/>
                  <a:pt x="210778" y="301989"/>
                  <a:pt x="210778" y="304874"/>
                </a:cubicBezTo>
                <a:cubicBezTo>
                  <a:pt x="210778" y="307398"/>
                  <a:pt x="208980" y="309202"/>
                  <a:pt x="206102" y="309202"/>
                </a:cubicBezTo>
                <a:lnTo>
                  <a:pt x="4676" y="309202"/>
                </a:lnTo>
                <a:cubicBezTo>
                  <a:pt x="1798" y="309202"/>
                  <a:pt x="0" y="307398"/>
                  <a:pt x="0" y="304874"/>
                </a:cubicBezTo>
                <a:lnTo>
                  <a:pt x="0" y="168200"/>
                </a:lnTo>
                <a:cubicBezTo>
                  <a:pt x="0" y="165676"/>
                  <a:pt x="1798" y="163512"/>
                  <a:pt x="4676" y="163512"/>
                </a:cubicBezTo>
                <a:close/>
                <a:moveTo>
                  <a:pt x="259645" y="152170"/>
                </a:moveTo>
                <a:cubicBezTo>
                  <a:pt x="237739" y="152170"/>
                  <a:pt x="220142" y="170195"/>
                  <a:pt x="220142" y="192185"/>
                </a:cubicBezTo>
                <a:lnTo>
                  <a:pt x="220142" y="199756"/>
                </a:lnTo>
                <a:cubicBezTo>
                  <a:pt x="242407" y="218141"/>
                  <a:pt x="277242" y="218141"/>
                  <a:pt x="299508" y="199756"/>
                </a:cubicBezTo>
                <a:lnTo>
                  <a:pt x="299508" y="192185"/>
                </a:lnTo>
                <a:cubicBezTo>
                  <a:pt x="299508" y="170195"/>
                  <a:pt x="281552" y="152170"/>
                  <a:pt x="259645" y="152170"/>
                </a:cubicBezTo>
                <a:close/>
                <a:moveTo>
                  <a:pt x="63321" y="69850"/>
                </a:moveTo>
                <a:cubicBezTo>
                  <a:pt x="65833" y="69850"/>
                  <a:pt x="67987" y="71645"/>
                  <a:pt x="67987" y="74516"/>
                </a:cubicBezTo>
                <a:lnTo>
                  <a:pt x="67987" y="78105"/>
                </a:lnTo>
                <a:cubicBezTo>
                  <a:pt x="74447" y="79541"/>
                  <a:pt x="79831" y="83847"/>
                  <a:pt x="82343" y="89590"/>
                </a:cubicBezTo>
                <a:cubicBezTo>
                  <a:pt x="83420" y="92102"/>
                  <a:pt x="82343" y="94615"/>
                  <a:pt x="79831" y="95692"/>
                </a:cubicBezTo>
                <a:cubicBezTo>
                  <a:pt x="77319" y="96768"/>
                  <a:pt x="74806" y="95692"/>
                  <a:pt x="73729" y="93179"/>
                </a:cubicBezTo>
                <a:cubicBezTo>
                  <a:pt x="71935" y="89590"/>
                  <a:pt x="67987" y="87078"/>
                  <a:pt x="63321" y="87078"/>
                </a:cubicBezTo>
                <a:cubicBezTo>
                  <a:pt x="57219" y="87078"/>
                  <a:pt x="52195" y="91385"/>
                  <a:pt x="52195" y="96768"/>
                </a:cubicBezTo>
                <a:cubicBezTo>
                  <a:pt x="52195" y="102870"/>
                  <a:pt x="55784" y="106100"/>
                  <a:pt x="63321" y="106100"/>
                </a:cubicBezTo>
                <a:cubicBezTo>
                  <a:pt x="78395" y="106100"/>
                  <a:pt x="83779" y="116150"/>
                  <a:pt x="83779" y="125122"/>
                </a:cubicBezTo>
                <a:cubicBezTo>
                  <a:pt x="83779" y="134095"/>
                  <a:pt x="76960" y="141632"/>
                  <a:pt x="67987" y="143786"/>
                </a:cubicBezTo>
                <a:lnTo>
                  <a:pt x="67987" y="147375"/>
                </a:lnTo>
                <a:cubicBezTo>
                  <a:pt x="67987" y="149887"/>
                  <a:pt x="65833" y="152041"/>
                  <a:pt x="63321" y="152041"/>
                </a:cubicBezTo>
                <a:cubicBezTo>
                  <a:pt x="60809" y="152041"/>
                  <a:pt x="58655" y="149887"/>
                  <a:pt x="58655" y="147375"/>
                </a:cubicBezTo>
                <a:lnTo>
                  <a:pt x="58655" y="143786"/>
                </a:lnTo>
                <a:cubicBezTo>
                  <a:pt x="52195" y="141991"/>
                  <a:pt x="46811" y="138043"/>
                  <a:pt x="44299" y="131942"/>
                </a:cubicBezTo>
                <a:cubicBezTo>
                  <a:pt x="43222" y="129788"/>
                  <a:pt x="44657" y="126917"/>
                  <a:pt x="46811" y="125840"/>
                </a:cubicBezTo>
                <a:cubicBezTo>
                  <a:pt x="48964" y="124764"/>
                  <a:pt x="51836" y="126199"/>
                  <a:pt x="52912" y="128353"/>
                </a:cubicBezTo>
                <a:cubicBezTo>
                  <a:pt x="54707" y="132301"/>
                  <a:pt x="59014" y="134813"/>
                  <a:pt x="63321" y="134813"/>
                </a:cubicBezTo>
                <a:cubicBezTo>
                  <a:pt x="69422" y="134813"/>
                  <a:pt x="74447" y="130506"/>
                  <a:pt x="74447" y="125122"/>
                </a:cubicBezTo>
                <a:cubicBezTo>
                  <a:pt x="74447" y="118662"/>
                  <a:pt x="70499" y="115791"/>
                  <a:pt x="63321" y="115791"/>
                </a:cubicBezTo>
                <a:cubicBezTo>
                  <a:pt x="48247" y="115791"/>
                  <a:pt x="42863" y="105741"/>
                  <a:pt x="42863" y="96768"/>
                </a:cubicBezTo>
                <a:cubicBezTo>
                  <a:pt x="42863" y="87437"/>
                  <a:pt x="49682" y="80258"/>
                  <a:pt x="58655" y="78105"/>
                </a:cubicBezTo>
                <a:lnTo>
                  <a:pt x="58655" y="74516"/>
                </a:lnTo>
                <a:cubicBezTo>
                  <a:pt x="58655" y="71645"/>
                  <a:pt x="60809" y="69850"/>
                  <a:pt x="63321" y="69850"/>
                </a:cubicBezTo>
                <a:close/>
                <a:moveTo>
                  <a:pt x="63205" y="56998"/>
                </a:moveTo>
                <a:cubicBezTo>
                  <a:pt x="33398" y="56998"/>
                  <a:pt x="9337" y="81512"/>
                  <a:pt x="9337" y="111433"/>
                </a:cubicBezTo>
                <a:cubicBezTo>
                  <a:pt x="9337" y="140994"/>
                  <a:pt x="33398" y="165148"/>
                  <a:pt x="63205" y="165148"/>
                </a:cubicBezTo>
                <a:cubicBezTo>
                  <a:pt x="93012" y="165148"/>
                  <a:pt x="117074" y="140994"/>
                  <a:pt x="117074" y="111433"/>
                </a:cubicBezTo>
                <a:cubicBezTo>
                  <a:pt x="117074" y="81512"/>
                  <a:pt x="93012" y="56998"/>
                  <a:pt x="63205" y="56998"/>
                </a:cubicBezTo>
                <a:close/>
                <a:moveTo>
                  <a:pt x="63205" y="47625"/>
                </a:moveTo>
                <a:cubicBezTo>
                  <a:pt x="98040" y="47625"/>
                  <a:pt x="126411" y="76104"/>
                  <a:pt x="126411" y="111433"/>
                </a:cubicBezTo>
                <a:cubicBezTo>
                  <a:pt x="126411" y="144599"/>
                  <a:pt x="100554" y="171997"/>
                  <a:pt x="67874" y="174521"/>
                </a:cubicBezTo>
                <a:lnTo>
                  <a:pt x="67874" y="255633"/>
                </a:lnTo>
                <a:cubicBezTo>
                  <a:pt x="67874" y="265006"/>
                  <a:pt x="75415" y="272577"/>
                  <a:pt x="84753" y="272577"/>
                </a:cubicBezTo>
                <a:cubicBezTo>
                  <a:pt x="93731" y="272577"/>
                  <a:pt x="101631" y="265006"/>
                  <a:pt x="101631" y="255633"/>
                </a:cubicBezTo>
                <a:lnTo>
                  <a:pt x="101631" y="207326"/>
                </a:lnTo>
                <a:cubicBezTo>
                  <a:pt x="101631" y="194709"/>
                  <a:pt x="111328" y="184615"/>
                  <a:pt x="123897" y="184615"/>
                </a:cubicBezTo>
                <a:cubicBezTo>
                  <a:pt x="136107" y="184615"/>
                  <a:pt x="146162" y="194709"/>
                  <a:pt x="146162" y="207326"/>
                </a:cubicBezTo>
                <a:lnTo>
                  <a:pt x="146162" y="239771"/>
                </a:lnTo>
                <a:cubicBezTo>
                  <a:pt x="146162" y="247342"/>
                  <a:pt x="152627" y="254191"/>
                  <a:pt x="160527" y="254191"/>
                </a:cubicBezTo>
                <a:cubicBezTo>
                  <a:pt x="168428" y="254191"/>
                  <a:pt x="174892" y="247342"/>
                  <a:pt x="174892" y="239771"/>
                </a:cubicBezTo>
                <a:lnTo>
                  <a:pt x="174892" y="122609"/>
                </a:lnTo>
                <a:cubicBezTo>
                  <a:pt x="174892" y="97734"/>
                  <a:pt x="195003" y="77546"/>
                  <a:pt x="219782" y="77546"/>
                </a:cubicBezTo>
                <a:cubicBezTo>
                  <a:pt x="244203" y="77546"/>
                  <a:pt x="264673" y="97734"/>
                  <a:pt x="264673" y="122609"/>
                </a:cubicBezTo>
                <a:lnTo>
                  <a:pt x="264673" y="143157"/>
                </a:lnTo>
                <a:cubicBezTo>
                  <a:pt x="289452" y="145320"/>
                  <a:pt x="309204" y="166590"/>
                  <a:pt x="309204" y="192185"/>
                </a:cubicBezTo>
                <a:lnTo>
                  <a:pt x="309204" y="261041"/>
                </a:lnTo>
                <a:cubicBezTo>
                  <a:pt x="309204" y="288439"/>
                  <a:pt x="286938" y="310790"/>
                  <a:pt x="259645" y="310790"/>
                </a:cubicBezTo>
                <a:cubicBezTo>
                  <a:pt x="232711" y="310790"/>
                  <a:pt x="210445" y="288439"/>
                  <a:pt x="210445" y="261041"/>
                </a:cubicBezTo>
                <a:lnTo>
                  <a:pt x="210445" y="192185"/>
                </a:lnTo>
                <a:cubicBezTo>
                  <a:pt x="210445" y="166590"/>
                  <a:pt x="230197" y="145320"/>
                  <a:pt x="254976" y="143157"/>
                </a:cubicBezTo>
                <a:lnTo>
                  <a:pt x="254976" y="122609"/>
                </a:lnTo>
                <a:cubicBezTo>
                  <a:pt x="254976" y="103142"/>
                  <a:pt x="239175" y="86919"/>
                  <a:pt x="219782" y="86919"/>
                </a:cubicBezTo>
                <a:cubicBezTo>
                  <a:pt x="200031" y="86919"/>
                  <a:pt x="184229" y="103142"/>
                  <a:pt x="184229" y="122609"/>
                </a:cubicBezTo>
                <a:lnTo>
                  <a:pt x="184229" y="239771"/>
                </a:lnTo>
                <a:cubicBezTo>
                  <a:pt x="184229" y="252749"/>
                  <a:pt x="173456" y="263204"/>
                  <a:pt x="160527" y="263204"/>
                </a:cubicBezTo>
                <a:cubicBezTo>
                  <a:pt x="147599" y="263204"/>
                  <a:pt x="136825" y="252749"/>
                  <a:pt x="136825" y="239771"/>
                </a:cubicBezTo>
                <a:lnTo>
                  <a:pt x="136825" y="207326"/>
                </a:lnTo>
                <a:cubicBezTo>
                  <a:pt x="136825" y="200116"/>
                  <a:pt x="131079" y="193988"/>
                  <a:pt x="123897" y="193988"/>
                </a:cubicBezTo>
                <a:cubicBezTo>
                  <a:pt x="116714" y="193988"/>
                  <a:pt x="110969" y="200116"/>
                  <a:pt x="110969" y="207326"/>
                </a:cubicBezTo>
                <a:lnTo>
                  <a:pt x="110969" y="255633"/>
                </a:lnTo>
                <a:cubicBezTo>
                  <a:pt x="110969" y="270053"/>
                  <a:pt x="99117" y="281950"/>
                  <a:pt x="84753" y="281950"/>
                </a:cubicBezTo>
                <a:cubicBezTo>
                  <a:pt x="70388" y="281950"/>
                  <a:pt x="58537" y="270053"/>
                  <a:pt x="58537" y="255633"/>
                </a:cubicBezTo>
                <a:lnTo>
                  <a:pt x="58537" y="174521"/>
                </a:lnTo>
                <a:cubicBezTo>
                  <a:pt x="25857" y="171997"/>
                  <a:pt x="0" y="144599"/>
                  <a:pt x="0" y="111433"/>
                </a:cubicBezTo>
                <a:cubicBezTo>
                  <a:pt x="0" y="76104"/>
                  <a:pt x="28370" y="47625"/>
                  <a:pt x="63205" y="47625"/>
                </a:cubicBezTo>
                <a:close/>
                <a:moveTo>
                  <a:pt x="277636" y="25513"/>
                </a:moveTo>
                <a:cubicBezTo>
                  <a:pt x="279047" y="23812"/>
                  <a:pt x="282222" y="23812"/>
                  <a:pt x="283986" y="25513"/>
                </a:cubicBezTo>
                <a:cubicBezTo>
                  <a:pt x="285045" y="26533"/>
                  <a:pt x="285397" y="27554"/>
                  <a:pt x="285397" y="28574"/>
                </a:cubicBezTo>
                <a:cubicBezTo>
                  <a:pt x="285397" y="29935"/>
                  <a:pt x="285045" y="30956"/>
                  <a:pt x="283986" y="31976"/>
                </a:cubicBezTo>
                <a:cubicBezTo>
                  <a:pt x="282928" y="32657"/>
                  <a:pt x="282222" y="32997"/>
                  <a:pt x="280811" y="32997"/>
                </a:cubicBezTo>
                <a:cubicBezTo>
                  <a:pt x="279400" y="32997"/>
                  <a:pt x="278342" y="32657"/>
                  <a:pt x="277636" y="31976"/>
                </a:cubicBezTo>
                <a:cubicBezTo>
                  <a:pt x="276578" y="30956"/>
                  <a:pt x="276225" y="29935"/>
                  <a:pt x="276225" y="28574"/>
                </a:cubicBezTo>
                <a:cubicBezTo>
                  <a:pt x="276225" y="27554"/>
                  <a:pt x="276578" y="26533"/>
                  <a:pt x="277636" y="25513"/>
                </a:cubicBezTo>
                <a:close/>
                <a:moveTo>
                  <a:pt x="216077" y="25513"/>
                </a:moveTo>
                <a:cubicBezTo>
                  <a:pt x="217488" y="23812"/>
                  <a:pt x="220663" y="23812"/>
                  <a:pt x="222427" y="25513"/>
                </a:cubicBezTo>
                <a:cubicBezTo>
                  <a:pt x="223132" y="26533"/>
                  <a:pt x="223485" y="27554"/>
                  <a:pt x="223485" y="28574"/>
                </a:cubicBezTo>
                <a:cubicBezTo>
                  <a:pt x="223485" y="29935"/>
                  <a:pt x="223132" y="30956"/>
                  <a:pt x="222427" y="31976"/>
                </a:cubicBezTo>
                <a:cubicBezTo>
                  <a:pt x="221368" y="32657"/>
                  <a:pt x="220310" y="32997"/>
                  <a:pt x="218899" y="32997"/>
                </a:cubicBezTo>
                <a:cubicBezTo>
                  <a:pt x="217841" y="32997"/>
                  <a:pt x="216782" y="32657"/>
                  <a:pt x="216077" y="31976"/>
                </a:cubicBezTo>
                <a:cubicBezTo>
                  <a:pt x="215018" y="30956"/>
                  <a:pt x="214313" y="29935"/>
                  <a:pt x="214313" y="28574"/>
                </a:cubicBezTo>
                <a:cubicBezTo>
                  <a:pt x="214313" y="27554"/>
                  <a:pt x="215018" y="26533"/>
                  <a:pt x="216077" y="25513"/>
                </a:cubicBezTo>
                <a:close/>
                <a:moveTo>
                  <a:pt x="250649" y="23812"/>
                </a:moveTo>
                <a:cubicBezTo>
                  <a:pt x="253471" y="23812"/>
                  <a:pt x="255235" y="25929"/>
                  <a:pt x="255235" y="28398"/>
                </a:cubicBezTo>
                <a:cubicBezTo>
                  <a:pt x="255235" y="30867"/>
                  <a:pt x="253471" y="32984"/>
                  <a:pt x="250649" y="32984"/>
                </a:cubicBezTo>
                <a:cubicBezTo>
                  <a:pt x="248180" y="32984"/>
                  <a:pt x="246063" y="30867"/>
                  <a:pt x="246063" y="28398"/>
                </a:cubicBezTo>
                <a:cubicBezTo>
                  <a:pt x="246063" y="25929"/>
                  <a:pt x="248180" y="23812"/>
                  <a:pt x="250649" y="23812"/>
                </a:cubicBezTo>
                <a:close/>
                <a:moveTo>
                  <a:pt x="4668" y="0"/>
                </a:moveTo>
                <a:lnTo>
                  <a:pt x="304176" y="0"/>
                </a:lnTo>
                <a:cubicBezTo>
                  <a:pt x="307049" y="0"/>
                  <a:pt x="309204" y="2165"/>
                  <a:pt x="309204" y="4690"/>
                </a:cubicBezTo>
                <a:lnTo>
                  <a:pt x="309204" y="51594"/>
                </a:lnTo>
                <a:lnTo>
                  <a:pt x="309204" y="137824"/>
                </a:lnTo>
                <a:cubicBezTo>
                  <a:pt x="309204" y="140349"/>
                  <a:pt x="307049" y="142514"/>
                  <a:pt x="304176" y="142514"/>
                </a:cubicBezTo>
                <a:cubicBezTo>
                  <a:pt x="301662" y="142514"/>
                  <a:pt x="299508" y="140349"/>
                  <a:pt x="299508" y="137824"/>
                </a:cubicBezTo>
                <a:lnTo>
                  <a:pt x="299508" y="56284"/>
                </a:lnTo>
                <a:lnTo>
                  <a:pt x="121742" y="56284"/>
                </a:lnTo>
                <a:cubicBezTo>
                  <a:pt x="118869" y="56284"/>
                  <a:pt x="117074" y="54119"/>
                  <a:pt x="117074" y="51594"/>
                </a:cubicBezTo>
                <a:cubicBezTo>
                  <a:pt x="117074" y="49068"/>
                  <a:pt x="118869" y="46903"/>
                  <a:pt x="121742" y="46903"/>
                </a:cubicBezTo>
                <a:lnTo>
                  <a:pt x="299508" y="46903"/>
                </a:lnTo>
                <a:lnTo>
                  <a:pt x="299508" y="9381"/>
                </a:lnTo>
                <a:lnTo>
                  <a:pt x="9337" y="9381"/>
                </a:lnTo>
                <a:lnTo>
                  <a:pt x="9337" y="51594"/>
                </a:lnTo>
                <a:cubicBezTo>
                  <a:pt x="9337" y="54119"/>
                  <a:pt x="7182" y="56284"/>
                  <a:pt x="4668" y="56284"/>
                </a:cubicBezTo>
                <a:cubicBezTo>
                  <a:pt x="1795" y="56284"/>
                  <a:pt x="0" y="54119"/>
                  <a:pt x="0" y="51594"/>
                </a:cubicBezTo>
                <a:lnTo>
                  <a:pt x="0" y="4690"/>
                </a:lnTo>
                <a:cubicBezTo>
                  <a:pt x="0" y="2165"/>
                  <a:pt x="1795" y="0"/>
                  <a:pt x="46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36"/>
          <p:cNvSpPr/>
          <p:nvPr/>
        </p:nvSpPr>
        <p:spPr>
          <a:xfrm>
            <a:off x="18253892" y="3965615"/>
            <a:ext cx="1759997" cy="1726075"/>
          </a:xfrm>
          <a:custGeom>
            <a:rect b="b" l="l" r="r" t="t"/>
            <a:pathLst>
              <a:path extrusionOk="0" h="315553" w="315553">
                <a:moveTo>
                  <a:pt x="161926" y="234950"/>
                </a:moveTo>
                <a:lnTo>
                  <a:pt x="180609" y="234950"/>
                </a:lnTo>
                <a:cubicBezTo>
                  <a:pt x="183540" y="234950"/>
                  <a:pt x="185372" y="236991"/>
                  <a:pt x="185372" y="239372"/>
                </a:cubicBezTo>
                <a:cubicBezTo>
                  <a:pt x="185372" y="241754"/>
                  <a:pt x="183540" y="244135"/>
                  <a:pt x="180609" y="244135"/>
                </a:cubicBezTo>
                <a:lnTo>
                  <a:pt x="161926" y="244135"/>
                </a:lnTo>
                <a:cubicBezTo>
                  <a:pt x="159361" y="244135"/>
                  <a:pt x="157163" y="241754"/>
                  <a:pt x="157163" y="239372"/>
                </a:cubicBezTo>
                <a:cubicBezTo>
                  <a:pt x="157163" y="236991"/>
                  <a:pt x="159361" y="234950"/>
                  <a:pt x="161926" y="234950"/>
                </a:cubicBezTo>
                <a:close/>
                <a:moveTo>
                  <a:pt x="90427" y="234950"/>
                </a:moveTo>
                <a:lnTo>
                  <a:pt x="137811" y="234950"/>
                </a:lnTo>
                <a:cubicBezTo>
                  <a:pt x="140343" y="234950"/>
                  <a:pt x="142514" y="236991"/>
                  <a:pt x="142514" y="239372"/>
                </a:cubicBezTo>
                <a:cubicBezTo>
                  <a:pt x="142514" y="241754"/>
                  <a:pt x="140343" y="244135"/>
                  <a:pt x="137811" y="244135"/>
                </a:cubicBezTo>
                <a:lnTo>
                  <a:pt x="90427" y="244135"/>
                </a:lnTo>
                <a:cubicBezTo>
                  <a:pt x="87896" y="244135"/>
                  <a:pt x="85725" y="241754"/>
                  <a:pt x="85725" y="239372"/>
                </a:cubicBezTo>
                <a:cubicBezTo>
                  <a:pt x="85725" y="236991"/>
                  <a:pt x="87896" y="234950"/>
                  <a:pt x="90427" y="234950"/>
                </a:cubicBezTo>
                <a:close/>
                <a:moveTo>
                  <a:pt x="73314" y="219259"/>
                </a:moveTo>
                <a:cubicBezTo>
                  <a:pt x="75479" y="220676"/>
                  <a:pt x="75839" y="223510"/>
                  <a:pt x="74396" y="225635"/>
                </a:cubicBezTo>
                <a:lnTo>
                  <a:pt x="49862" y="258225"/>
                </a:lnTo>
                <a:cubicBezTo>
                  <a:pt x="48780" y="259287"/>
                  <a:pt x="47337" y="259996"/>
                  <a:pt x="45893" y="259996"/>
                </a:cubicBezTo>
                <a:cubicBezTo>
                  <a:pt x="44450" y="259996"/>
                  <a:pt x="43007" y="259287"/>
                  <a:pt x="41925" y="258225"/>
                </a:cubicBezTo>
                <a:lnTo>
                  <a:pt x="30018" y="242284"/>
                </a:lnTo>
                <a:cubicBezTo>
                  <a:pt x="28575" y="240159"/>
                  <a:pt x="28936" y="237325"/>
                  <a:pt x="31100" y="235908"/>
                </a:cubicBezTo>
                <a:cubicBezTo>
                  <a:pt x="33266" y="234137"/>
                  <a:pt x="36152" y="234491"/>
                  <a:pt x="37956" y="236617"/>
                </a:cubicBezTo>
                <a:lnTo>
                  <a:pt x="45893" y="247598"/>
                </a:lnTo>
                <a:lnTo>
                  <a:pt x="66820" y="219968"/>
                </a:lnTo>
                <a:cubicBezTo>
                  <a:pt x="68263" y="217842"/>
                  <a:pt x="71149" y="217488"/>
                  <a:pt x="73314" y="219259"/>
                </a:cubicBezTo>
                <a:close/>
                <a:moveTo>
                  <a:pt x="138023" y="166688"/>
                </a:moveTo>
                <a:lnTo>
                  <a:pt x="166059" y="166688"/>
                </a:lnTo>
                <a:cubicBezTo>
                  <a:pt x="168934" y="166688"/>
                  <a:pt x="171091" y="168805"/>
                  <a:pt x="171091" y="171274"/>
                </a:cubicBezTo>
                <a:cubicBezTo>
                  <a:pt x="171091" y="174096"/>
                  <a:pt x="168934" y="175860"/>
                  <a:pt x="166059" y="175860"/>
                </a:cubicBezTo>
                <a:lnTo>
                  <a:pt x="138023" y="175860"/>
                </a:lnTo>
                <a:cubicBezTo>
                  <a:pt x="135507" y="175860"/>
                  <a:pt x="133350" y="174096"/>
                  <a:pt x="133350" y="171274"/>
                </a:cubicBezTo>
                <a:cubicBezTo>
                  <a:pt x="133350" y="168805"/>
                  <a:pt x="135507" y="166688"/>
                  <a:pt x="138023" y="166688"/>
                </a:cubicBezTo>
                <a:close/>
                <a:moveTo>
                  <a:pt x="90436" y="166688"/>
                </a:moveTo>
                <a:lnTo>
                  <a:pt x="113628" y="166688"/>
                </a:lnTo>
                <a:cubicBezTo>
                  <a:pt x="116527" y="166688"/>
                  <a:pt x="118701" y="168805"/>
                  <a:pt x="118701" y="171274"/>
                </a:cubicBezTo>
                <a:cubicBezTo>
                  <a:pt x="118701" y="174096"/>
                  <a:pt x="116527" y="175860"/>
                  <a:pt x="113628" y="175860"/>
                </a:cubicBezTo>
                <a:lnTo>
                  <a:pt x="90436" y="175860"/>
                </a:lnTo>
                <a:cubicBezTo>
                  <a:pt x="87899" y="175860"/>
                  <a:pt x="85725" y="174096"/>
                  <a:pt x="85725" y="171274"/>
                </a:cubicBezTo>
                <a:cubicBezTo>
                  <a:pt x="85725" y="168805"/>
                  <a:pt x="87899" y="166688"/>
                  <a:pt x="90436" y="166688"/>
                </a:cubicBezTo>
                <a:close/>
                <a:moveTo>
                  <a:pt x="33523" y="155778"/>
                </a:moveTo>
                <a:cubicBezTo>
                  <a:pt x="35295" y="153988"/>
                  <a:pt x="38131" y="153988"/>
                  <a:pt x="40258" y="155778"/>
                </a:cubicBezTo>
                <a:lnTo>
                  <a:pt x="49830" y="165443"/>
                </a:lnTo>
                <a:lnTo>
                  <a:pt x="59401" y="155778"/>
                </a:lnTo>
                <a:cubicBezTo>
                  <a:pt x="61173" y="153988"/>
                  <a:pt x="64364" y="153988"/>
                  <a:pt x="66136" y="155778"/>
                </a:cubicBezTo>
                <a:cubicBezTo>
                  <a:pt x="67909" y="157568"/>
                  <a:pt x="67909" y="160789"/>
                  <a:pt x="66136" y="162579"/>
                </a:cubicBezTo>
                <a:lnTo>
                  <a:pt x="56565" y="172244"/>
                </a:lnTo>
                <a:lnTo>
                  <a:pt x="66136" y="181909"/>
                </a:lnTo>
                <a:cubicBezTo>
                  <a:pt x="67909" y="183699"/>
                  <a:pt x="67909" y="186563"/>
                  <a:pt x="66136" y="188710"/>
                </a:cubicBezTo>
                <a:cubicBezTo>
                  <a:pt x="65073" y="189784"/>
                  <a:pt x="64009" y="190142"/>
                  <a:pt x="62591" y="190142"/>
                </a:cubicBezTo>
                <a:cubicBezTo>
                  <a:pt x="61528" y="190142"/>
                  <a:pt x="60464" y="189784"/>
                  <a:pt x="59401" y="188710"/>
                </a:cubicBezTo>
                <a:lnTo>
                  <a:pt x="49830" y="179045"/>
                </a:lnTo>
                <a:lnTo>
                  <a:pt x="40258" y="188710"/>
                </a:lnTo>
                <a:cubicBezTo>
                  <a:pt x="39195" y="189784"/>
                  <a:pt x="38131" y="190142"/>
                  <a:pt x="36713" y="190142"/>
                </a:cubicBezTo>
                <a:cubicBezTo>
                  <a:pt x="35650" y="190142"/>
                  <a:pt x="34586" y="189784"/>
                  <a:pt x="33523" y="188710"/>
                </a:cubicBezTo>
                <a:cubicBezTo>
                  <a:pt x="31750" y="186563"/>
                  <a:pt x="31750" y="183699"/>
                  <a:pt x="33523" y="181909"/>
                </a:cubicBezTo>
                <a:lnTo>
                  <a:pt x="43094" y="172244"/>
                </a:lnTo>
                <a:lnTo>
                  <a:pt x="33523" y="162579"/>
                </a:lnTo>
                <a:cubicBezTo>
                  <a:pt x="31750" y="160789"/>
                  <a:pt x="31750" y="157568"/>
                  <a:pt x="33523" y="155778"/>
                </a:cubicBezTo>
                <a:close/>
                <a:moveTo>
                  <a:pt x="143164" y="100013"/>
                </a:moveTo>
                <a:lnTo>
                  <a:pt x="180687" y="100013"/>
                </a:lnTo>
                <a:cubicBezTo>
                  <a:pt x="183573" y="100013"/>
                  <a:pt x="185377" y="102054"/>
                  <a:pt x="185377" y="104435"/>
                </a:cubicBezTo>
                <a:cubicBezTo>
                  <a:pt x="185377" y="107157"/>
                  <a:pt x="183573" y="109198"/>
                  <a:pt x="180687" y="109198"/>
                </a:cubicBezTo>
                <a:lnTo>
                  <a:pt x="143164" y="109198"/>
                </a:lnTo>
                <a:cubicBezTo>
                  <a:pt x="140278" y="109198"/>
                  <a:pt x="138113" y="107157"/>
                  <a:pt x="138113" y="104435"/>
                </a:cubicBezTo>
                <a:cubicBezTo>
                  <a:pt x="138113" y="102054"/>
                  <a:pt x="140278" y="100013"/>
                  <a:pt x="143164" y="100013"/>
                </a:cubicBezTo>
                <a:close/>
                <a:moveTo>
                  <a:pt x="90442" y="100013"/>
                </a:moveTo>
                <a:lnTo>
                  <a:pt x="118745" y="100013"/>
                </a:lnTo>
                <a:cubicBezTo>
                  <a:pt x="121285" y="100013"/>
                  <a:pt x="123462" y="102054"/>
                  <a:pt x="123462" y="104435"/>
                </a:cubicBezTo>
                <a:cubicBezTo>
                  <a:pt x="123462" y="107157"/>
                  <a:pt x="121285" y="109198"/>
                  <a:pt x="118745" y="109198"/>
                </a:cubicBezTo>
                <a:lnTo>
                  <a:pt x="90442" y="109198"/>
                </a:lnTo>
                <a:cubicBezTo>
                  <a:pt x="87902" y="109198"/>
                  <a:pt x="85725" y="107157"/>
                  <a:pt x="85725" y="104435"/>
                </a:cubicBezTo>
                <a:cubicBezTo>
                  <a:pt x="85725" y="102054"/>
                  <a:pt x="87902" y="100013"/>
                  <a:pt x="90442" y="100013"/>
                </a:cubicBezTo>
                <a:close/>
                <a:moveTo>
                  <a:pt x="73314" y="85555"/>
                </a:moveTo>
                <a:cubicBezTo>
                  <a:pt x="75479" y="86972"/>
                  <a:pt x="75839" y="90160"/>
                  <a:pt x="74396" y="92285"/>
                </a:cubicBezTo>
                <a:lnTo>
                  <a:pt x="49862" y="124520"/>
                </a:lnTo>
                <a:cubicBezTo>
                  <a:pt x="48780" y="125583"/>
                  <a:pt x="47337" y="126646"/>
                  <a:pt x="45893" y="126646"/>
                </a:cubicBezTo>
                <a:cubicBezTo>
                  <a:pt x="44450" y="126646"/>
                  <a:pt x="43007" y="125583"/>
                  <a:pt x="41925" y="124520"/>
                </a:cubicBezTo>
                <a:lnTo>
                  <a:pt x="30018" y="108934"/>
                </a:lnTo>
                <a:cubicBezTo>
                  <a:pt x="28575" y="106809"/>
                  <a:pt x="28936" y="103621"/>
                  <a:pt x="31100" y="102204"/>
                </a:cubicBezTo>
                <a:cubicBezTo>
                  <a:pt x="33266" y="100787"/>
                  <a:pt x="36152" y="101141"/>
                  <a:pt x="37956" y="103266"/>
                </a:cubicBezTo>
                <a:lnTo>
                  <a:pt x="45893" y="113893"/>
                </a:lnTo>
                <a:lnTo>
                  <a:pt x="66820" y="86617"/>
                </a:lnTo>
                <a:cubicBezTo>
                  <a:pt x="68263" y="84492"/>
                  <a:pt x="71149" y="84138"/>
                  <a:pt x="73314" y="85555"/>
                </a:cubicBezTo>
                <a:close/>
                <a:moveTo>
                  <a:pt x="19135" y="47603"/>
                </a:moveTo>
                <a:cubicBezTo>
                  <a:pt x="14080" y="47603"/>
                  <a:pt x="9748" y="51931"/>
                  <a:pt x="9748" y="57340"/>
                </a:cubicBezTo>
                <a:lnTo>
                  <a:pt x="9748" y="296439"/>
                </a:lnTo>
                <a:cubicBezTo>
                  <a:pt x="9748" y="301849"/>
                  <a:pt x="14080" y="306176"/>
                  <a:pt x="19135" y="306176"/>
                </a:cubicBezTo>
                <a:lnTo>
                  <a:pt x="196404" y="306176"/>
                </a:lnTo>
                <a:cubicBezTo>
                  <a:pt x="201820" y="306176"/>
                  <a:pt x="206152" y="301849"/>
                  <a:pt x="206152" y="296439"/>
                </a:cubicBezTo>
                <a:lnTo>
                  <a:pt x="206152" y="57340"/>
                </a:lnTo>
                <a:cubicBezTo>
                  <a:pt x="206152" y="51931"/>
                  <a:pt x="201820" y="47603"/>
                  <a:pt x="196404" y="47603"/>
                </a:cubicBezTo>
                <a:lnTo>
                  <a:pt x="163550" y="47603"/>
                </a:lnTo>
                <a:lnTo>
                  <a:pt x="163550" y="50488"/>
                </a:lnTo>
                <a:cubicBezTo>
                  <a:pt x="163550" y="58783"/>
                  <a:pt x="156690" y="65635"/>
                  <a:pt x="148386" y="65635"/>
                </a:cubicBezTo>
                <a:lnTo>
                  <a:pt x="67153" y="65635"/>
                </a:lnTo>
                <a:cubicBezTo>
                  <a:pt x="58849" y="65635"/>
                  <a:pt x="51990" y="58783"/>
                  <a:pt x="51990" y="50488"/>
                </a:cubicBezTo>
                <a:lnTo>
                  <a:pt x="51990" y="47603"/>
                </a:lnTo>
                <a:lnTo>
                  <a:pt x="19135" y="47603"/>
                </a:lnTo>
                <a:close/>
                <a:moveTo>
                  <a:pt x="282349" y="20411"/>
                </a:moveTo>
                <a:cubicBezTo>
                  <a:pt x="284050" y="19050"/>
                  <a:pt x="287111" y="19050"/>
                  <a:pt x="288812" y="20411"/>
                </a:cubicBezTo>
                <a:cubicBezTo>
                  <a:pt x="289493" y="21431"/>
                  <a:pt x="290173" y="22452"/>
                  <a:pt x="290173" y="23812"/>
                </a:cubicBezTo>
                <a:cubicBezTo>
                  <a:pt x="290173" y="24833"/>
                  <a:pt x="289493" y="26194"/>
                  <a:pt x="288812" y="26874"/>
                </a:cubicBezTo>
                <a:cubicBezTo>
                  <a:pt x="287792" y="27895"/>
                  <a:pt x="286771" y="28235"/>
                  <a:pt x="285411" y="28235"/>
                </a:cubicBezTo>
                <a:cubicBezTo>
                  <a:pt x="284390" y="28235"/>
                  <a:pt x="283029" y="27895"/>
                  <a:pt x="282349" y="26874"/>
                </a:cubicBezTo>
                <a:cubicBezTo>
                  <a:pt x="281669" y="26194"/>
                  <a:pt x="280988" y="24833"/>
                  <a:pt x="280988" y="23812"/>
                </a:cubicBezTo>
                <a:cubicBezTo>
                  <a:pt x="280988" y="22452"/>
                  <a:pt x="281669" y="21431"/>
                  <a:pt x="282349" y="20411"/>
                </a:cubicBezTo>
                <a:close/>
                <a:moveTo>
                  <a:pt x="231599" y="20411"/>
                </a:moveTo>
                <a:cubicBezTo>
                  <a:pt x="233363" y="19050"/>
                  <a:pt x="236538" y="19050"/>
                  <a:pt x="238302" y="20411"/>
                </a:cubicBezTo>
                <a:cubicBezTo>
                  <a:pt x="239008" y="21431"/>
                  <a:pt x="239360" y="22452"/>
                  <a:pt x="239360" y="23812"/>
                </a:cubicBezTo>
                <a:cubicBezTo>
                  <a:pt x="239360" y="24833"/>
                  <a:pt x="239008" y="26194"/>
                  <a:pt x="238302" y="26874"/>
                </a:cubicBezTo>
                <a:cubicBezTo>
                  <a:pt x="237244" y="27895"/>
                  <a:pt x="236185" y="28235"/>
                  <a:pt x="235127" y="28235"/>
                </a:cubicBezTo>
                <a:cubicBezTo>
                  <a:pt x="233716" y="28235"/>
                  <a:pt x="232305" y="27895"/>
                  <a:pt x="231599" y="26874"/>
                </a:cubicBezTo>
                <a:cubicBezTo>
                  <a:pt x="230894" y="26194"/>
                  <a:pt x="230188" y="24833"/>
                  <a:pt x="230188" y="23812"/>
                </a:cubicBezTo>
                <a:cubicBezTo>
                  <a:pt x="230188" y="22452"/>
                  <a:pt x="230894" y="21431"/>
                  <a:pt x="231599" y="20411"/>
                </a:cubicBezTo>
                <a:close/>
                <a:moveTo>
                  <a:pt x="260174" y="19050"/>
                </a:moveTo>
                <a:cubicBezTo>
                  <a:pt x="262644" y="19050"/>
                  <a:pt x="264760" y="21167"/>
                  <a:pt x="264760" y="23636"/>
                </a:cubicBezTo>
                <a:cubicBezTo>
                  <a:pt x="264760" y="26105"/>
                  <a:pt x="262644" y="28222"/>
                  <a:pt x="260174" y="28222"/>
                </a:cubicBezTo>
                <a:cubicBezTo>
                  <a:pt x="257352" y="28222"/>
                  <a:pt x="255588" y="26105"/>
                  <a:pt x="255588" y="23636"/>
                </a:cubicBezTo>
                <a:cubicBezTo>
                  <a:pt x="255588" y="21167"/>
                  <a:pt x="257352" y="19050"/>
                  <a:pt x="260174" y="19050"/>
                </a:cubicBezTo>
                <a:close/>
                <a:moveTo>
                  <a:pt x="107950" y="9376"/>
                </a:moveTo>
                <a:cubicBezTo>
                  <a:pt x="102174" y="9376"/>
                  <a:pt x="97480" y="14064"/>
                  <a:pt x="97480" y="19835"/>
                </a:cubicBezTo>
                <a:cubicBezTo>
                  <a:pt x="97480" y="22359"/>
                  <a:pt x="95314" y="24523"/>
                  <a:pt x="92426" y="24523"/>
                </a:cubicBezTo>
                <a:lnTo>
                  <a:pt x="67153" y="24523"/>
                </a:lnTo>
                <a:cubicBezTo>
                  <a:pt x="64265" y="24523"/>
                  <a:pt x="61738" y="27047"/>
                  <a:pt x="61738" y="29932"/>
                </a:cubicBezTo>
                <a:lnTo>
                  <a:pt x="61738" y="50488"/>
                </a:lnTo>
                <a:cubicBezTo>
                  <a:pt x="61738" y="53373"/>
                  <a:pt x="64265" y="55537"/>
                  <a:pt x="67153" y="55537"/>
                </a:cubicBezTo>
                <a:lnTo>
                  <a:pt x="148386" y="55537"/>
                </a:lnTo>
                <a:cubicBezTo>
                  <a:pt x="151636" y="55537"/>
                  <a:pt x="154163" y="53373"/>
                  <a:pt x="154163" y="50488"/>
                </a:cubicBezTo>
                <a:lnTo>
                  <a:pt x="154163" y="29932"/>
                </a:lnTo>
                <a:cubicBezTo>
                  <a:pt x="154163" y="27047"/>
                  <a:pt x="151636" y="24523"/>
                  <a:pt x="148386" y="24523"/>
                </a:cubicBezTo>
                <a:lnTo>
                  <a:pt x="123114" y="24523"/>
                </a:lnTo>
                <a:cubicBezTo>
                  <a:pt x="120587" y="24523"/>
                  <a:pt x="118420" y="22359"/>
                  <a:pt x="118420" y="19835"/>
                </a:cubicBezTo>
                <a:cubicBezTo>
                  <a:pt x="118420" y="14064"/>
                  <a:pt x="113727" y="9376"/>
                  <a:pt x="107950" y="9376"/>
                </a:cubicBezTo>
                <a:close/>
                <a:moveTo>
                  <a:pt x="169779" y="0"/>
                </a:moveTo>
                <a:lnTo>
                  <a:pt x="310874" y="0"/>
                </a:lnTo>
                <a:cubicBezTo>
                  <a:pt x="313394" y="0"/>
                  <a:pt x="315553" y="1803"/>
                  <a:pt x="315553" y="4688"/>
                </a:cubicBezTo>
                <a:lnTo>
                  <a:pt x="315553" y="42915"/>
                </a:lnTo>
                <a:lnTo>
                  <a:pt x="315553" y="310864"/>
                </a:lnTo>
                <a:cubicBezTo>
                  <a:pt x="315553" y="313389"/>
                  <a:pt x="313394" y="315553"/>
                  <a:pt x="310874" y="315553"/>
                </a:cubicBezTo>
                <a:lnTo>
                  <a:pt x="234568" y="315553"/>
                </a:lnTo>
                <a:cubicBezTo>
                  <a:pt x="231688" y="315553"/>
                  <a:pt x="229529" y="313389"/>
                  <a:pt x="229529" y="310864"/>
                </a:cubicBezTo>
                <a:cubicBezTo>
                  <a:pt x="229529" y="307979"/>
                  <a:pt x="231688" y="306176"/>
                  <a:pt x="234568" y="306176"/>
                </a:cubicBezTo>
                <a:lnTo>
                  <a:pt x="306195" y="306176"/>
                </a:lnTo>
                <a:lnTo>
                  <a:pt x="306195" y="47603"/>
                </a:lnTo>
                <a:lnTo>
                  <a:pt x="234568" y="47603"/>
                </a:lnTo>
                <a:cubicBezTo>
                  <a:pt x="231688" y="47603"/>
                  <a:pt x="229529" y="45439"/>
                  <a:pt x="229529" y="42915"/>
                </a:cubicBezTo>
                <a:cubicBezTo>
                  <a:pt x="229529" y="40391"/>
                  <a:pt x="231688" y="38227"/>
                  <a:pt x="234568" y="38227"/>
                </a:cubicBezTo>
                <a:lnTo>
                  <a:pt x="306195" y="38227"/>
                </a:lnTo>
                <a:lnTo>
                  <a:pt x="306195" y="9376"/>
                </a:lnTo>
                <a:lnTo>
                  <a:pt x="169779" y="9376"/>
                </a:lnTo>
                <a:cubicBezTo>
                  <a:pt x="167260" y="9376"/>
                  <a:pt x="165100" y="7213"/>
                  <a:pt x="165100" y="4688"/>
                </a:cubicBezTo>
                <a:cubicBezTo>
                  <a:pt x="165100" y="1803"/>
                  <a:pt x="167260" y="0"/>
                  <a:pt x="169779" y="0"/>
                </a:cubicBezTo>
                <a:close/>
                <a:moveTo>
                  <a:pt x="107950" y="0"/>
                </a:moveTo>
                <a:cubicBezTo>
                  <a:pt x="117337" y="0"/>
                  <a:pt x="125280" y="6491"/>
                  <a:pt x="127446" y="15146"/>
                </a:cubicBezTo>
                <a:lnTo>
                  <a:pt x="148386" y="15146"/>
                </a:lnTo>
                <a:cubicBezTo>
                  <a:pt x="156690" y="15146"/>
                  <a:pt x="163550" y="21998"/>
                  <a:pt x="163550" y="29932"/>
                </a:cubicBezTo>
                <a:lnTo>
                  <a:pt x="163550" y="38227"/>
                </a:lnTo>
                <a:lnTo>
                  <a:pt x="196404" y="38227"/>
                </a:lnTo>
                <a:cubicBezTo>
                  <a:pt x="206874" y="38227"/>
                  <a:pt x="215539" y="46521"/>
                  <a:pt x="215539" y="57340"/>
                </a:cubicBezTo>
                <a:lnTo>
                  <a:pt x="215539" y="296439"/>
                </a:lnTo>
                <a:cubicBezTo>
                  <a:pt x="215539" y="307258"/>
                  <a:pt x="206874" y="315553"/>
                  <a:pt x="196404" y="315553"/>
                </a:cubicBezTo>
                <a:lnTo>
                  <a:pt x="19135" y="315553"/>
                </a:lnTo>
                <a:cubicBezTo>
                  <a:pt x="8665" y="315553"/>
                  <a:pt x="0" y="307258"/>
                  <a:pt x="0" y="296439"/>
                </a:cubicBezTo>
                <a:lnTo>
                  <a:pt x="0" y="57340"/>
                </a:lnTo>
                <a:cubicBezTo>
                  <a:pt x="0" y="46521"/>
                  <a:pt x="8665" y="38227"/>
                  <a:pt x="19135" y="38227"/>
                </a:cubicBezTo>
                <a:lnTo>
                  <a:pt x="51990" y="38227"/>
                </a:lnTo>
                <a:lnTo>
                  <a:pt x="51990" y="29932"/>
                </a:lnTo>
                <a:cubicBezTo>
                  <a:pt x="51990" y="21998"/>
                  <a:pt x="58849" y="15146"/>
                  <a:pt x="67153" y="15146"/>
                </a:cubicBezTo>
                <a:lnTo>
                  <a:pt x="88454" y="15146"/>
                </a:lnTo>
                <a:cubicBezTo>
                  <a:pt x="90620" y="6491"/>
                  <a:pt x="98563" y="0"/>
                  <a:pt x="107950" y="0"/>
                </a:cubicBezTo>
                <a:close/>
                <a:moveTo>
                  <a:pt x="4683" y="0"/>
                </a:moveTo>
                <a:lnTo>
                  <a:pt x="45396" y="0"/>
                </a:lnTo>
                <a:cubicBezTo>
                  <a:pt x="48278" y="0"/>
                  <a:pt x="50440" y="1786"/>
                  <a:pt x="50440" y="4643"/>
                </a:cubicBezTo>
                <a:cubicBezTo>
                  <a:pt x="50440" y="7144"/>
                  <a:pt x="48278" y="9287"/>
                  <a:pt x="45396" y="9287"/>
                </a:cubicBezTo>
                <a:lnTo>
                  <a:pt x="9727" y="9287"/>
                </a:lnTo>
                <a:lnTo>
                  <a:pt x="9727" y="23574"/>
                </a:lnTo>
                <a:cubicBezTo>
                  <a:pt x="9727" y="26075"/>
                  <a:pt x="7566" y="28218"/>
                  <a:pt x="4683" y="28218"/>
                </a:cubicBezTo>
                <a:cubicBezTo>
                  <a:pt x="2161" y="28218"/>
                  <a:pt x="0" y="26075"/>
                  <a:pt x="0" y="23574"/>
                </a:cubicBezTo>
                <a:lnTo>
                  <a:pt x="0" y="4643"/>
                </a:lnTo>
                <a:cubicBezTo>
                  <a:pt x="0" y="1786"/>
                  <a:pt x="2161" y="0"/>
                  <a:pt x="4683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925" y="3755350"/>
            <a:ext cx="18323999" cy="7041033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84" name="Google Shape;184;p37"/>
          <p:cNvSpPr txBox="1"/>
          <p:nvPr/>
        </p:nvSpPr>
        <p:spPr>
          <a:xfrm>
            <a:off x="5634375" y="483025"/>
            <a:ext cx="13203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Conseils de votre équipe virtuelle</a:t>
            </a:r>
            <a:endParaRPr b="1" i="0" sz="67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 sous-estimez jamais l'esprit d'équipe !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6" name="Google Shape;1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50" y="7555135"/>
            <a:ext cx="4338000" cy="5481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37"/>
          <p:cNvGrpSpPr/>
          <p:nvPr/>
        </p:nvGrpSpPr>
        <p:grpSpPr>
          <a:xfrm>
            <a:off x="-46089" y="12333989"/>
            <a:ext cx="24440288" cy="1388425"/>
            <a:chOff x="4763" y="6635750"/>
            <a:chExt cx="12276000" cy="304800"/>
          </a:xfrm>
        </p:grpSpPr>
        <p:sp>
          <p:nvSpPr>
            <p:cNvPr id="188" name="Google Shape;188;p37"/>
            <p:cNvSpPr/>
            <p:nvPr/>
          </p:nvSpPr>
          <p:spPr>
            <a:xfrm>
              <a:off x="4763" y="6635750"/>
              <a:ext cx="12276000" cy="30480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8"/>
                <a:buFont typeface="Arial"/>
                <a:buNone/>
              </a:pPr>
              <a:r>
                <a:t/>
              </a:r>
              <a:endParaRPr b="0" i="0" sz="7198" u="none" cap="none" strike="noStrike">
                <a:solidFill>
                  <a:srgbClr val="48484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89" name="Google Shape;189;p37"/>
            <p:cNvSpPr/>
            <p:nvPr/>
          </p:nvSpPr>
          <p:spPr>
            <a:xfrm>
              <a:off x="4763" y="6788150"/>
              <a:ext cx="12276000" cy="152400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</p:spPr>
          <p:txBody>
            <a:bodyPr anchorCtr="0" anchor="t" bIns="91400" lIns="182825" spcFirstLastPara="1" rIns="182825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198"/>
                <a:buFont typeface="Arial"/>
                <a:buNone/>
              </a:pPr>
              <a:r>
                <a:t/>
              </a:r>
              <a:endParaRPr b="0" i="0" sz="7198" u="none" cap="none" strike="noStrike">
                <a:solidFill>
                  <a:srgbClr val="48484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190" name="Google Shape;190;p37"/>
          <p:cNvSpPr/>
          <p:nvPr/>
        </p:nvSpPr>
        <p:spPr>
          <a:xfrm>
            <a:off x="18660425" y="2057475"/>
            <a:ext cx="4266000" cy="41445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18938381" y="2308030"/>
            <a:ext cx="3709850" cy="364420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Chaque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responsable vous donnera des conseils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avant de vous lancer. Prenez des notes !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37"/>
          <p:cNvSpPr/>
          <p:nvPr/>
        </p:nvSpPr>
        <p:spPr>
          <a:xfrm>
            <a:off x="13797438" y="8621162"/>
            <a:ext cx="4150800" cy="40509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14067900" y="8866004"/>
            <a:ext cx="3609879" cy="3561107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Ces précieux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conseils sont </a:t>
            </a: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basés sur vos décisions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 l'année précédente.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Glossaire</a:t>
            </a:r>
            <a:endParaRPr b="1" i="0" sz="67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(Voici votre nouveau meilleur ami)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15096425" y="3738975"/>
            <a:ext cx="63297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Icône d'interrogation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3478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Pour plus d'informations sur un sujet.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 b="10752" l="0" r="0" t="10302"/>
          <a:stretch/>
        </p:blipFill>
        <p:spPr>
          <a:xfrm>
            <a:off x="13130600" y="6500133"/>
            <a:ext cx="1804225" cy="135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8"/>
          <p:cNvPicPr preferRelativeResize="0"/>
          <p:nvPr/>
        </p:nvPicPr>
        <p:blipFill rotWithShape="1">
          <a:blip r:embed="rId4">
            <a:alphaModFix/>
          </a:blip>
          <a:srcRect b="8610" l="15422" r="13539" t="9308"/>
          <a:stretch/>
        </p:blipFill>
        <p:spPr>
          <a:xfrm>
            <a:off x="13234025" y="3464900"/>
            <a:ext cx="1597375" cy="17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8"/>
          <p:cNvSpPr txBox="1"/>
          <p:nvPr/>
        </p:nvSpPr>
        <p:spPr>
          <a:xfrm>
            <a:off x="15096600" y="6300750"/>
            <a:ext cx="61785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Historique des décisions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Accédez aux décisions des années précédentes.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15134125" y="9043050"/>
            <a:ext cx="57147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Étude de marché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Achetez ce rapport pour savoir où en est la concurrence.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 rotWithShape="1">
          <a:blip r:embed="rId5">
            <a:alphaModFix/>
          </a:blip>
          <a:srcRect b="17835" l="11465" r="0" t="9484"/>
          <a:stretch/>
        </p:blipFill>
        <p:spPr>
          <a:xfrm>
            <a:off x="13234025" y="9133517"/>
            <a:ext cx="1804225" cy="142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/>
          <p:cNvPicPr preferRelativeResize="0"/>
          <p:nvPr/>
        </p:nvPicPr>
        <p:blipFill rotWithShape="1">
          <a:blip r:embed="rId4">
            <a:alphaModFix/>
          </a:blip>
          <a:srcRect b="8610" l="15422" r="13539" t="9308"/>
          <a:stretch/>
        </p:blipFill>
        <p:spPr>
          <a:xfrm>
            <a:off x="13234025" y="3617300"/>
            <a:ext cx="1597375" cy="17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/>
          <p:nvPr/>
        </p:nvSpPr>
        <p:spPr>
          <a:xfrm>
            <a:off x="4140725" y="8244075"/>
            <a:ext cx="7024500" cy="4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Secteur, budget prévisionnel et qualité prévisionnelle 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Ces rapports sont calculés à chaque fois que vous enregistrez vos décisions. 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Revenez sur vos décisions autant de fois que vous le souhaitez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avant que la ronde ne soit simulée.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 rotWithShape="1">
          <a:blip r:embed="rId6">
            <a:alphaModFix/>
          </a:blip>
          <a:srcRect b="47131" l="9148" r="74279" t="25442"/>
          <a:stretch/>
        </p:blipFill>
        <p:spPr>
          <a:xfrm>
            <a:off x="4140725" y="3236300"/>
            <a:ext cx="5957726" cy="4571899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/>
        </p:nvSpPr>
        <p:spPr>
          <a:xfrm>
            <a:off x="6008978" y="483018"/>
            <a:ext cx="12359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</a:pPr>
            <a:r>
              <a:rPr b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avez besoin d'aide ?</a:t>
            </a:r>
            <a:endParaRPr b="1" i="0" sz="67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3919960" y="1662425"/>
            <a:ext cx="16526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217475" spcFirstLastPara="1" rIns="217475" wrap="square" tIns="1087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AU" sz="3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Nous assurons vos arrières !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39"/>
          <p:cNvSpPr txBox="1"/>
          <p:nvPr/>
        </p:nvSpPr>
        <p:spPr>
          <a:xfrm>
            <a:off x="16469625" y="9094800"/>
            <a:ext cx="59523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Adjointe administrative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Située dans le coin supérieur droit, elle donne des informations sur votre mandat et les prochaines étapes à franchir.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Elle fournit également des conseils sur les outils à utiliser.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2230550" y="9171000"/>
            <a:ext cx="62280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Centre d'aide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3100">
              <a:solidFill>
                <a:srgbClr val="03478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L'icône d'aide est située dans le coin inférieur gauche de chaque page. Consultez-la pour trouver des articles sur des sujets variés.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Vous pouvez également contacter notre équipe: </a:t>
            </a:r>
            <a:r>
              <a:rPr lang="en-AU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service@praxar.com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9770250" y="9171000"/>
            <a:ext cx="57255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25" spcFirstLastPara="1" rIns="243725" wrap="square" tIns="121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1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Icône d'interrogation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Tout au long de la simulation, des points d'interrogation fournissent une explication détaillée de chaque sujet.</a:t>
            </a:r>
            <a:endParaRPr b="1" sz="31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39"/>
          <p:cNvPicPr preferRelativeResize="0"/>
          <p:nvPr/>
        </p:nvPicPr>
        <p:blipFill rotWithShape="1">
          <a:blip r:embed="rId4">
            <a:alphaModFix/>
          </a:blip>
          <a:srcRect b="6179" l="0" r="0" t="17630"/>
          <a:stretch/>
        </p:blipFill>
        <p:spPr>
          <a:xfrm>
            <a:off x="16611050" y="2914875"/>
            <a:ext cx="4726800" cy="5260062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21" name="Google Shape;221;p39"/>
          <p:cNvSpPr/>
          <p:nvPr/>
        </p:nvSpPr>
        <p:spPr>
          <a:xfrm>
            <a:off x="9952513" y="4373275"/>
            <a:ext cx="4059600" cy="379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6226" r="0" t="0"/>
          <a:stretch/>
        </p:blipFill>
        <p:spPr>
          <a:xfrm>
            <a:off x="10927975" y="5189975"/>
            <a:ext cx="2108675" cy="21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 rotWithShape="1">
          <a:blip r:embed="rId6">
            <a:alphaModFix/>
          </a:blip>
          <a:srcRect b="10795" l="17374" r="15515" t="10520"/>
          <a:stretch/>
        </p:blipFill>
        <p:spPr>
          <a:xfrm>
            <a:off x="20484850" y="2304425"/>
            <a:ext cx="1933200" cy="196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9"/>
          <p:cNvPicPr preferRelativeResize="0"/>
          <p:nvPr/>
        </p:nvPicPr>
        <p:blipFill rotWithShape="1">
          <a:blip r:embed="rId7">
            <a:alphaModFix/>
          </a:blip>
          <a:srcRect b="2536" l="846" r="73020" t="82265"/>
          <a:stretch/>
        </p:blipFill>
        <p:spPr>
          <a:xfrm>
            <a:off x="2539840" y="6712213"/>
            <a:ext cx="5725507" cy="1628928"/>
          </a:xfrm>
          <a:prstGeom prst="rect">
            <a:avLst/>
          </a:prstGeom>
          <a:noFill/>
          <a:ln cap="flat" cmpd="sng" w="38100">
            <a:solidFill>
              <a:srgbClr val="56376A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25" name="Google Shape;225;p39"/>
          <p:cNvSpPr/>
          <p:nvPr/>
        </p:nvSpPr>
        <p:spPr>
          <a:xfrm>
            <a:off x="5671666" y="7226212"/>
            <a:ext cx="2494500" cy="1056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7">
            <a:alphaModFix/>
          </a:blip>
          <a:srcRect b="48915" l="846" r="73020" t="11803"/>
          <a:stretch/>
        </p:blipFill>
        <p:spPr>
          <a:xfrm>
            <a:off x="2539840" y="2502025"/>
            <a:ext cx="5725507" cy="4210185"/>
          </a:xfrm>
          <a:prstGeom prst="rect">
            <a:avLst/>
          </a:prstGeom>
          <a:noFill/>
          <a:ln cap="flat" cmpd="sng" w="38100">
            <a:solidFill>
              <a:srgbClr val="56376A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27" name="Google Shape;227;p39"/>
          <p:cNvPicPr preferRelativeResize="0"/>
          <p:nvPr/>
        </p:nvPicPr>
        <p:blipFill rotWithShape="1">
          <a:blip r:embed="rId8">
            <a:alphaModFix/>
          </a:blip>
          <a:srcRect b="1247" l="1338" r="88229" t="88337"/>
          <a:stretch/>
        </p:blipFill>
        <p:spPr>
          <a:xfrm>
            <a:off x="1648550" y="7247950"/>
            <a:ext cx="3056678" cy="145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/>
          <p:nvPr/>
        </p:nvSpPr>
        <p:spPr>
          <a:xfrm>
            <a:off x="7198775" y="2032950"/>
            <a:ext cx="9980100" cy="9650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40"/>
          <p:cNvSpPr/>
          <p:nvPr/>
        </p:nvSpPr>
        <p:spPr>
          <a:xfrm>
            <a:off x="7754175" y="2614500"/>
            <a:ext cx="8869451" cy="8531400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40"/>
          <p:cNvSpPr/>
          <p:nvPr/>
        </p:nvSpPr>
        <p:spPr>
          <a:xfrm>
            <a:off x="10797103" y="4471677"/>
            <a:ext cx="2783600" cy="2485211"/>
          </a:xfrm>
          <a:custGeom>
            <a:rect b="b" l="l" r="r" t="t"/>
            <a:pathLst>
              <a:path extrusionOk="0" h="309202" w="309203">
                <a:moveTo>
                  <a:pt x="9719" y="281813"/>
                </a:moveTo>
                <a:lnTo>
                  <a:pt x="9719" y="290102"/>
                </a:lnTo>
                <a:cubicBezTo>
                  <a:pt x="9719" y="295508"/>
                  <a:pt x="13678" y="299832"/>
                  <a:pt x="19078" y="299832"/>
                </a:cubicBezTo>
                <a:lnTo>
                  <a:pt x="290125" y="299832"/>
                </a:lnTo>
                <a:cubicBezTo>
                  <a:pt x="295525" y="299832"/>
                  <a:pt x="299484" y="295508"/>
                  <a:pt x="299484" y="290102"/>
                </a:cubicBezTo>
                <a:lnTo>
                  <a:pt x="299484" y="281813"/>
                </a:lnTo>
                <a:lnTo>
                  <a:pt x="9719" y="281813"/>
                </a:lnTo>
                <a:close/>
                <a:moveTo>
                  <a:pt x="30596" y="240370"/>
                </a:moveTo>
                <a:lnTo>
                  <a:pt x="12958" y="272444"/>
                </a:lnTo>
                <a:lnTo>
                  <a:pt x="296245" y="272444"/>
                </a:lnTo>
                <a:lnTo>
                  <a:pt x="278607" y="240370"/>
                </a:lnTo>
                <a:lnTo>
                  <a:pt x="241531" y="240370"/>
                </a:lnTo>
                <a:lnTo>
                  <a:pt x="200136" y="240370"/>
                </a:lnTo>
                <a:lnTo>
                  <a:pt x="109067" y="240370"/>
                </a:lnTo>
                <a:lnTo>
                  <a:pt x="68032" y="240370"/>
                </a:lnTo>
                <a:lnTo>
                  <a:pt x="30596" y="240370"/>
                </a:lnTo>
                <a:close/>
                <a:moveTo>
                  <a:pt x="100248" y="200025"/>
                </a:moveTo>
                <a:lnTo>
                  <a:pt x="164865" y="200025"/>
                </a:lnTo>
                <a:cubicBezTo>
                  <a:pt x="167364" y="200025"/>
                  <a:pt x="169506" y="201789"/>
                  <a:pt x="169506" y="204611"/>
                </a:cubicBezTo>
                <a:cubicBezTo>
                  <a:pt x="169506" y="207081"/>
                  <a:pt x="167364" y="209197"/>
                  <a:pt x="164865" y="209197"/>
                </a:cubicBezTo>
                <a:lnTo>
                  <a:pt x="100248" y="209197"/>
                </a:lnTo>
                <a:cubicBezTo>
                  <a:pt x="97392" y="209197"/>
                  <a:pt x="95250" y="207081"/>
                  <a:pt x="95250" y="204611"/>
                </a:cubicBezTo>
                <a:cubicBezTo>
                  <a:pt x="95250" y="201789"/>
                  <a:pt x="97392" y="200025"/>
                  <a:pt x="100248" y="200025"/>
                </a:cubicBezTo>
                <a:close/>
                <a:moveTo>
                  <a:pt x="100250" y="166687"/>
                </a:moveTo>
                <a:lnTo>
                  <a:pt x="147399" y="166687"/>
                </a:lnTo>
                <a:cubicBezTo>
                  <a:pt x="149900" y="166687"/>
                  <a:pt x="152043" y="168728"/>
                  <a:pt x="152043" y="171450"/>
                </a:cubicBezTo>
                <a:cubicBezTo>
                  <a:pt x="152043" y="173831"/>
                  <a:pt x="149900" y="175872"/>
                  <a:pt x="147399" y="175872"/>
                </a:cubicBezTo>
                <a:lnTo>
                  <a:pt x="100250" y="175872"/>
                </a:lnTo>
                <a:cubicBezTo>
                  <a:pt x="97393" y="175872"/>
                  <a:pt x="95250" y="173831"/>
                  <a:pt x="95250" y="171450"/>
                </a:cubicBezTo>
                <a:cubicBezTo>
                  <a:pt x="95250" y="168728"/>
                  <a:pt x="97393" y="166687"/>
                  <a:pt x="100250" y="166687"/>
                </a:cubicBezTo>
                <a:close/>
                <a:moveTo>
                  <a:pt x="100314" y="133350"/>
                </a:moveTo>
                <a:lnTo>
                  <a:pt x="147336" y="133350"/>
                </a:lnTo>
                <a:cubicBezTo>
                  <a:pt x="149868" y="133350"/>
                  <a:pt x="152038" y="135391"/>
                  <a:pt x="152038" y="137773"/>
                </a:cubicBezTo>
                <a:cubicBezTo>
                  <a:pt x="152038" y="140494"/>
                  <a:pt x="149868" y="142535"/>
                  <a:pt x="147336" y="142535"/>
                </a:cubicBezTo>
                <a:lnTo>
                  <a:pt x="100314" y="142535"/>
                </a:lnTo>
                <a:cubicBezTo>
                  <a:pt x="97420" y="142535"/>
                  <a:pt x="95250" y="140494"/>
                  <a:pt x="95250" y="137773"/>
                </a:cubicBezTo>
                <a:cubicBezTo>
                  <a:pt x="95250" y="135391"/>
                  <a:pt x="97420" y="133350"/>
                  <a:pt x="100314" y="133350"/>
                </a:cubicBezTo>
                <a:close/>
                <a:moveTo>
                  <a:pt x="174464" y="111009"/>
                </a:moveTo>
                <a:lnTo>
                  <a:pt x="174464" y="168182"/>
                </a:lnTo>
                <a:lnTo>
                  <a:pt x="185989" y="168182"/>
                </a:lnTo>
                <a:cubicBezTo>
                  <a:pt x="188510" y="168182"/>
                  <a:pt x="190671" y="170353"/>
                  <a:pt x="190671" y="173248"/>
                </a:cubicBezTo>
                <a:lnTo>
                  <a:pt x="190671" y="185913"/>
                </a:lnTo>
                <a:lnTo>
                  <a:pt x="214080" y="169267"/>
                </a:lnTo>
                <a:cubicBezTo>
                  <a:pt x="214801" y="168906"/>
                  <a:pt x="215521" y="168182"/>
                  <a:pt x="216601" y="168182"/>
                </a:cubicBezTo>
                <a:lnTo>
                  <a:pt x="276026" y="168182"/>
                </a:lnTo>
                <a:lnTo>
                  <a:pt x="276026" y="111009"/>
                </a:lnTo>
                <a:lnTo>
                  <a:pt x="174464" y="111009"/>
                </a:lnTo>
                <a:close/>
                <a:moveTo>
                  <a:pt x="169782" y="101600"/>
                </a:moveTo>
                <a:lnTo>
                  <a:pt x="280708" y="101600"/>
                </a:lnTo>
                <a:cubicBezTo>
                  <a:pt x="283229" y="101600"/>
                  <a:pt x="285390" y="103771"/>
                  <a:pt x="285390" y="106304"/>
                </a:cubicBezTo>
                <a:lnTo>
                  <a:pt x="285390" y="173248"/>
                </a:lnTo>
                <a:cubicBezTo>
                  <a:pt x="285390" y="175781"/>
                  <a:pt x="283229" y="177952"/>
                  <a:pt x="280708" y="177952"/>
                </a:cubicBezTo>
                <a:lnTo>
                  <a:pt x="218042" y="177952"/>
                </a:lnTo>
                <a:lnTo>
                  <a:pt x="188870" y="198578"/>
                </a:lnTo>
                <a:cubicBezTo>
                  <a:pt x="187790" y="199302"/>
                  <a:pt x="186709" y="199663"/>
                  <a:pt x="185989" y="199663"/>
                </a:cubicBezTo>
                <a:cubicBezTo>
                  <a:pt x="185268" y="199663"/>
                  <a:pt x="184548" y="199663"/>
                  <a:pt x="183828" y="199302"/>
                </a:cubicBezTo>
                <a:cubicBezTo>
                  <a:pt x="182027" y="198216"/>
                  <a:pt x="181307" y="196769"/>
                  <a:pt x="181307" y="194959"/>
                </a:cubicBezTo>
                <a:lnTo>
                  <a:pt x="181307" y="177952"/>
                </a:lnTo>
                <a:lnTo>
                  <a:pt x="169782" y="177952"/>
                </a:lnTo>
                <a:cubicBezTo>
                  <a:pt x="167261" y="177952"/>
                  <a:pt x="165100" y="175781"/>
                  <a:pt x="165100" y="173248"/>
                </a:cubicBezTo>
                <a:lnTo>
                  <a:pt x="165100" y="106304"/>
                </a:lnTo>
                <a:cubicBezTo>
                  <a:pt x="165100" y="103771"/>
                  <a:pt x="167261" y="101600"/>
                  <a:pt x="169782" y="101600"/>
                </a:cubicBezTo>
                <a:close/>
                <a:moveTo>
                  <a:pt x="100264" y="101600"/>
                </a:moveTo>
                <a:lnTo>
                  <a:pt x="148974" y="101600"/>
                </a:lnTo>
                <a:cubicBezTo>
                  <a:pt x="151481" y="101600"/>
                  <a:pt x="153630" y="103717"/>
                  <a:pt x="153630" y="106186"/>
                </a:cubicBezTo>
                <a:cubicBezTo>
                  <a:pt x="153630" y="108656"/>
                  <a:pt x="151481" y="110772"/>
                  <a:pt x="148974" y="110772"/>
                </a:cubicBezTo>
                <a:lnTo>
                  <a:pt x="100264" y="110772"/>
                </a:lnTo>
                <a:cubicBezTo>
                  <a:pt x="97399" y="110772"/>
                  <a:pt x="95250" y="108656"/>
                  <a:pt x="95250" y="106186"/>
                </a:cubicBezTo>
                <a:cubicBezTo>
                  <a:pt x="95250" y="103717"/>
                  <a:pt x="97399" y="101600"/>
                  <a:pt x="100264" y="101600"/>
                </a:cubicBezTo>
                <a:close/>
                <a:moveTo>
                  <a:pt x="150721" y="68262"/>
                </a:moveTo>
                <a:lnTo>
                  <a:pt x="209643" y="68262"/>
                </a:lnTo>
                <a:cubicBezTo>
                  <a:pt x="212157" y="68262"/>
                  <a:pt x="213954" y="70378"/>
                  <a:pt x="213954" y="72848"/>
                </a:cubicBezTo>
                <a:cubicBezTo>
                  <a:pt x="213954" y="75317"/>
                  <a:pt x="212157" y="77434"/>
                  <a:pt x="209643" y="77434"/>
                </a:cubicBezTo>
                <a:lnTo>
                  <a:pt x="150721" y="77434"/>
                </a:lnTo>
                <a:cubicBezTo>
                  <a:pt x="148206" y="77434"/>
                  <a:pt x="146050" y="75317"/>
                  <a:pt x="146050" y="72848"/>
                </a:cubicBezTo>
                <a:cubicBezTo>
                  <a:pt x="146050" y="70378"/>
                  <a:pt x="148206" y="68262"/>
                  <a:pt x="150721" y="68262"/>
                </a:cubicBezTo>
                <a:close/>
                <a:moveTo>
                  <a:pt x="100301" y="68262"/>
                </a:moveTo>
                <a:lnTo>
                  <a:pt x="129887" y="68262"/>
                </a:lnTo>
                <a:cubicBezTo>
                  <a:pt x="132412" y="68262"/>
                  <a:pt x="134577" y="70378"/>
                  <a:pt x="134577" y="72848"/>
                </a:cubicBezTo>
                <a:cubicBezTo>
                  <a:pt x="134577" y="75317"/>
                  <a:pt x="132412" y="77434"/>
                  <a:pt x="129887" y="77434"/>
                </a:cubicBezTo>
                <a:lnTo>
                  <a:pt x="100301" y="77434"/>
                </a:lnTo>
                <a:cubicBezTo>
                  <a:pt x="97415" y="77434"/>
                  <a:pt x="95250" y="75317"/>
                  <a:pt x="95250" y="72848"/>
                </a:cubicBezTo>
                <a:cubicBezTo>
                  <a:pt x="95250" y="70378"/>
                  <a:pt x="97415" y="68262"/>
                  <a:pt x="100301" y="68262"/>
                </a:cubicBezTo>
                <a:close/>
                <a:moveTo>
                  <a:pt x="263319" y="47625"/>
                </a:moveTo>
                <a:lnTo>
                  <a:pt x="266123" y="47625"/>
                </a:lnTo>
                <a:cubicBezTo>
                  <a:pt x="276638" y="47625"/>
                  <a:pt x="285400" y="56676"/>
                  <a:pt x="285400" y="67176"/>
                </a:cubicBezTo>
                <a:lnTo>
                  <a:pt x="285400" y="83831"/>
                </a:lnTo>
                <a:cubicBezTo>
                  <a:pt x="285400" y="86365"/>
                  <a:pt x="283297" y="88538"/>
                  <a:pt x="280843" y="88538"/>
                </a:cubicBezTo>
                <a:cubicBezTo>
                  <a:pt x="278390" y="88538"/>
                  <a:pt x="276287" y="86365"/>
                  <a:pt x="276287" y="83831"/>
                </a:cubicBezTo>
                <a:lnTo>
                  <a:pt x="276287" y="67176"/>
                </a:lnTo>
                <a:cubicBezTo>
                  <a:pt x="276287" y="61745"/>
                  <a:pt x="271731" y="57400"/>
                  <a:pt x="266123" y="57400"/>
                </a:cubicBezTo>
                <a:lnTo>
                  <a:pt x="263319" y="57400"/>
                </a:lnTo>
                <a:cubicBezTo>
                  <a:pt x="260866" y="57400"/>
                  <a:pt x="258763" y="55228"/>
                  <a:pt x="258763" y="52694"/>
                </a:cubicBezTo>
                <a:cubicBezTo>
                  <a:pt x="258763" y="49797"/>
                  <a:pt x="260866" y="47625"/>
                  <a:pt x="263319" y="47625"/>
                </a:cubicBezTo>
                <a:close/>
                <a:moveTo>
                  <a:pt x="100284" y="34925"/>
                </a:moveTo>
                <a:lnTo>
                  <a:pt x="155303" y="34925"/>
                </a:lnTo>
                <a:cubicBezTo>
                  <a:pt x="157821" y="34925"/>
                  <a:pt x="159978" y="37041"/>
                  <a:pt x="159978" y="39511"/>
                </a:cubicBezTo>
                <a:cubicBezTo>
                  <a:pt x="159978" y="41980"/>
                  <a:pt x="157821" y="44097"/>
                  <a:pt x="155303" y="44097"/>
                </a:cubicBezTo>
                <a:lnTo>
                  <a:pt x="100284" y="44097"/>
                </a:lnTo>
                <a:cubicBezTo>
                  <a:pt x="97407" y="44097"/>
                  <a:pt x="95250" y="41980"/>
                  <a:pt x="95250" y="39511"/>
                </a:cubicBezTo>
                <a:cubicBezTo>
                  <a:pt x="95250" y="37041"/>
                  <a:pt x="97407" y="34925"/>
                  <a:pt x="100284" y="34925"/>
                </a:cubicBezTo>
                <a:close/>
                <a:moveTo>
                  <a:pt x="211655" y="15856"/>
                </a:moveTo>
                <a:lnTo>
                  <a:pt x="211655" y="34235"/>
                </a:lnTo>
                <a:lnTo>
                  <a:pt x="230013" y="34235"/>
                </a:lnTo>
                <a:lnTo>
                  <a:pt x="221014" y="25226"/>
                </a:lnTo>
                <a:lnTo>
                  <a:pt x="211655" y="15856"/>
                </a:lnTo>
                <a:close/>
                <a:moveTo>
                  <a:pt x="68032" y="0"/>
                </a:moveTo>
                <a:lnTo>
                  <a:pt x="206975" y="0"/>
                </a:lnTo>
                <a:cubicBezTo>
                  <a:pt x="207335" y="0"/>
                  <a:pt x="207335" y="0"/>
                  <a:pt x="207335" y="0"/>
                </a:cubicBezTo>
                <a:cubicBezTo>
                  <a:pt x="207695" y="0"/>
                  <a:pt x="208055" y="0"/>
                  <a:pt x="208415" y="360"/>
                </a:cubicBezTo>
                <a:cubicBezTo>
                  <a:pt x="208415" y="360"/>
                  <a:pt x="208775" y="360"/>
                  <a:pt x="209135" y="360"/>
                </a:cubicBezTo>
                <a:cubicBezTo>
                  <a:pt x="209495" y="720"/>
                  <a:pt x="209855" y="1081"/>
                  <a:pt x="210215" y="1441"/>
                </a:cubicBezTo>
                <a:lnTo>
                  <a:pt x="244771" y="35677"/>
                </a:lnTo>
                <a:cubicBezTo>
                  <a:pt x="245131" y="36398"/>
                  <a:pt x="245491" y="36758"/>
                  <a:pt x="245491" y="37118"/>
                </a:cubicBezTo>
                <a:cubicBezTo>
                  <a:pt x="245851" y="37479"/>
                  <a:pt x="245851" y="37479"/>
                  <a:pt x="245851" y="37839"/>
                </a:cubicBezTo>
                <a:cubicBezTo>
                  <a:pt x="246211" y="37839"/>
                  <a:pt x="246211" y="38199"/>
                  <a:pt x="246211" y="38920"/>
                </a:cubicBezTo>
                <a:cubicBezTo>
                  <a:pt x="246211" y="38920"/>
                  <a:pt x="246211" y="38920"/>
                  <a:pt x="246211" y="39281"/>
                </a:cubicBezTo>
                <a:lnTo>
                  <a:pt x="246211" y="83246"/>
                </a:lnTo>
                <a:cubicBezTo>
                  <a:pt x="246211" y="85769"/>
                  <a:pt x="244051" y="87931"/>
                  <a:pt x="241531" y="87931"/>
                </a:cubicBezTo>
                <a:cubicBezTo>
                  <a:pt x="239012" y="87931"/>
                  <a:pt x="236852" y="85769"/>
                  <a:pt x="236852" y="83246"/>
                </a:cubicBezTo>
                <a:lnTo>
                  <a:pt x="236852" y="43965"/>
                </a:lnTo>
                <a:lnTo>
                  <a:pt x="206975" y="43965"/>
                </a:lnTo>
                <a:cubicBezTo>
                  <a:pt x="204456" y="43965"/>
                  <a:pt x="202296" y="41803"/>
                  <a:pt x="202296" y="39281"/>
                </a:cubicBezTo>
                <a:lnTo>
                  <a:pt x="202296" y="9369"/>
                </a:lnTo>
                <a:lnTo>
                  <a:pt x="72351" y="9369"/>
                </a:lnTo>
                <a:lnTo>
                  <a:pt x="72351" y="231001"/>
                </a:lnTo>
                <a:lnTo>
                  <a:pt x="109067" y="231001"/>
                </a:lnTo>
                <a:lnTo>
                  <a:pt x="200136" y="231001"/>
                </a:lnTo>
                <a:lnTo>
                  <a:pt x="236852" y="231001"/>
                </a:lnTo>
                <a:lnTo>
                  <a:pt x="236852" y="195323"/>
                </a:lnTo>
                <a:cubicBezTo>
                  <a:pt x="236852" y="192440"/>
                  <a:pt x="239012" y="190639"/>
                  <a:pt x="241531" y="190639"/>
                </a:cubicBezTo>
                <a:cubicBezTo>
                  <a:pt x="244051" y="190639"/>
                  <a:pt x="246211" y="192440"/>
                  <a:pt x="246211" y="195323"/>
                </a:cubicBezTo>
                <a:lnTo>
                  <a:pt x="246211" y="231001"/>
                </a:lnTo>
                <a:lnTo>
                  <a:pt x="276807" y="231001"/>
                </a:lnTo>
                <a:lnTo>
                  <a:pt x="276807" y="195323"/>
                </a:lnTo>
                <a:cubicBezTo>
                  <a:pt x="276807" y="192440"/>
                  <a:pt x="278967" y="190639"/>
                  <a:pt x="281486" y="190639"/>
                </a:cubicBezTo>
                <a:cubicBezTo>
                  <a:pt x="284006" y="190639"/>
                  <a:pt x="286166" y="192440"/>
                  <a:pt x="286166" y="195323"/>
                </a:cubicBezTo>
                <a:lnTo>
                  <a:pt x="286166" y="234244"/>
                </a:lnTo>
                <a:lnTo>
                  <a:pt x="308483" y="274966"/>
                </a:lnTo>
                <a:cubicBezTo>
                  <a:pt x="308483" y="274966"/>
                  <a:pt x="308483" y="274966"/>
                  <a:pt x="308483" y="275327"/>
                </a:cubicBezTo>
                <a:cubicBezTo>
                  <a:pt x="308843" y="275327"/>
                  <a:pt x="308843" y="275327"/>
                  <a:pt x="308843" y="275687"/>
                </a:cubicBezTo>
                <a:cubicBezTo>
                  <a:pt x="308843" y="276047"/>
                  <a:pt x="308843" y="276408"/>
                  <a:pt x="309203" y="277128"/>
                </a:cubicBezTo>
                <a:lnTo>
                  <a:pt x="309203" y="290102"/>
                </a:lnTo>
                <a:cubicBezTo>
                  <a:pt x="309203" y="300553"/>
                  <a:pt x="300564" y="309202"/>
                  <a:pt x="290125" y="309202"/>
                </a:cubicBezTo>
                <a:lnTo>
                  <a:pt x="19078" y="309202"/>
                </a:lnTo>
                <a:cubicBezTo>
                  <a:pt x="8639" y="309202"/>
                  <a:pt x="0" y="300553"/>
                  <a:pt x="0" y="290102"/>
                </a:cubicBezTo>
                <a:lnTo>
                  <a:pt x="0" y="277128"/>
                </a:lnTo>
                <a:cubicBezTo>
                  <a:pt x="0" y="276408"/>
                  <a:pt x="360" y="276047"/>
                  <a:pt x="720" y="275687"/>
                </a:cubicBezTo>
                <a:cubicBezTo>
                  <a:pt x="720" y="275327"/>
                  <a:pt x="720" y="275327"/>
                  <a:pt x="720" y="275327"/>
                </a:cubicBezTo>
                <a:cubicBezTo>
                  <a:pt x="720" y="274966"/>
                  <a:pt x="720" y="274966"/>
                  <a:pt x="720" y="274966"/>
                </a:cubicBezTo>
                <a:lnTo>
                  <a:pt x="23037" y="234244"/>
                </a:lnTo>
                <a:lnTo>
                  <a:pt x="23037" y="66669"/>
                </a:lnTo>
                <a:cubicBezTo>
                  <a:pt x="23037" y="56218"/>
                  <a:pt x="32036" y="47209"/>
                  <a:pt x="42835" y="47209"/>
                </a:cubicBezTo>
                <a:lnTo>
                  <a:pt x="45714" y="47209"/>
                </a:lnTo>
                <a:cubicBezTo>
                  <a:pt x="48234" y="47209"/>
                  <a:pt x="50394" y="49371"/>
                  <a:pt x="50394" y="52254"/>
                </a:cubicBezTo>
                <a:cubicBezTo>
                  <a:pt x="50394" y="54777"/>
                  <a:pt x="48234" y="56939"/>
                  <a:pt x="45714" y="56939"/>
                </a:cubicBezTo>
                <a:lnTo>
                  <a:pt x="42835" y="56939"/>
                </a:lnTo>
                <a:cubicBezTo>
                  <a:pt x="37075" y="56939"/>
                  <a:pt x="32396" y="61263"/>
                  <a:pt x="32396" y="66669"/>
                </a:cubicBezTo>
                <a:lnTo>
                  <a:pt x="32396" y="231001"/>
                </a:lnTo>
                <a:lnTo>
                  <a:pt x="62992" y="231001"/>
                </a:lnTo>
                <a:lnTo>
                  <a:pt x="62992" y="4685"/>
                </a:lnTo>
                <a:cubicBezTo>
                  <a:pt x="62992" y="1802"/>
                  <a:pt x="65152" y="0"/>
                  <a:pt x="68032" y="0"/>
                </a:cubicBezTo>
                <a:close/>
              </a:path>
            </a:pathLst>
          </a:custGeom>
          <a:solidFill>
            <a:srgbClr val="406735"/>
          </a:solidFill>
          <a:ln cap="flat" cmpd="sng" w="28575">
            <a:solidFill>
              <a:srgbClr val="563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0673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7960400" y="7506013"/>
            <a:ext cx="8457000" cy="1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AU" sz="67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PRÉPA</a:t>
            </a:r>
            <a:r>
              <a:rPr b="1" lang="en-AU" sz="67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b="1" lang="en-AU" sz="67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ATION</a:t>
            </a:r>
            <a:endParaRPr b="1" sz="67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AU" sz="3000">
                <a:solidFill>
                  <a:srgbClr val="406735"/>
                </a:solidFill>
                <a:latin typeface="Nunito"/>
                <a:ea typeface="Nunito"/>
                <a:cs typeface="Nunito"/>
                <a:sym typeface="Nunito"/>
              </a:rPr>
              <a:t>(Travail individuel)</a:t>
            </a:r>
            <a:endParaRPr b="1" i="1" sz="3000">
              <a:solidFill>
                <a:srgbClr val="4067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00" y="6518454"/>
            <a:ext cx="9000000" cy="6480000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42" name="Google Shape;242;p41"/>
          <p:cNvSpPr txBox="1"/>
          <p:nvPr/>
        </p:nvSpPr>
        <p:spPr>
          <a:xfrm>
            <a:off x="1818475" y="541525"/>
            <a:ext cx="205062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1" lang="en-AU" sz="6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Les tutoriels </a:t>
            </a:r>
            <a:r>
              <a:rPr b="1" i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expliquent les concepts clés!</a:t>
            </a:r>
            <a:endParaRPr b="1" sz="6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243;p41"/>
          <p:cNvSpPr/>
          <p:nvPr/>
        </p:nvSpPr>
        <p:spPr>
          <a:xfrm>
            <a:off x="907225" y="2577900"/>
            <a:ext cx="4618800" cy="4568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4" name="Google Shape;24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2125" y="8048450"/>
            <a:ext cx="11880001" cy="4950000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45" name="Google Shape;245;p41"/>
          <p:cNvSpPr/>
          <p:nvPr/>
        </p:nvSpPr>
        <p:spPr>
          <a:xfrm>
            <a:off x="1208182" y="2862349"/>
            <a:ext cx="4016888" cy="396597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41"/>
          <p:cNvSpPr txBox="1"/>
          <p:nvPr/>
        </p:nvSpPr>
        <p:spPr>
          <a:xfrm>
            <a:off x="1146501" y="3096897"/>
            <a:ext cx="4162200" cy="3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Les concepts sont expliqués </a:t>
            </a:r>
            <a:r>
              <a:rPr lang="en-AU" sz="2800">
                <a:latin typeface="Nunito"/>
                <a:ea typeface="Nunito"/>
                <a:cs typeface="Nunito"/>
                <a:sym typeface="Nunito"/>
              </a:rPr>
              <a:t>par la présidente du conseil d'administration et les directeurs que vous supervisez.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18630700" y="8434325"/>
            <a:ext cx="4791600" cy="47373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41"/>
          <p:cNvSpPr/>
          <p:nvPr/>
        </p:nvSpPr>
        <p:spPr>
          <a:xfrm>
            <a:off x="18942904" y="8746142"/>
            <a:ext cx="4167020" cy="411307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6075" y="3271700"/>
            <a:ext cx="11880001" cy="4395600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0" name="Google Shape;250;p41"/>
          <p:cNvSpPr txBox="1"/>
          <p:nvPr/>
        </p:nvSpPr>
        <p:spPr>
          <a:xfrm>
            <a:off x="18808386" y="8839850"/>
            <a:ext cx="45285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Chaque tutoriel se termine par un quiz.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Pas de pression, nous voulons juste être sûrs que vous avez bien compris ce que vous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avez lu.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41"/>
          <p:cNvSpPr/>
          <p:nvPr/>
        </p:nvSpPr>
        <p:spPr>
          <a:xfrm>
            <a:off x="19658350" y="2099300"/>
            <a:ext cx="3934800" cy="38838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41"/>
          <p:cNvSpPr/>
          <p:nvPr/>
        </p:nvSpPr>
        <p:spPr>
          <a:xfrm>
            <a:off x="19914739" y="2341203"/>
            <a:ext cx="3422028" cy="3372772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19854624" y="2462266"/>
            <a:ext cx="35538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Commencez à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lire les moindres détails.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Les tutoriels sont un guide pratique pour réussir.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 b="3203" l="0" r="0" t="0"/>
          <a:stretch/>
        </p:blipFill>
        <p:spPr>
          <a:xfrm>
            <a:off x="1309700" y="3058050"/>
            <a:ext cx="7920000" cy="5826125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9" name="Google Shape;259;p42"/>
          <p:cNvSpPr txBox="1"/>
          <p:nvPr/>
        </p:nvSpPr>
        <p:spPr>
          <a:xfrm>
            <a:off x="2381950" y="541525"/>
            <a:ext cx="204420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1" lang="en-AU" sz="6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La Zone de pratique </a:t>
            </a:r>
            <a:r>
              <a:rPr b="1" i="1" lang="en-AU" sz="6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permet de vous exercer!</a:t>
            </a:r>
            <a:endParaRPr sz="6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42"/>
          <p:cNvSpPr/>
          <p:nvPr/>
        </p:nvSpPr>
        <p:spPr>
          <a:xfrm>
            <a:off x="4562700" y="7542800"/>
            <a:ext cx="3246600" cy="1005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"/>
          <p:cNvSpPr/>
          <p:nvPr/>
        </p:nvSpPr>
        <p:spPr>
          <a:xfrm>
            <a:off x="1017125" y="8392550"/>
            <a:ext cx="4294800" cy="41931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p42"/>
          <p:cNvSpPr/>
          <p:nvPr/>
        </p:nvSpPr>
        <p:spPr>
          <a:xfrm>
            <a:off x="1296971" y="8645995"/>
            <a:ext cx="3735112" cy="3686247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C'est le moment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de découvrir la plate-forme!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Considérez cela comme un entraînement.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42"/>
          <p:cNvSpPr/>
          <p:nvPr/>
        </p:nvSpPr>
        <p:spPr>
          <a:xfrm>
            <a:off x="10757088" y="2747125"/>
            <a:ext cx="5155500" cy="4959300"/>
          </a:xfrm>
          <a:prstGeom prst="ellipse">
            <a:avLst/>
          </a:prstGeom>
          <a:solidFill>
            <a:srgbClr val="70902D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4" name="Google Shape;264;p42"/>
          <p:cNvPicPr preferRelativeResize="0"/>
          <p:nvPr/>
        </p:nvPicPr>
        <p:blipFill rotWithShape="1">
          <a:blip r:embed="rId4">
            <a:alphaModFix/>
          </a:blip>
          <a:srcRect b="46261" l="6291" r="5843" t="7531"/>
          <a:stretch/>
        </p:blipFill>
        <p:spPr>
          <a:xfrm>
            <a:off x="7143775" y="9118900"/>
            <a:ext cx="16308000" cy="4193101"/>
          </a:xfrm>
          <a:prstGeom prst="rect">
            <a:avLst/>
          </a:prstGeom>
          <a:noFill/>
          <a:ln cap="flat" cmpd="sng" w="38100">
            <a:solidFill>
              <a:srgbClr val="406735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65" name="Google Shape;265;p42"/>
          <p:cNvSpPr/>
          <p:nvPr/>
        </p:nvSpPr>
        <p:spPr>
          <a:xfrm>
            <a:off x="11093007" y="3046895"/>
            <a:ext cx="4483515" cy="4360018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11268038" y="3661800"/>
            <a:ext cx="41055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Aucun résultat 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n'est enregistré dans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la zone de pratique. 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Vous pouvez explorer les outils et prendre des décisions sans conséquence.</a:t>
            </a:r>
            <a:endParaRPr b="1" sz="28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7" name="Google Shape;267;p42"/>
          <p:cNvSpPr/>
          <p:nvPr/>
        </p:nvSpPr>
        <p:spPr>
          <a:xfrm>
            <a:off x="17393775" y="4858000"/>
            <a:ext cx="4575600" cy="4528500"/>
          </a:xfrm>
          <a:prstGeom prst="ellipse">
            <a:avLst/>
          </a:prstGeom>
          <a:solidFill>
            <a:srgbClr val="406735"/>
          </a:solidFill>
          <a:ln>
            <a:noFill/>
          </a:ln>
        </p:spPr>
        <p:txBody>
          <a:bodyPr anchorCtr="0" anchor="ctr" bIns="121850" lIns="243725" spcFirstLastPara="1" rIns="243725" wrap="square" tIns="12185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8" name="Google Shape;268;p42"/>
          <p:cNvSpPr/>
          <p:nvPr/>
        </p:nvSpPr>
        <p:spPr>
          <a:xfrm>
            <a:off x="17691906" y="5155973"/>
            <a:ext cx="3979184" cy="3930464"/>
          </a:xfrm>
          <a:custGeom>
            <a:rect b="b" l="l" r="r" t="t"/>
            <a:pathLst>
              <a:path extrusionOk="0" h="1937" w="1938">
                <a:moveTo>
                  <a:pt x="968" y="0"/>
                </a:moveTo>
                <a:lnTo>
                  <a:pt x="968" y="0"/>
                </a:lnTo>
                <a:cubicBezTo>
                  <a:pt x="1503" y="0"/>
                  <a:pt x="1937" y="433"/>
                  <a:pt x="1937" y="968"/>
                </a:cubicBezTo>
                <a:lnTo>
                  <a:pt x="1937" y="968"/>
                </a:lnTo>
                <a:cubicBezTo>
                  <a:pt x="1937" y="1502"/>
                  <a:pt x="1503" y="1936"/>
                  <a:pt x="968" y="1936"/>
                </a:cubicBezTo>
                <a:lnTo>
                  <a:pt x="968" y="1936"/>
                </a:lnTo>
                <a:cubicBezTo>
                  <a:pt x="433" y="1936"/>
                  <a:pt x="0" y="1502"/>
                  <a:pt x="0" y="968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t/>
            </a:r>
            <a:endParaRPr b="1" i="0" sz="6530" u="none" cap="none" strike="noStrike">
              <a:solidFill>
                <a:srgbClr val="56376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17795342" y="5967861"/>
            <a:ext cx="39180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00" spcFirstLastPara="1" rIns="182800" wrap="square" tIns="914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Faites connaissance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avec votre équipe.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Vous devez prendre des décisions</a:t>
            </a: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et agir comme un vrai 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gestionnaire !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