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6"/>
  </p:notesMasterIdLst>
  <p:handoutMasterIdLst>
    <p:handoutMasterId r:id="rId37"/>
  </p:handoutMasterIdLst>
  <p:sldIdLst>
    <p:sldId id="278" r:id="rId2"/>
    <p:sldId id="280" r:id="rId3"/>
    <p:sldId id="298" r:id="rId4"/>
    <p:sldId id="276" r:id="rId5"/>
    <p:sldId id="288" r:id="rId6"/>
    <p:sldId id="321" r:id="rId7"/>
    <p:sldId id="287" r:id="rId8"/>
    <p:sldId id="290" r:id="rId9"/>
    <p:sldId id="291" r:id="rId10"/>
    <p:sldId id="293" r:id="rId11"/>
    <p:sldId id="294" r:id="rId12"/>
    <p:sldId id="295" r:id="rId13"/>
    <p:sldId id="296" r:id="rId14"/>
    <p:sldId id="274" r:id="rId15"/>
    <p:sldId id="301" r:id="rId16"/>
    <p:sldId id="303" r:id="rId17"/>
    <p:sldId id="302" r:id="rId18"/>
    <p:sldId id="304" r:id="rId19"/>
    <p:sldId id="306" r:id="rId20"/>
    <p:sldId id="307" r:id="rId21"/>
    <p:sldId id="310" r:id="rId22"/>
    <p:sldId id="311" r:id="rId23"/>
    <p:sldId id="319" r:id="rId24"/>
    <p:sldId id="312" r:id="rId25"/>
    <p:sldId id="263" r:id="rId26"/>
    <p:sldId id="313" r:id="rId27"/>
    <p:sldId id="314" r:id="rId28"/>
    <p:sldId id="284" r:id="rId29"/>
    <p:sldId id="315" r:id="rId30"/>
    <p:sldId id="316" r:id="rId31"/>
    <p:sldId id="317" r:id="rId32"/>
    <p:sldId id="264" r:id="rId33"/>
    <p:sldId id="281" r:id="rId34"/>
    <p:sldId id="320" r:id="rId3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ny Gosselin" initials="D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84778" autoAdjust="0"/>
  </p:normalViewPr>
  <p:slideViewPr>
    <p:cSldViewPr>
      <p:cViewPr>
        <p:scale>
          <a:sx n="100" d="100"/>
          <a:sy n="100" d="100"/>
        </p:scale>
        <p:origin x="-1056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6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E00B8-7D0D-934A-AC0E-5CC2A813E6BD}" type="datetimeFigureOut">
              <a:rPr lang="fr-FR" smtClean="0"/>
              <a:t>21-12-19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7A8D7-5179-E14A-9FD5-40BB824244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19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1796114-6A12-4374-9ED4-E4910CE931CD}" type="datetimeFigureOut">
              <a:rPr lang="fr-CA" smtClean="0"/>
              <a:t>21-12-19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70917A7-A87D-4C0F-88AD-ECF62FF79C3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257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267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2636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5DFD-C449-445D-B282-76FE394EDD5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768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5DFD-C449-445D-B282-76FE394EDD5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1138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5DFD-C449-445D-B282-76FE394EDD5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622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897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4754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1127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8544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2854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625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3465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368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8557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3856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9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2039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354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8446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143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701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760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2100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4520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8892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6366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188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7A7-A87D-4C0F-88AD-ECF62FF79C34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655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5DFD-C449-445D-B282-76FE394EDD5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617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5DFD-C449-445D-B282-76FE394EDD5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617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5DFD-C449-445D-B282-76FE394EDD5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256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5DFD-C449-445D-B282-76FE394EDD5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505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5DFD-C449-445D-B282-76FE394EDD5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75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CD2314-6258-4327-A7DE-454D6B1F15B5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79400"/>
            <a:ext cx="8304212" cy="55731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981075"/>
            <a:ext cx="8353425" cy="5340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594A-4210-134C-A311-C9F8268A0E9C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023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25268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2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A7CD2314-6258-4327-A7DE-454D6B1F15B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t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6135" y="4811426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/>
              <a:t>4 juin 2018</a:t>
            </a:r>
            <a:endParaRPr lang="fr-CA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58200" y="5657592"/>
            <a:ext cx="457200" cy="1124209"/>
          </a:xfrm>
        </p:spPr>
        <p:txBody>
          <a:bodyPr/>
          <a:lstStyle/>
          <a:p>
            <a:fld id="{A7CD2314-6258-4327-A7DE-454D6B1F15B5}" type="slidenum">
              <a:rPr lang="en-CA" smtClean="0"/>
              <a:t>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  <p:pic>
        <p:nvPicPr>
          <p:cNvPr id="6" name="Image 5" descr="Surveill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88843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548680"/>
            <a:ext cx="77724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Les activités surveillées</a:t>
            </a:r>
            <a:endParaRPr lang="en-CA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136904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Courrier électronique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Messagerie instantanée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Blogue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Sites Internet visités sur le Web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Connexions Internet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Matériel téléchargé sur Internet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Volume de bites consommés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Temps consacré aux différentes activités Internet</a:t>
            </a:r>
            <a:endParaRPr lang="en-CA" sz="2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30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Outils et moyens pratiques  pour les employeurs</a:t>
            </a:r>
            <a:endParaRPr lang="fr-CA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2132856"/>
            <a:ext cx="822960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b="1" dirty="0" smtClean="0">
                <a:solidFill>
                  <a:srgbClr val="660066"/>
                </a:solidFill>
                <a:latin typeface="Arial"/>
                <a:cs typeface="Arial"/>
              </a:rPr>
              <a:t>Outre que la surveillance, les employeurs peuvent décider de:</a:t>
            </a:r>
          </a:p>
          <a:p>
            <a:endParaRPr lang="fr-CA" b="1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r>
              <a:rPr lang="fr-CA" b="1" dirty="0" smtClean="0">
                <a:solidFill>
                  <a:srgbClr val="660066"/>
                </a:solidFill>
                <a:latin typeface="Arial"/>
                <a:cs typeface="Arial"/>
              </a:rPr>
              <a:t>Implanter des techniques de filtrage du contenu dans les communications Internet ou la navigation sur le Web</a:t>
            </a:r>
          </a:p>
          <a:p>
            <a:r>
              <a:rPr lang="fr-CA" b="1" dirty="0" smtClean="0">
                <a:solidFill>
                  <a:srgbClr val="660066"/>
                </a:solidFill>
                <a:latin typeface="Arial"/>
                <a:cs typeface="Arial"/>
              </a:rPr>
              <a:t>Bloquer le téléchargement de fichiers</a:t>
            </a:r>
          </a:p>
          <a:p>
            <a:r>
              <a:rPr lang="fr-CA" b="1" dirty="0" smtClean="0">
                <a:solidFill>
                  <a:srgbClr val="660066"/>
                </a:solidFill>
                <a:latin typeface="Arial"/>
                <a:cs typeface="Arial"/>
              </a:rPr>
              <a:t>Imposer des sanctions disciplinaires aux employés qui font une mauvaise utilisation d’Internet au travail</a:t>
            </a:r>
          </a:p>
          <a:p>
            <a:r>
              <a:rPr lang="fr-CA" b="1" dirty="0" smtClean="0">
                <a:solidFill>
                  <a:srgbClr val="660066"/>
                </a:solidFill>
                <a:latin typeface="Arial"/>
                <a:cs typeface="Arial"/>
              </a:rPr>
              <a:t>Imposer des règles quant à l’utilisation d’Internet au travail à l’aide de politiques ou de directives</a:t>
            </a:r>
          </a:p>
          <a:p>
            <a:endParaRPr lang="fr-CA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endParaRPr lang="fr-CA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505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CA" sz="3200" b="1" dirty="0" smtClean="0">
                <a:solidFill>
                  <a:srgbClr val="000090"/>
                </a:solidFill>
                <a:latin typeface="Arial"/>
                <a:cs typeface="Arial"/>
              </a:rPr>
              <a:t>Les </a:t>
            </a:r>
            <a:r>
              <a:rPr lang="fr-CA" sz="3200" b="1" dirty="0">
                <a:solidFill>
                  <a:srgbClr val="000090"/>
                </a:solidFill>
                <a:latin typeface="Arial"/>
                <a:cs typeface="Arial"/>
              </a:rPr>
              <a:t>techniques de surveillance </a:t>
            </a:r>
            <a:endParaRPr lang="fr-CA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76064" y="1124744"/>
            <a:ext cx="7884368" cy="5040560"/>
          </a:xfrm>
          <a:prstGeom prst="rect">
            <a:avLst/>
          </a:prstGeom>
        </p:spPr>
        <p:txBody>
          <a:bodyPr numCol="1">
            <a:noAutofit/>
          </a:bodyPr>
          <a:lstStyle/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Individuelle 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Généralisée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Ponctuelle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Permanente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Visionnement instantané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Logiciel de surveillance:</a:t>
            </a:r>
          </a:p>
          <a:p>
            <a:pPr lvl="1"/>
            <a:r>
              <a:rPr lang="fr-CA" sz="2400" b="1" dirty="0" smtClean="0">
                <a:solidFill>
                  <a:srgbClr val="660066"/>
                </a:solidFill>
                <a:latin typeface="Arial"/>
                <a:cs typeface="Arial"/>
              </a:rPr>
              <a:t>installé au niveau du serveur du fournisseur</a:t>
            </a:r>
          </a:p>
          <a:p>
            <a:pPr lvl="1"/>
            <a:r>
              <a:rPr lang="fr-CA" sz="2400" b="1" dirty="0" smtClean="0">
                <a:solidFill>
                  <a:srgbClr val="660066"/>
                </a:solidFill>
                <a:latin typeface="Arial"/>
                <a:cs typeface="Arial"/>
              </a:rPr>
              <a:t>installé dans le poste de travail de l’employé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Surveillance du disque dur </a:t>
            </a:r>
            <a:endParaRPr lang="fr-CA" sz="2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14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CA" sz="3100" b="1" dirty="0" smtClean="0">
                <a:solidFill>
                  <a:srgbClr val="000090"/>
                </a:solidFill>
                <a:latin typeface="Arial"/>
                <a:cs typeface="Arial"/>
              </a:rPr>
              <a:t>Moyens utilisés pour vérifier l’utilisation d’un salarié</a:t>
            </a:r>
            <a:endParaRPr lang="en-CA" sz="31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1988840"/>
            <a:ext cx="8496944" cy="3733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Vérifier le répertoire « historique » de l’ordinateur de l’employé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Examiner la mémoire « cache »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Inspecter le disque dur de la station du salarié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Analyser les relevés des « cookies »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Installer des logiciels pour signaler des anomalies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2400" b="1" dirty="0" smtClean="0">
                <a:solidFill>
                  <a:srgbClr val="000000"/>
                </a:solidFill>
                <a:latin typeface="Arial"/>
                <a:cs typeface="Arial"/>
              </a:rPr>
              <a:t>   * </a:t>
            </a:r>
            <a:r>
              <a:rPr lang="fr-CA" sz="2400" b="1" dirty="0" smtClean="0">
                <a:solidFill>
                  <a:srgbClr val="660066"/>
                </a:solidFill>
                <a:latin typeface="Arial"/>
                <a:cs typeface="Arial"/>
              </a:rPr>
              <a:t>L’employeur fait souvent appel à un expert informatique ou gestionnaire du réseau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2400" b="1" dirty="0" smtClean="0">
                <a:solidFill>
                  <a:srgbClr val="660066"/>
                </a:solidFill>
                <a:latin typeface="Arial"/>
                <a:cs typeface="Arial"/>
              </a:rPr>
              <a:t>pour effectuer cette surveillance</a:t>
            </a:r>
            <a:endParaRPr lang="fr-CA" sz="2400" b="1" dirty="0">
              <a:solidFill>
                <a:srgbClr val="660066"/>
              </a:solidFill>
              <a:latin typeface="Arial"/>
              <a:cs typeface="Arial"/>
            </a:endParaRPr>
          </a:p>
          <a:p>
            <a:endParaRPr lang="en-CA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56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08912" cy="42092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200" b="1" dirty="0" smtClean="0">
                <a:solidFill>
                  <a:srgbClr val="000090"/>
                </a:solidFill>
                <a:latin typeface="Arial"/>
                <a:cs typeface="Arial"/>
              </a:rPr>
              <a:t>Nous pouvons affirmer que les logiciels de surveillance offerts sur le marché permettent aux employeurs de soutirer facilement toute gamme d’informations au niveau de l‘utilisation d’Internet par les employés.</a:t>
            </a:r>
          </a:p>
          <a:p>
            <a:pPr marL="0" indent="0">
              <a:buNone/>
            </a:pPr>
            <a:r>
              <a:rPr lang="fr-CA" sz="3200" b="1" dirty="0">
                <a:solidFill>
                  <a:srgbClr val="000090"/>
                </a:solidFill>
                <a:latin typeface="Arial"/>
                <a:cs typeface="Arial"/>
              </a:rPr>
              <a:t>Encore faut-il se demander si l’employeur a le droit d’exercer ce type de surveillance et jusqu’où va ce droit…..</a:t>
            </a:r>
          </a:p>
          <a:p>
            <a:pPr marL="0" indent="0">
              <a:buNone/>
            </a:pPr>
            <a:endParaRPr lang="fr-CA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467544" y="332656"/>
            <a:ext cx="80648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0000"/>
                </a:solidFill>
                <a:latin typeface="Arial"/>
                <a:cs typeface="Arial"/>
              </a:rPr>
              <a:t>Question ?</a:t>
            </a:r>
            <a:endParaRPr lang="fr-CA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0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70892" y="1207368"/>
            <a:ext cx="8458200" cy="3733800"/>
          </a:xfrm>
          <a:prstGeom prst="rect">
            <a:avLst/>
          </a:prstGeom>
        </p:spPr>
        <p:txBody>
          <a:bodyPr/>
          <a:lstStyle/>
          <a:p>
            <a:pPr marL="68580" indent="0" algn="ctr">
              <a:buNone/>
            </a:pPr>
            <a:r>
              <a:rPr lang="fr-CA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fr-CA" sz="2800" b="1" cap="all" dirty="0" smtClean="0">
                <a:solidFill>
                  <a:srgbClr val="000090"/>
                </a:solidFill>
                <a:latin typeface="Arial"/>
                <a:cs typeface="Arial"/>
              </a:rPr>
              <a:t>Comment Mieux gérer </a:t>
            </a:r>
          </a:p>
          <a:p>
            <a:pPr marL="68580" indent="0" algn="ctr">
              <a:buNone/>
            </a:pPr>
            <a:r>
              <a:rPr lang="fr-CA" sz="2800" b="1" cap="all" dirty="0" smtClean="0">
                <a:solidFill>
                  <a:srgbClr val="000090"/>
                </a:solidFill>
                <a:latin typeface="Arial"/>
                <a:cs typeface="Arial"/>
              </a:rPr>
              <a:t>l’utilisation d’Internet au travail entre : </a:t>
            </a:r>
            <a:endParaRPr lang="en-CA" sz="2800" b="1" cap="all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403648" y="2828109"/>
            <a:ext cx="1368152" cy="11874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607046" y="2828109"/>
            <a:ext cx="0" cy="11874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084168" y="2828109"/>
            <a:ext cx="1440160" cy="11521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1520" y="4268269"/>
            <a:ext cx="241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800000"/>
                </a:solidFill>
                <a:latin typeface="Arial"/>
                <a:cs typeface="Arial"/>
              </a:rPr>
              <a:t>Contrat de travail</a:t>
            </a:r>
            <a:endParaRPr lang="en-CA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02890" y="4268269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800000"/>
                </a:solidFill>
                <a:latin typeface="Arial"/>
                <a:cs typeface="Arial"/>
              </a:rPr>
              <a:t>Droit de l’employeur</a:t>
            </a:r>
            <a:endParaRPr lang="en-CA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72200" y="4275093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800000"/>
                </a:solidFill>
                <a:latin typeface="Arial"/>
                <a:cs typeface="Arial"/>
              </a:rPr>
              <a:t>Droit de l’employé</a:t>
            </a:r>
            <a:endParaRPr lang="en-CA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332656"/>
            <a:ext cx="80648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0000"/>
                </a:solidFill>
                <a:latin typeface="Arial"/>
                <a:cs typeface="Arial"/>
              </a:rPr>
              <a:t>Les enjeux liés à la surveillance </a:t>
            </a:r>
            <a:endParaRPr lang="fr-CA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15</a:t>
            </a:fld>
            <a:endParaRPr lang="en-CA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815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08912" cy="453650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fr-CA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CA" sz="3500" b="1" dirty="0">
                <a:solidFill>
                  <a:srgbClr val="000090"/>
                </a:solidFill>
                <a:latin typeface="Arial"/>
                <a:cs typeface="Arial"/>
              </a:rPr>
              <a:t>Contrat de travail</a:t>
            </a:r>
            <a:endParaRPr lang="fr-CA" sz="35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68580" indent="0">
              <a:buNone/>
            </a:pPr>
            <a:endParaRPr lang="fr-CA" sz="11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CA" sz="2800" b="1" dirty="0" smtClean="0">
                <a:solidFill>
                  <a:srgbClr val="660066"/>
                </a:solidFill>
                <a:latin typeface="Arial"/>
                <a:cs typeface="Arial"/>
              </a:rPr>
              <a:t>En </a:t>
            </a:r>
            <a:r>
              <a:rPr lang="fr-CA" sz="2800" b="1" dirty="0">
                <a:solidFill>
                  <a:srgbClr val="660066"/>
                </a:solidFill>
                <a:latin typeface="Arial"/>
                <a:cs typeface="Arial"/>
              </a:rPr>
              <a:t>concluant un contrat de travail, un employé consent en quelque sorte à se placer en situation de subordination vis-à-vis de son </a:t>
            </a:r>
            <a:r>
              <a:rPr lang="fr-CA" sz="2800" b="1" dirty="0" smtClean="0">
                <a:solidFill>
                  <a:srgbClr val="660066"/>
                </a:solidFill>
                <a:latin typeface="Arial"/>
                <a:cs typeface="Arial"/>
              </a:rPr>
              <a:t>employeur.</a:t>
            </a:r>
            <a:endParaRPr lang="fr-CA" sz="2800" b="1" dirty="0">
              <a:solidFill>
                <a:srgbClr val="660066"/>
              </a:solidFill>
              <a:latin typeface="Arial"/>
              <a:cs typeface="Arial"/>
            </a:endParaRPr>
          </a:p>
          <a:p>
            <a:pPr marL="1325880" lvl="3" indent="0">
              <a:spcBef>
                <a:spcPts val="1800"/>
              </a:spcBef>
              <a:buNone/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  Art 2085 du Code civil du Québec</a:t>
            </a:r>
          </a:p>
          <a:p>
            <a:pPr marL="185738" lvl="3" indent="0" algn="just">
              <a:buNone/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Le </a:t>
            </a:r>
            <a:r>
              <a:rPr lang="fr-CA" sz="2400" b="1" dirty="0">
                <a:solidFill>
                  <a:srgbClr val="800000"/>
                </a:solidFill>
                <a:latin typeface="Arial"/>
                <a:cs typeface="Arial"/>
              </a:rPr>
              <a:t>contrat de travail est celui par lequel une personne, le salarié, s’oblige pour un temps limité et moyennant rémunération, à </a:t>
            </a: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effectuer </a:t>
            </a:r>
            <a:r>
              <a:rPr lang="fr-CA" sz="2400" b="1" dirty="0">
                <a:solidFill>
                  <a:srgbClr val="800000"/>
                </a:solidFill>
                <a:latin typeface="Arial"/>
                <a:cs typeface="Arial"/>
              </a:rPr>
              <a:t>un travail sous la direction ou le contrôle d’une autre personne, </a:t>
            </a:r>
            <a:r>
              <a:rPr lang="en-CA" sz="2400" b="1" dirty="0" smtClean="0">
                <a:solidFill>
                  <a:srgbClr val="800000"/>
                </a:solidFill>
                <a:latin typeface="Arial"/>
                <a:cs typeface="Arial"/>
              </a:rPr>
              <a:t>l’employeur.</a:t>
            </a:r>
            <a:endParaRPr lang="en-CA" sz="24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lvl="3"/>
            <a:endParaRPr lang="fr-CA" sz="2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CA" sz="17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0000"/>
                </a:solidFill>
                <a:latin typeface="Arial"/>
                <a:cs typeface="Arial"/>
              </a:rPr>
              <a:t>Les enjeux liés à la surveillance </a:t>
            </a:r>
            <a:endParaRPr lang="fr-CA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183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539552" y="1196752"/>
            <a:ext cx="8136904" cy="4506888"/>
          </a:xfrm>
          <a:prstGeom prst="triangle">
            <a:avLst>
              <a:gd name="adj" fmla="val 50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15816" y="314096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rgbClr val="800000"/>
                </a:solidFill>
              </a:rPr>
              <a:t>Les fondements au droit de surveillance de l’employeur</a:t>
            </a:r>
            <a:endParaRPr lang="en-CA" sz="3600" b="1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0000"/>
                </a:solidFill>
                <a:latin typeface="Arial"/>
                <a:cs typeface="Arial"/>
              </a:rPr>
              <a:t>Les enjeux liés à la surveillance </a:t>
            </a:r>
            <a:endParaRPr lang="fr-CA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64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3792" y="1772816"/>
            <a:ext cx="7772400" cy="3733800"/>
          </a:xfrm>
          <a:prstGeom prst="rect">
            <a:avLst/>
          </a:prstGeom>
        </p:spPr>
        <p:txBody>
          <a:bodyPr/>
          <a:lstStyle/>
          <a:p>
            <a:r>
              <a:rPr lang="fr-CA" sz="2800" b="1" dirty="0">
                <a:solidFill>
                  <a:srgbClr val="000090"/>
                </a:solidFill>
                <a:latin typeface="Arial"/>
                <a:cs typeface="Arial"/>
              </a:rPr>
              <a:t>Le pouvoir de direction et de contrôle</a:t>
            </a:r>
          </a:p>
          <a:p>
            <a:pPr lvl="2"/>
            <a:r>
              <a:rPr lang="fr-CA" sz="2800" b="1" dirty="0">
                <a:solidFill>
                  <a:srgbClr val="800000"/>
                </a:solidFill>
                <a:latin typeface="Arial"/>
                <a:cs typeface="Arial"/>
              </a:rPr>
              <a:t>Contrôle la gestion, l’organisation et tous les aspects économiques </a:t>
            </a:r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de l’entreprise</a:t>
            </a:r>
          </a:p>
          <a:p>
            <a:pPr marL="868680" lvl="2" indent="0">
              <a:buNone/>
            </a:pPr>
            <a:endParaRPr lang="fr-CA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fr-CA" sz="2800" b="1" dirty="0">
                <a:solidFill>
                  <a:srgbClr val="000090"/>
                </a:solidFill>
                <a:latin typeface="Arial"/>
                <a:cs typeface="Arial"/>
              </a:rPr>
              <a:t>Le droit de propriété</a:t>
            </a:r>
          </a:p>
          <a:p>
            <a:pPr marL="68580" indent="0">
              <a:buNone/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0000"/>
                </a:solidFill>
                <a:latin typeface="Arial"/>
                <a:cs typeface="Arial"/>
              </a:rPr>
              <a:t>Les enjeux liés à la surveillance </a:t>
            </a:r>
            <a:endParaRPr lang="fr-CA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685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49179" y="98072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sz="3200" b="1" dirty="0">
                <a:solidFill>
                  <a:srgbClr val="000090"/>
                </a:solidFill>
                <a:latin typeface="Arial"/>
                <a:cs typeface="Arial"/>
              </a:rPr>
              <a:t>Le droit de surveillance de l’employeur est limité par : </a:t>
            </a:r>
            <a:endParaRPr lang="en-CA" sz="31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613792" y="2420888"/>
            <a:ext cx="7772400" cy="2804127"/>
          </a:xfrm>
          <a:prstGeom prst="rect">
            <a:avLst/>
          </a:prstGeom>
        </p:spPr>
        <p:txBody>
          <a:bodyPr/>
          <a:lstStyle/>
          <a:p>
            <a:r>
              <a:rPr lang="fr-CA" sz="2400" b="1" dirty="0">
                <a:solidFill>
                  <a:srgbClr val="800000"/>
                </a:solidFill>
                <a:latin typeface="Arial"/>
                <a:cs typeface="Arial"/>
              </a:rPr>
              <a:t>Le </a:t>
            </a: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droit à la vie privée des personnes surveillées</a:t>
            </a:r>
          </a:p>
          <a:p>
            <a:pPr marL="68580" indent="0">
              <a:buNone/>
            </a:pPr>
            <a:endParaRPr lang="fr-CA" sz="2400" b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fr-CA" sz="2400" b="1" dirty="0">
                <a:solidFill>
                  <a:srgbClr val="800000"/>
                </a:solidFill>
                <a:latin typeface="Arial"/>
                <a:cs typeface="Arial"/>
              </a:rPr>
              <a:t>Le droit </a:t>
            </a: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à des conditions de travail justes et raisonnables des employés surveillés</a:t>
            </a:r>
            <a:endParaRPr lang="en-CA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19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46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72344" y="332656"/>
            <a:ext cx="7772400" cy="735012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b="1" dirty="0" smtClean="0"/>
              <a:t>Vous êtes sous surveillance!!!</a:t>
            </a:r>
            <a:endParaRPr lang="en-CA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72344" y="1099609"/>
            <a:ext cx="7678641" cy="67069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CA" sz="2400" b="1" dirty="0" smtClean="0"/>
              <a:t>ATTENTION </a:t>
            </a:r>
            <a:r>
              <a:rPr lang="fr-CA" sz="2400" b="1" dirty="0"/>
              <a:t>ATTENTION </a:t>
            </a:r>
            <a:endParaRPr lang="en-CA" sz="2400" b="1" dirty="0"/>
          </a:p>
        </p:txBody>
      </p:sp>
      <p:pic>
        <p:nvPicPr>
          <p:cNvPr id="6" name="SF-Alarmrad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811288"/>
            <a:ext cx="609600" cy="60960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31" y="2122909"/>
            <a:ext cx="6552728" cy="3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10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5800" y="620688"/>
            <a:ext cx="7772400" cy="7969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CA" b="1" cap="none" dirty="0" smtClean="0">
                <a:solidFill>
                  <a:srgbClr val="000000"/>
                </a:solidFill>
                <a:latin typeface="Arial"/>
              </a:rPr>
              <a:t>La protection de la vie privée</a:t>
            </a:r>
            <a:endParaRPr lang="fr-CA" b="1" cap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1916833"/>
            <a:ext cx="8136904" cy="40324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39750" indent="-273050"/>
            <a:r>
              <a:rPr lang="fr-CA" sz="2200" b="1" dirty="0" smtClean="0">
                <a:solidFill>
                  <a:srgbClr val="000090"/>
                </a:solidFill>
                <a:latin typeface="Arial"/>
                <a:cs typeface="Arial"/>
              </a:rPr>
              <a:t>La protection de sa vie privée, notamment selon :</a:t>
            </a:r>
            <a:endParaRPr lang="en-CA" sz="22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4" algn="just"/>
            <a:r>
              <a:rPr lang="fr-CA" sz="1800" b="1" dirty="0" smtClean="0">
                <a:solidFill>
                  <a:srgbClr val="800000"/>
                </a:solidFill>
                <a:latin typeface="Arial"/>
                <a:cs typeface="Arial"/>
              </a:rPr>
              <a:t>La Charte des droits et libertés de la personne :  Art .5</a:t>
            </a:r>
          </a:p>
          <a:p>
            <a:pPr lvl="4" algn="just"/>
            <a:r>
              <a:rPr lang="fr-CA" sz="1800" b="1" dirty="0" smtClean="0">
                <a:solidFill>
                  <a:srgbClr val="800000"/>
                </a:solidFill>
                <a:latin typeface="Arial"/>
                <a:cs typeface="Arial"/>
              </a:rPr>
              <a:t>Code civil du Québec  :  Art.  3, 35 et 36</a:t>
            </a:r>
          </a:p>
          <a:p>
            <a:pPr lvl="4" algn="just"/>
            <a:r>
              <a:rPr lang="fr-CA" sz="1800" b="1" dirty="0" smtClean="0">
                <a:solidFill>
                  <a:srgbClr val="800000"/>
                </a:solidFill>
                <a:latin typeface="Arial"/>
                <a:cs typeface="Arial"/>
              </a:rPr>
              <a:t>Charte Canadienne des droits et libertés : Art. 7 et 8 </a:t>
            </a:r>
          </a:p>
          <a:p>
            <a:pPr lvl="4" algn="just"/>
            <a:endParaRPr lang="fr-CA" sz="5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31813" lvl="1" indent="-273050"/>
            <a:r>
              <a:rPr lang="fr-CA" sz="2200" b="1" dirty="0" smtClean="0">
                <a:solidFill>
                  <a:srgbClr val="000090"/>
                </a:solidFill>
                <a:latin typeface="Arial"/>
                <a:cs typeface="Arial"/>
              </a:rPr>
              <a:t>Le droit à des conditions de travail justes et raisonnables : </a:t>
            </a:r>
          </a:p>
          <a:p>
            <a:pPr marL="1614488" lvl="1" indent="-273050" algn="ctr"/>
            <a:r>
              <a:rPr lang="fr-CA" sz="1800" b="1" dirty="0" smtClean="0">
                <a:solidFill>
                  <a:srgbClr val="800000"/>
                </a:solidFill>
                <a:latin typeface="Arial"/>
                <a:cs typeface="Arial"/>
              </a:rPr>
              <a:t>Charte des droits et libertés de la personne :  Art. 46</a:t>
            </a:r>
          </a:p>
          <a:p>
            <a:pPr algn="ctr"/>
            <a:endParaRPr lang="fr-CA" sz="5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31813" lvl="3" indent="-273050"/>
            <a:r>
              <a:rPr lang="fr-CA" sz="2200" b="1" dirty="0">
                <a:solidFill>
                  <a:srgbClr val="000090"/>
                </a:solidFill>
                <a:latin typeface="Arial"/>
                <a:cs typeface="Arial"/>
              </a:rPr>
              <a:t>Le</a:t>
            </a:r>
            <a:r>
              <a:rPr lang="fr-CA" sz="20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CA" sz="2200" b="1" dirty="0">
                <a:solidFill>
                  <a:srgbClr val="000090"/>
                </a:solidFill>
                <a:latin typeface="Arial"/>
                <a:cs typeface="Arial"/>
              </a:rPr>
              <a:t>droit</a:t>
            </a:r>
            <a:r>
              <a:rPr lang="fr-CA" sz="20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CA" sz="2200" b="1" dirty="0">
                <a:solidFill>
                  <a:srgbClr val="000090"/>
                </a:solidFill>
                <a:latin typeface="Arial"/>
                <a:cs typeface="Arial"/>
              </a:rPr>
              <a:t>à la protection de sa dignité : </a:t>
            </a:r>
          </a:p>
          <a:p>
            <a:pPr marL="1435100" lvl="1" indent="-247650" algn="ctr"/>
            <a:r>
              <a:rPr lang="fr-CA" sz="1800" b="1" dirty="0" smtClean="0">
                <a:solidFill>
                  <a:srgbClr val="800000"/>
                </a:solidFill>
                <a:latin typeface="Arial"/>
                <a:cs typeface="Arial"/>
              </a:rPr>
              <a:t>Charte des droits et libertés de la personne  :  Art. 4</a:t>
            </a:r>
          </a:p>
          <a:p>
            <a:pPr lvl="4" algn="just"/>
            <a:r>
              <a:rPr lang="fr-CA" sz="1800" b="1" dirty="0" smtClean="0">
                <a:solidFill>
                  <a:srgbClr val="800000"/>
                </a:solidFill>
                <a:latin typeface="Arial"/>
                <a:cs typeface="Arial"/>
              </a:rPr>
              <a:t>Code civil du Québec : Art. 2087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440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1663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0090"/>
                </a:solidFill>
                <a:latin typeface="Arial"/>
                <a:cs typeface="Arial"/>
              </a:rPr>
              <a:t>Ce qui est permis et ce qui est interdit</a:t>
            </a:r>
            <a:endParaRPr lang="fr-CA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7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548680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CA" sz="2400" b="1" dirty="0" smtClean="0">
                <a:solidFill>
                  <a:srgbClr val="000090"/>
                </a:solidFill>
                <a:latin typeface="Arial"/>
                <a:cs typeface="Arial"/>
              </a:rPr>
              <a:t>Principaux facteurs applicables dans la détermination de l’expectative raisonnable de vie privée d’un employé : </a:t>
            </a:r>
            <a:br>
              <a:rPr lang="fr-CA" sz="2400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endParaRPr lang="en-CA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85800" y="2492896"/>
            <a:ext cx="777240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connaissance de la surveillance; 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L’existence d’un consentement à l’égard de la surveillance; 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nature vulnérable des communications surveillées; 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L’environnement de travail; </a:t>
            </a:r>
          </a:p>
          <a:p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nature personnelle des informations ou des renseignements recueillis. </a:t>
            </a:r>
            <a:endParaRPr lang="en-CA" sz="2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750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9" y="332656"/>
            <a:ext cx="85151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0000"/>
                </a:solidFill>
                <a:latin typeface="Arial"/>
                <a:cs typeface="Arial"/>
              </a:rPr>
              <a:t>Question ?</a:t>
            </a:r>
            <a:endParaRPr lang="fr-CA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4294967295"/>
          </p:nvPr>
        </p:nvSpPr>
        <p:spPr>
          <a:xfrm>
            <a:off x="694913" y="1916832"/>
            <a:ext cx="7772400" cy="1828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200" b="1" dirty="0" smtClean="0">
                <a:solidFill>
                  <a:srgbClr val="000090"/>
                </a:solidFill>
              </a:rPr>
              <a:t>Comment s’assurer que la politique de surveillance respecte à la fois les droits de l’employeur et ceux de l’employé?</a:t>
            </a:r>
            <a:endParaRPr lang="fr-CA" sz="3200" b="1" dirty="0">
              <a:solidFill>
                <a:srgbClr val="00009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1372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152FA0-A3A0-1D4B-8D18-461C25D398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rgbClr val="000090"/>
                </a:solidFill>
                <a:latin typeface="Arial"/>
                <a:cs typeface="Arial"/>
              </a:rPr>
              <a:t>Votre employeur a-t-il le droit de vous surveiller au travail?</a:t>
            </a:r>
            <a:endParaRPr lang="fr-FR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08CF11CC-97D9-F742-82F2-8165237ADC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79617" y="2276872"/>
            <a:ext cx="3168352" cy="31683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309339-4931-2743-85E9-73D8775DC8C3}"/>
              </a:ext>
            </a:extLst>
          </p:cNvPr>
          <p:cNvSpPr txBox="1"/>
          <p:nvPr/>
        </p:nvSpPr>
        <p:spPr>
          <a:xfrm>
            <a:off x="4610207" y="2468503"/>
            <a:ext cx="34992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800000"/>
                </a:solidFill>
              </a:rPr>
              <a:t>EXPECTATIVE RAISONNABLE</a:t>
            </a:r>
          </a:p>
          <a:p>
            <a:pPr algn="ctr"/>
            <a:endParaRPr lang="fr-CA" sz="2800" b="1" dirty="0">
              <a:solidFill>
                <a:srgbClr val="800000"/>
              </a:solidFill>
            </a:endParaRPr>
          </a:p>
          <a:p>
            <a:pPr algn="ctr"/>
            <a:r>
              <a:rPr lang="fr-CA" sz="2200" b="1" dirty="0">
                <a:solidFill>
                  <a:srgbClr val="800000"/>
                </a:solidFill>
              </a:rPr>
              <a:t>L’employeur doit d’abord se questionner s’il y un motif </a:t>
            </a:r>
            <a:r>
              <a:rPr lang="fr-CA" sz="2200" b="1" dirty="0" smtClean="0">
                <a:solidFill>
                  <a:srgbClr val="800000"/>
                </a:solidFill>
              </a:rPr>
              <a:t>raisonnable.</a:t>
            </a:r>
            <a:endParaRPr lang="fr-FR" sz="2200" b="1" dirty="0">
              <a:solidFill>
                <a:srgbClr val="8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701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764704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rgbClr val="000000"/>
                </a:solidFill>
              </a:rPr>
              <a:t>Questions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b="1" dirty="0">
                <a:solidFill>
                  <a:srgbClr val="000000"/>
                </a:solidFill>
              </a:rPr>
              <a:t>que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b="1" dirty="0">
                <a:solidFill>
                  <a:srgbClr val="000000"/>
                </a:solidFill>
              </a:rPr>
              <a:t>l’employeur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b="1" dirty="0">
                <a:solidFill>
                  <a:srgbClr val="000000"/>
                </a:solidFill>
              </a:rPr>
              <a:t>doit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b="1" dirty="0">
                <a:solidFill>
                  <a:srgbClr val="000000"/>
                </a:solidFill>
              </a:rPr>
              <a:t>se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b="1" dirty="0">
                <a:solidFill>
                  <a:srgbClr val="000000"/>
                </a:solidFill>
              </a:rPr>
              <a:t>poser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2780928"/>
            <a:ext cx="8496944" cy="2448272"/>
          </a:xfrm>
          <a:prstGeom prst="rect">
            <a:avLst/>
          </a:prstGeom>
        </p:spPr>
        <p:txBody>
          <a:bodyPr/>
          <a:lstStyle/>
          <a:p>
            <a:r>
              <a:rPr lang="fr-CA" sz="2800" b="1" dirty="0" smtClean="0">
                <a:solidFill>
                  <a:srgbClr val="000090"/>
                </a:solidFill>
                <a:latin typeface="Arial"/>
                <a:cs typeface="Arial"/>
              </a:rPr>
              <a:t>S’agit-il d’une utilisation abusive ou inappropriée d’Internet, violant sa politique ?</a:t>
            </a:r>
          </a:p>
          <a:p>
            <a:endParaRPr lang="fr-CA" sz="28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fr-CA" sz="2800" b="1" dirty="0" smtClean="0">
                <a:solidFill>
                  <a:srgbClr val="000090"/>
                </a:solidFill>
                <a:latin typeface="Arial"/>
                <a:cs typeface="Arial"/>
              </a:rPr>
              <a:t>S’agit-il de vol de temps</a:t>
            </a:r>
            <a:r>
              <a:rPr lang="fr-CA" sz="28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CA" sz="2800" b="1" dirty="0" smtClean="0">
                <a:solidFill>
                  <a:srgbClr val="00009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68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C74F57-5734-6D40-A9A8-8FFA1ECC5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rgbClr val="000000"/>
                </a:solidFill>
              </a:rPr>
              <a:t>L’EMPLOYEUR DOIT RESPECTER LE </a:t>
            </a:r>
            <a:r>
              <a:rPr lang="fr-CA" b="1" dirty="0" smtClean="0">
                <a:solidFill>
                  <a:srgbClr val="000000"/>
                </a:solidFill>
              </a:rPr>
              <a:t>CRITÈRE </a:t>
            </a:r>
            <a:r>
              <a:rPr lang="fr-CA" b="1" dirty="0">
                <a:solidFill>
                  <a:srgbClr val="000000"/>
                </a:solidFill>
              </a:rPr>
              <a:t>DE </a:t>
            </a:r>
            <a:r>
              <a:rPr lang="fr-CA" b="1" dirty="0" smtClean="0">
                <a:solidFill>
                  <a:srgbClr val="000000"/>
                </a:solidFill>
              </a:rPr>
              <a:t>RATIONALITÉ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66908F2-AC93-0F47-9044-FE6BEAF61B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2060848"/>
            <a:ext cx="849694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r-CA" sz="2400" b="1" i="0" dirty="0">
                <a:solidFill>
                  <a:srgbClr val="000090"/>
                </a:solidFill>
                <a:effectLst/>
                <a:latin typeface="Arial"/>
                <a:cs typeface="Arial"/>
              </a:rPr>
              <a:t>Pour respecter le critère de rationalité, l’employeur doit :</a:t>
            </a:r>
          </a:p>
          <a:p>
            <a:endParaRPr lang="fr-CA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r>
              <a:rPr lang="fr-CA" b="1" i="0" dirty="0">
                <a:solidFill>
                  <a:srgbClr val="800000"/>
                </a:solidFill>
                <a:effectLst/>
                <a:latin typeface="Arial"/>
                <a:cs typeface="Arial"/>
              </a:rPr>
              <a:t>Identifier les fins de la surveillance.</a:t>
            </a:r>
          </a:p>
          <a:p>
            <a:r>
              <a:rPr lang="fr-CA" b="1" i="0" dirty="0">
                <a:solidFill>
                  <a:srgbClr val="800000"/>
                </a:solidFill>
                <a:effectLst/>
                <a:latin typeface="Arial"/>
                <a:cs typeface="Arial"/>
              </a:rPr>
              <a:t>S’assurer que les fins de la surveillance existent au moment de sa mise en place.</a:t>
            </a:r>
          </a:p>
          <a:p>
            <a:r>
              <a:rPr lang="fr-CA" b="1" i="0" dirty="0">
                <a:solidFill>
                  <a:srgbClr val="800000"/>
                </a:solidFill>
                <a:effectLst/>
                <a:latin typeface="Arial"/>
                <a:cs typeface="Arial"/>
              </a:rPr>
              <a:t>S’assurer que les fins de la surveillance sont légitimes au regard des intérêts qu’il cherche à protéger.</a:t>
            </a:r>
          </a:p>
          <a:p>
            <a:r>
              <a:rPr lang="fr-CA" b="1" i="0" dirty="0">
                <a:solidFill>
                  <a:srgbClr val="800000"/>
                </a:solidFill>
                <a:effectLst/>
                <a:latin typeface="Arial"/>
                <a:cs typeface="Arial"/>
              </a:rPr>
              <a:t>S’assurer que les fins de la surveillance sont importantes au regard des incidents subis ou des doutes qu’il </a:t>
            </a:r>
            <a:r>
              <a:rPr lang="fr-CA" b="1" i="0" dirty="0" smtClean="0">
                <a:solidFill>
                  <a:srgbClr val="800000"/>
                </a:solidFill>
                <a:effectLst/>
                <a:latin typeface="Arial"/>
                <a:cs typeface="Arial"/>
              </a:rPr>
              <a:t>soulève.</a:t>
            </a:r>
            <a:endParaRPr lang="fr-CA" b="1" i="0" dirty="0">
              <a:solidFill>
                <a:srgbClr val="8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857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249C12-9AC7-DE4F-8BA9-8B2A3AC6C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rgbClr val="000000"/>
                </a:solidFill>
              </a:rPr>
              <a:t>L’EMPLOYEUR DOIT RESPECTER LE </a:t>
            </a:r>
            <a:r>
              <a:rPr lang="fr-CA" b="1" dirty="0" smtClean="0">
                <a:solidFill>
                  <a:srgbClr val="000000"/>
                </a:solidFill>
              </a:rPr>
              <a:t>CRITÈRE </a:t>
            </a:r>
            <a:r>
              <a:rPr lang="fr-CA" b="1" dirty="0">
                <a:solidFill>
                  <a:srgbClr val="000000"/>
                </a:solidFill>
              </a:rPr>
              <a:t>DE </a:t>
            </a:r>
            <a:r>
              <a:rPr lang="fr-CA" b="1" dirty="0" smtClean="0">
                <a:solidFill>
                  <a:srgbClr val="000000"/>
                </a:solidFill>
              </a:rPr>
              <a:t>PROPORTIONNALITÉ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263497-2A48-7D48-907B-5F56A80171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772816"/>
            <a:ext cx="8371153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r-CA" sz="2400" b="1" i="0" dirty="0">
                <a:solidFill>
                  <a:srgbClr val="000090"/>
                </a:solidFill>
                <a:effectLst/>
                <a:latin typeface="Arial"/>
                <a:cs typeface="Arial"/>
              </a:rPr>
              <a:t>Pour respecter le </a:t>
            </a:r>
            <a:r>
              <a:rPr lang="fr-CA" sz="2400" b="1" i="0" dirty="0" smtClean="0">
                <a:solidFill>
                  <a:srgbClr val="000090"/>
                </a:solidFill>
                <a:effectLst/>
                <a:latin typeface="Arial"/>
                <a:cs typeface="Arial"/>
              </a:rPr>
              <a:t>critère </a:t>
            </a:r>
            <a:r>
              <a:rPr lang="fr-CA" sz="2400" b="1" i="0" dirty="0">
                <a:solidFill>
                  <a:srgbClr val="000090"/>
                </a:solidFill>
                <a:effectLst/>
                <a:latin typeface="Arial"/>
                <a:cs typeface="Arial"/>
              </a:rPr>
              <a:t>de </a:t>
            </a:r>
            <a:r>
              <a:rPr lang="fr-CA" sz="2400" b="1" i="0" dirty="0" smtClean="0">
                <a:solidFill>
                  <a:srgbClr val="000090"/>
                </a:solidFill>
                <a:effectLst/>
                <a:latin typeface="Arial"/>
                <a:cs typeface="Arial"/>
              </a:rPr>
              <a:t>proportionnalité </a:t>
            </a:r>
            <a:r>
              <a:rPr lang="fr-CA" sz="2400" b="1" i="0" dirty="0">
                <a:solidFill>
                  <a:srgbClr val="000090"/>
                </a:solidFill>
                <a:effectLst/>
                <a:latin typeface="Arial"/>
                <a:cs typeface="Arial"/>
              </a:rPr>
              <a:t>l’employeur doit :</a:t>
            </a:r>
          </a:p>
          <a:p>
            <a:endParaRPr lang="fr-CA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CA" sz="2400" b="1" i="0" dirty="0">
                <a:solidFill>
                  <a:srgbClr val="800000"/>
                </a:solidFill>
                <a:effectLst/>
                <a:latin typeface="Arial"/>
                <a:cs typeface="Arial"/>
              </a:rPr>
              <a:t>S’assurer que la surveillance est nécessaire, c’est-à-dire qu’aucun autre moyen moins intrusif que la surveillance de l’utilisation d’Internet ne </a:t>
            </a:r>
            <a:r>
              <a:rPr lang="fr-CA" sz="2400" b="1" i="0" dirty="0" smtClean="0">
                <a:solidFill>
                  <a:srgbClr val="800000"/>
                </a:solidFill>
                <a:effectLst/>
                <a:latin typeface="Arial"/>
                <a:cs typeface="Arial"/>
              </a:rPr>
              <a:t>pourrait</a:t>
            </a:r>
            <a:r>
              <a:rPr lang="fr-CA" sz="2400" b="1" i="0" dirty="0">
                <a:solidFill>
                  <a:srgbClr val="800000"/>
                </a:solidFill>
                <a:effectLst/>
                <a:latin typeface="Arial"/>
                <a:cs typeface="Arial"/>
              </a:rPr>
              <a:t> lui permettre d’atteindre ses fins.</a:t>
            </a:r>
          </a:p>
          <a:p>
            <a:r>
              <a:rPr lang="fr-CA" sz="2400" b="1" i="0" dirty="0">
                <a:solidFill>
                  <a:srgbClr val="800000"/>
                </a:solidFill>
                <a:effectLst/>
                <a:latin typeface="Arial"/>
                <a:cs typeface="Arial"/>
              </a:rPr>
              <a:t>Déterminer comment il exercera la surveillance de manière à porter le moins possible atteinte aux droits des personnes </a:t>
            </a:r>
            <a:r>
              <a:rPr lang="fr-CA" sz="2400" b="1" i="0" dirty="0" smtClean="0">
                <a:solidFill>
                  <a:srgbClr val="800000"/>
                </a:solidFill>
                <a:effectLst/>
                <a:latin typeface="Arial"/>
                <a:cs typeface="Arial"/>
              </a:rPr>
              <a:t>surveillées.</a:t>
            </a:r>
            <a:endParaRPr lang="fr-CA" sz="2400" b="1" i="0" dirty="0">
              <a:solidFill>
                <a:srgbClr val="8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701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rveillance par caméra"/>
          <p:cNvSpPr txBox="1">
            <a:spLocks/>
          </p:cNvSpPr>
          <p:nvPr/>
        </p:nvSpPr>
        <p:spPr>
          <a:xfrm>
            <a:off x="755576" y="260648"/>
            <a:ext cx="7772400" cy="864096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sz="3200" b="1" dirty="0" smtClean="0">
                <a:solidFill>
                  <a:srgbClr val="000090"/>
                </a:solidFill>
                <a:latin typeface="Arial"/>
                <a:cs typeface="Arial"/>
              </a:rPr>
              <a:t>Surveillance par caméra</a:t>
            </a:r>
            <a:endParaRPr lang="fr-CA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544" y="2373630"/>
            <a:ext cx="2924630" cy="23787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Outils_sante_travail_no17 (octobre 2017)"/>
          <p:cNvSpPr txBox="1"/>
          <p:nvPr/>
        </p:nvSpPr>
        <p:spPr>
          <a:xfrm>
            <a:off x="4743476" y="5485874"/>
            <a:ext cx="41155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1600" dirty="0">
                <a:solidFill>
                  <a:srgbClr val="000000"/>
                </a:solidFill>
              </a:rPr>
              <a:t>Outils_sante_travail_no17 (octobre 2017</a:t>
            </a:r>
            <a:r>
              <a:rPr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35896" y="1844824"/>
            <a:ext cx="4968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800000"/>
                </a:solidFill>
                <a:latin typeface="Arial"/>
                <a:cs typeface="Arial"/>
              </a:rPr>
              <a:t>Évidemment, les zones de pause, de repos comme les toilettes, ne sauraient être filmées. Il en est de même pour les locaux syndicaux. Un salarié ne peut donc pas être filmé à son insu. </a:t>
            </a:r>
          </a:p>
          <a:p>
            <a:endParaRPr lang="fr-CA" sz="20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fr-CA" sz="2000" b="1" dirty="0" smtClean="0">
                <a:solidFill>
                  <a:srgbClr val="800000"/>
                </a:solidFill>
                <a:latin typeface="Arial"/>
                <a:cs typeface="Arial"/>
              </a:rPr>
              <a:t>La plus grande vigilance s’impose donc pour les salariés et pour les instances représentatives du personnel afin de s’assurer que l’employeur n’enfreint pas les règles.</a:t>
            </a:r>
            <a:endParaRPr lang="fr-CA" sz="2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28</a:t>
            </a:fld>
            <a:endParaRPr lang="en-C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66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C67503-C6B6-F544-BE14-4609BA2B71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4913" y="980728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rgbClr val="000090"/>
                </a:solidFill>
                <a:latin typeface="Arial"/>
                <a:cs typeface="Arial"/>
              </a:rPr>
              <a:t>L’EMPLOYEUR PEUT-IL </a:t>
            </a: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VÉRIFIER </a:t>
            </a:r>
            <a:r>
              <a:rPr lang="fr-CA" b="1" dirty="0">
                <a:solidFill>
                  <a:srgbClr val="000090"/>
                </a:solidFill>
                <a:latin typeface="Arial"/>
                <a:cs typeface="Arial"/>
              </a:rPr>
              <a:t>LE CONTENU DE VOTRE ORDINATEUR?</a:t>
            </a:r>
            <a:endParaRPr lang="fr-FR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0A723967-4E41-BC4D-B848-486A3A99BA3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649993" y="2204864"/>
            <a:ext cx="5862240" cy="328006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29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57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888" y="764704"/>
            <a:ext cx="6330588" cy="17281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 smtClean="0">
                <a:latin typeface="Arial"/>
                <a:cs typeface="Arial"/>
              </a:rPr>
              <a:t>Mise en contexte de la surveillance de l’utilisation d’Internet au travail </a:t>
            </a:r>
            <a:endParaRPr lang="en-CA" sz="24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2103584"/>
            <a:ext cx="6330588" cy="17281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 smtClean="0">
                <a:solidFill>
                  <a:schemeClr val="tx1"/>
                </a:solidFill>
                <a:latin typeface="Arial"/>
                <a:cs typeface="Arial"/>
              </a:rPr>
              <a:t>Les enjeux liés à la surveillance</a:t>
            </a:r>
            <a:endParaRPr lang="en-CA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3621008"/>
            <a:ext cx="6330588" cy="17281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 smtClean="0">
              <a:latin typeface="Arial"/>
              <a:cs typeface="Arial"/>
            </a:endParaRPr>
          </a:p>
          <a:p>
            <a:pPr algn="ctr"/>
            <a:r>
              <a:rPr lang="fr-CA" sz="2400" b="1" dirty="0" smtClean="0">
                <a:latin typeface="Arial"/>
                <a:cs typeface="Arial"/>
              </a:rPr>
              <a:t>Guide </a:t>
            </a:r>
            <a:r>
              <a:rPr lang="fr-CA" sz="2400" b="1" dirty="0">
                <a:latin typeface="Arial"/>
                <a:cs typeface="Arial"/>
              </a:rPr>
              <a:t>pratique pour la mise en place </a:t>
            </a:r>
            <a:endParaRPr lang="fr-CA" sz="2400" b="1" dirty="0" smtClean="0">
              <a:latin typeface="Arial"/>
              <a:cs typeface="Arial"/>
            </a:endParaRPr>
          </a:p>
          <a:p>
            <a:pPr algn="ctr"/>
            <a:r>
              <a:rPr lang="fr-CA" sz="2400" b="1" dirty="0" smtClean="0">
                <a:latin typeface="Arial"/>
                <a:cs typeface="Arial"/>
              </a:rPr>
              <a:t>d’une </a:t>
            </a:r>
            <a:r>
              <a:rPr lang="fr-CA" sz="2400" b="1" dirty="0">
                <a:latin typeface="Arial"/>
                <a:cs typeface="Arial"/>
              </a:rPr>
              <a:t>surveillance</a:t>
            </a:r>
          </a:p>
          <a:p>
            <a:pPr algn="ctr"/>
            <a:endParaRPr lang="en-CA" sz="2000" b="1" dirty="0"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054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940279-6AD6-CC4C-BA9D-AC718ADD8F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620688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rgbClr val="000090"/>
                </a:solidFill>
                <a:latin typeface="Arial"/>
                <a:cs typeface="Arial"/>
              </a:rPr>
              <a:t>L’EMPLOYEUR EST-IL </a:t>
            </a: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ASSUJETtI </a:t>
            </a:r>
            <a:b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À </a:t>
            </a:r>
            <a:r>
              <a:rPr lang="fr-CA" b="1" dirty="0">
                <a:solidFill>
                  <a:srgbClr val="000090"/>
                </a:solidFill>
                <a:latin typeface="Arial"/>
                <a:cs typeface="Arial"/>
              </a:rPr>
              <a:t>DES OBLIGATIONS?</a:t>
            </a:r>
            <a:endParaRPr lang="fr-FR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4A03CFE8-348B-F54C-9036-2A2C5F2CBF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76251" y="2276872"/>
            <a:ext cx="3297937" cy="28405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75224F4-4B6B-C241-A551-DF45FE5B8F1A}"/>
              </a:ext>
            </a:extLst>
          </p:cNvPr>
          <p:cNvSpPr txBox="1"/>
          <p:nvPr/>
        </p:nvSpPr>
        <p:spPr>
          <a:xfrm>
            <a:off x="4788024" y="2420888"/>
            <a:ext cx="3155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Oui, notamment en ce qui a trait à la protection des renseignements personnels</a:t>
            </a:r>
            <a:endParaRPr lang="fr-FR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30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491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9C2F19-9969-6647-865A-DDA06699B7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CA" sz="3200" b="1" dirty="0">
                <a:solidFill>
                  <a:srgbClr val="000090"/>
                </a:solidFill>
                <a:latin typeface="Arial"/>
                <a:cs typeface="Arial"/>
              </a:rPr>
              <a:t>La politique de surveillance est-elle obligatoire?</a:t>
            </a:r>
            <a:endParaRPr lang="fr-FR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316E246-B521-5D41-B815-744C9D82EA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19546" y="2060848"/>
            <a:ext cx="3024336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fr-FR" sz="3200" b="1" dirty="0" smtClean="0">
                <a:solidFill>
                  <a:srgbClr val="800000"/>
                </a:solidFill>
                <a:latin typeface="Arial"/>
                <a:cs typeface="Arial"/>
              </a:rPr>
              <a:t>Non! MAIS…</a:t>
            </a:r>
            <a:endParaRPr lang="fr-FR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01" y="3068960"/>
            <a:ext cx="5648023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31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25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548680"/>
            <a:ext cx="77724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sz="3200" b="1" dirty="0" smtClean="0">
                <a:solidFill>
                  <a:srgbClr val="000000"/>
                </a:solidFill>
              </a:rPr>
              <a:t>Sanctions</a:t>
            </a:r>
            <a:endParaRPr lang="en-CA" sz="3200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772400" cy="37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0090"/>
                </a:solidFill>
              </a:rPr>
              <a:t>La sanction imposée devra être proportionnelle au vol de temps constaté et/ou à l’usage inacceptable ou </a:t>
            </a:r>
            <a:r>
              <a:rPr lang="fr-FR" sz="2800" b="1" dirty="0" smtClean="0">
                <a:solidFill>
                  <a:srgbClr val="000090"/>
                </a:solidFill>
              </a:rPr>
              <a:t>abusif</a:t>
            </a:r>
            <a:r>
              <a:rPr lang="fr-FR" sz="2800" b="1" dirty="0">
                <a:solidFill>
                  <a:srgbClr val="000090"/>
                </a:solidFill>
              </a:rPr>
              <a:t> </a:t>
            </a:r>
            <a:r>
              <a:rPr lang="fr-FR" sz="2800" b="1" dirty="0" smtClean="0">
                <a:solidFill>
                  <a:srgbClr val="000090"/>
                </a:solidFill>
              </a:rPr>
              <a:t>selon les critères suivants : </a:t>
            </a:r>
          </a:p>
          <a:p>
            <a:pPr marL="0" indent="0">
              <a:buNone/>
            </a:pPr>
            <a:endParaRPr lang="fr-FR" sz="1100" b="1" dirty="0" smtClean="0">
              <a:solidFill>
                <a:srgbClr val="000000"/>
              </a:solidFill>
            </a:endParaRPr>
          </a:p>
          <a:p>
            <a:pPr lvl="1"/>
            <a:r>
              <a:rPr lang="fr-FR" sz="2200" b="1" dirty="0" smtClean="0">
                <a:solidFill>
                  <a:srgbClr val="800000"/>
                </a:solidFill>
                <a:latin typeface="Arial"/>
                <a:cs typeface="Arial"/>
              </a:rPr>
              <a:t>L’importance du vol de temps</a:t>
            </a:r>
          </a:p>
          <a:p>
            <a:pPr lvl="1"/>
            <a:r>
              <a:rPr lang="fr-FR" sz="2200" b="1" dirty="0" smtClean="0">
                <a:solidFill>
                  <a:srgbClr val="800000"/>
                </a:solidFill>
                <a:latin typeface="Arial"/>
                <a:cs typeface="Arial"/>
              </a:rPr>
              <a:t>Période de temps sur laquelle s’échelonne l’utilisation abusive</a:t>
            </a:r>
          </a:p>
          <a:p>
            <a:pPr lvl="1"/>
            <a:r>
              <a:rPr lang="fr-FR" sz="2200" b="1" dirty="0" smtClean="0">
                <a:solidFill>
                  <a:srgbClr val="800000"/>
                </a:solidFill>
                <a:latin typeface="Arial"/>
                <a:cs typeface="Arial"/>
              </a:rPr>
              <a:t>La répétition de l’écart de conduite de même nature</a:t>
            </a:r>
          </a:p>
          <a:p>
            <a:pPr lvl="1"/>
            <a:r>
              <a:rPr lang="fr-FR" sz="2200" b="1" dirty="0" smtClean="0">
                <a:solidFill>
                  <a:srgbClr val="800000"/>
                </a:solidFill>
                <a:latin typeface="Arial"/>
                <a:cs typeface="Arial"/>
              </a:rPr>
              <a:t>Le degré d’autonomie de l’employé</a:t>
            </a:r>
          </a:p>
          <a:p>
            <a:pPr lvl="1"/>
            <a:r>
              <a:rPr lang="fr-FR" sz="2200" b="1" dirty="0" smtClean="0">
                <a:solidFill>
                  <a:srgbClr val="800000"/>
                </a:solidFill>
                <a:latin typeface="Arial"/>
                <a:cs typeface="Arial"/>
              </a:rPr>
              <a:t>La fonction exercée au sein de l’entreprise</a:t>
            </a:r>
          </a:p>
          <a:p>
            <a:pPr lvl="1"/>
            <a:r>
              <a:rPr lang="fr-FR" sz="2200" b="1" dirty="0" smtClean="0">
                <a:solidFill>
                  <a:srgbClr val="800000"/>
                </a:solidFill>
                <a:latin typeface="Arial"/>
                <a:cs typeface="Arial"/>
              </a:rPr>
              <a:t>La diminution de productivité</a:t>
            </a:r>
            <a:endParaRPr lang="en-CA" sz="2200" b="1" dirty="0">
              <a:solidFill>
                <a:srgbClr val="800000"/>
              </a:solidFill>
              <a:latin typeface="Arial"/>
              <a:cs typeface="Arial"/>
            </a:endParaRPr>
          </a:p>
          <a:p>
            <a:endParaRPr lang="fr-CA" dirty="0" smtClean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32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40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1700808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800000"/>
                </a:solidFill>
                <a:latin typeface="Arial"/>
                <a:cs typeface="Arial"/>
              </a:rPr>
              <a:t>En espérant que ces balises vous guident… </a:t>
            </a:r>
            <a:endParaRPr lang="fr-FR" sz="4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ctr"/>
            <a:endParaRPr lang="fr-FR" sz="4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ctr"/>
            <a:r>
              <a:rPr lang="fr-FR" sz="4400" dirty="0" smtClean="0">
                <a:solidFill>
                  <a:srgbClr val="800000"/>
                </a:solidFill>
                <a:latin typeface="Arial"/>
                <a:cs typeface="Arial"/>
              </a:rPr>
              <a:t>et </a:t>
            </a:r>
            <a:r>
              <a:rPr lang="fr-FR" sz="4400" dirty="0">
                <a:solidFill>
                  <a:srgbClr val="800000"/>
                </a:solidFill>
                <a:latin typeface="Arial"/>
                <a:cs typeface="Arial"/>
              </a:rPr>
              <a:t>surtout soyez vigilants!</a:t>
            </a:r>
            <a:endParaRPr lang="fr-CA" sz="4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33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57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81C24B3-E161-E24F-B2E7-D1B9618E770A}" type="slidenum">
              <a:rPr lang="fr-CA" sz="1400">
                <a:solidFill>
                  <a:schemeClr val="bg1"/>
                </a:solidFill>
              </a:rPr>
              <a:pPr/>
              <a:t>34</a:t>
            </a:fld>
            <a:endParaRPr lang="fr-CA" sz="1400">
              <a:solidFill>
                <a:schemeClr val="bg1"/>
              </a:solidFill>
            </a:endParaRPr>
          </a:p>
        </p:txBody>
      </p:sp>
      <p:pic>
        <p:nvPicPr>
          <p:cNvPr id="51202" name="Picture 2" descr="RÃ©sultats de recherche d'images pour Â«Â bonhomme interrogation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410368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re 1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808038"/>
          </a:xfrm>
        </p:spPr>
        <p:txBody>
          <a:bodyPr/>
          <a:lstStyle/>
          <a:p>
            <a:r>
              <a:rPr lang="fr-CA" dirty="0">
                <a:latin typeface="Arial" charset="0"/>
              </a:rPr>
              <a:t>Avez-vous des questions ?</a:t>
            </a:r>
            <a:endParaRPr lang="en-CA" dirty="0">
              <a:latin typeface="Arial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 cap="all" spc="11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cap="none" smtClean="0"/>
              <a:t>Me Hélène  Montreuil Avocate © Septembre 2019 </a:t>
            </a:r>
            <a:endParaRPr lang="fr-CA" dirty="0"/>
          </a:p>
        </p:txBody>
      </p:sp>
      <p:sp>
        <p:nvSpPr>
          <p:cNvPr id="6" name="Titre 1"/>
          <p:cNvSpPr txBox="1">
            <a:spLocks noChangeArrowheads="1"/>
          </p:cNvSpPr>
          <p:nvPr/>
        </p:nvSpPr>
        <p:spPr>
          <a:xfrm>
            <a:off x="781050" y="517525"/>
            <a:ext cx="7886700" cy="808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b="1" cap="none" dirty="0" smtClean="0">
                <a:solidFill>
                  <a:srgbClr val="000090"/>
                </a:solidFill>
                <a:latin typeface="Arial" charset="0"/>
              </a:rPr>
              <a:t>Avez-vous des questions ?</a:t>
            </a:r>
            <a:endParaRPr lang="en-CA" b="1" cap="none" dirty="0">
              <a:solidFill>
                <a:srgbClr val="00009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5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55576" y="1556792"/>
            <a:ext cx="7416824" cy="34563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fr-CA" b="1"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fr-CA" b="1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nternet au travail</a:t>
            </a:r>
            <a:b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Quels sont les droits</a:t>
            </a:r>
            <a:b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des salariés ?</a:t>
            </a:r>
            <a:endParaRPr lang="en-CA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17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Les outils électroniques</a:t>
            </a:r>
            <a:b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les plus utilisés</a:t>
            </a:r>
            <a:endParaRPr lang="fr-CA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2060848"/>
            <a:ext cx="7772400" cy="334096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Le courrier électronique</a:t>
            </a:r>
          </a:p>
          <a:p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Messagerie instantanée</a:t>
            </a:r>
          </a:p>
          <a:p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Le blogue</a:t>
            </a:r>
          </a:p>
          <a:p>
            <a:endParaRPr lang="fr-CA"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Les sources d’information</a:t>
            </a:r>
          </a:p>
          <a:p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Le World Wide Web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>
                <a:solidFill>
                  <a:schemeClr val="bg1"/>
                </a:solidFill>
              </a:rPr>
              <a:t>5</a:t>
            </a:fld>
            <a:endParaRPr lang="en-CA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44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>
                <a:solidFill>
                  <a:schemeClr val="bg1"/>
                </a:solidFill>
              </a:rPr>
              <a:t>6</a:t>
            </a:fld>
            <a:endParaRPr lang="en-CA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  <p:pic>
        <p:nvPicPr>
          <p:cNvPr id="4" name="Image 3" descr="surveillanc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12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Les avantages de l’utilisation </a:t>
            </a:r>
            <a:b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D’Internet au travail</a:t>
            </a:r>
            <a:endParaRPr lang="fr-CA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2132856"/>
            <a:ext cx="849694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Touchent deux facteurs déterminants pour la productivité d’une entreprise:</a:t>
            </a:r>
          </a:p>
          <a:p>
            <a:pPr marL="0" indent="0">
              <a:buNone/>
            </a:pPr>
            <a:endParaRPr lang="fr-CA" sz="24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Les communications internes et externes des employés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L’information à laquelle les employés ont accès dans le cadre de leur travail</a:t>
            </a:r>
            <a:endParaRPr lang="fr-CA" sz="2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5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11560" y="2060848"/>
            <a:ext cx="77724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CA" sz="2800" b="1" dirty="0" smtClean="0">
                <a:solidFill>
                  <a:srgbClr val="000090"/>
                </a:solidFill>
              </a:rPr>
              <a:t>Les risques  techniques</a:t>
            </a:r>
            <a:endParaRPr lang="fr-CA" sz="28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3356992"/>
            <a:ext cx="7772400" cy="2160240"/>
          </a:xfrm>
          <a:prstGeom prst="rect">
            <a:avLst/>
          </a:prstGeom>
        </p:spPr>
        <p:txBody>
          <a:bodyPr/>
          <a:lstStyle/>
          <a:p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L’encombrement du réseau</a:t>
            </a:r>
          </a:p>
          <a:p>
            <a:endParaRPr lang="fr-CA" sz="28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fr-CA" sz="2800" b="1" dirty="0" smtClean="0">
                <a:solidFill>
                  <a:srgbClr val="800000"/>
                </a:solidFill>
                <a:latin typeface="Arial"/>
                <a:cs typeface="Arial"/>
              </a:rPr>
              <a:t>La sécurité du réseau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1560" y="476672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b="1" dirty="0" smtClean="0">
                <a:solidFill>
                  <a:srgbClr val="000090"/>
                </a:solidFill>
                <a:latin typeface="Arial"/>
                <a:cs typeface="Arial"/>
              </a:rPr>
              <a:t>Les inconvénients ou risques d’utiliser Internet au travail</a:t>
            </a:r>
            <a:endParaRPr lang="fr-CA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8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206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268760"/>
            <a:ext cx="777240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CA" sz="2800" b="1" dirty="0" smtClean="0">
                <a:solidFill>
                  <a:srgbClr val="000090"/>
                </a:solidFill>
                <a:latin typeface="Arial"/>
                <a:cs typeface="Arial"/>
              </a:rPr>
              <a:t>Les risques juridiques</a:t>
            </a:r>
            <a:endParaRPr lang="fr-CA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7772400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responsabilité des commettants</a:t>
            </a:r>
          </a:p>
          <a:p>
            <a:pPr>
              <a:spcBef>
                <a:spcPts val="0"/>
              </a:spcBef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Le contenu préjudiciable ou illégal</a:t>
            </a:r>
          </a:p>
          <a:p>
            <a:pPr>
              <a:spcBef>
                <a:spcPts val="0"/>
              </a:spcBef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violation de la propriété intellectuelle</a:t>
            </a:r>
          </a:p>
          <a:p>
            <a:pPr>
              <a:spcBef>
                <a:spcPts val="0"/>
              </a:spcBef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responsabilité par sa propre faute</a:t>
            </a:r>
          </a:p>
          <a:p>
            <a:pPr>
              <a:spcBef>
                <a:spcPts val="0"/>
              </a:spcBef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Le harcèlement psychologique</a:t>
            </a:r>
          </a:p>
          <a:p>
            <a:pPr>
              <a:spcBef>
                <a:spcPts val="0"/>
              </a:spcBef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protection de l’information privilégiée et confidentielle de l’entreprise</a:t>
            </a:r>
          </a:p>
          <a:p>
            <a:pPr>
              <a:spcBef>
                <a:spcPts val="0"/>
              </a:spcBef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protection de l’image et de la réputation de l’entreprise</a:t>
            </a:r>
          </a:p>
          <a:p>
            <a:pPr>
              <a:spcBef>
                <a:spcPts val="0"/>
              </a:spcBef>
            </a:pPr>
            <a:r>
              <a:rPr lang="fr-CA" sz="2400" b="1" dirty="0" smtClean="0">
                <a:solidFill>
                  <a:srgbClr val="800000"/>
                </a:solidFill>
                <a:latin typeface="Arial"/>
                <a:cs typeface="Arial"/>
              </a:rPr>
              <a:t>La baisse de productivité des employés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97585" y="404665"/>
            <a:ext cx="7772400" cy="864095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sz="2800" b="1" dirty="0" smtClean="0">
                <a:solidFill>
                  <a:srgbClr val="000090"/>
                </a:solidFill>
                <a:latin typeface="Arial"/>
                <a:cs typeface="Arial"/>
              </a:rPr>
              <a:t>Les inconvénients ou risques d’utiliser Internet au travail</a:t>
            </a:r>
            <a:endParaRPr lang="fr-CA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314-6258-4327-A7DE-454D6B1F15B5}" type="slidenum">
              <a:rPr lang="en-CA" smtClean="0"/>
              <a:t>9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81328"/>
            <a:ext cx="4968552" cy="21602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b="1" cap="all" spc="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cap="none" dirty="0" smtClean="0"/>
              <a:t>Me Hélène  Montreuil Avocate © Septembre 2019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15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in pop">
  <a:themeElements>
    <a:clrScheme name="urbai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i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i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TM01859862[[fn=Pop urbain]]</Template>
  <TotalTime>1167</TotalTime>
  <Words>1374</Words>
  <Application>Microsoft Macintosh PowerPoint</Application>
  <PresentationFormat>Présentation à l'écran (4:3)</PresentationFormat>
  <Paragraphs>261</Paragraphs>
  <Slides>34</Slides>
  <Notes>33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urbain pop</vt:lpstr>
      <vt:lpstr>Présentation PowerPoint</vt:lpstr>
      <vt:lpstr>Présentation PowerPoint</vt:lpstr>
      <vt:lpstr>Présentation PowerPoint</vt:lpstr>
      <vt:lpstr> Internet au travail  Quels sont les droits des salariés ?</vt:lpstr>
      <vt:lpstr>Les outils électroniques les plus utilisés</vt:lpstr>
      <vt:lpstr>Présentation PowerPoint</vt:lpstr>
      <vt:lpstr>Les avantages de l’utilisation  D’Internet au travail</vt:lpstr>
      <vt:lpstr>Les risques  techniques</vt:lpstr>
      <vt:lpstr>Les risques juridiques</vt:lpstr>
      <vt:lpstr>Les activités surveillées</vt:lpstr>
      <vt:lpstr>Outils et moyens pratiques  pour les employeurs</vt:lpstr>
      <vt:lpstr>Les techniques de surveillance </vt:lpstr>
      <vt:lpstr>Moyens utilisés pour vérifier l’utilisation d’un salarié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protection de la vie privée</vt:lpstr>
      <vt:lpstr>Présentation PowerPoint</vt:lpstr>
      <vt:lpstr>Principaux facteurs applicables dans la détermination de l’expectative raisonnable de vie privée d’un employé :  </vt:lpstr>
      <vt:lpstr>Présentation PowerPoint</vt:lpstr>
      <vt:lpstr>Votre employeur a-t-il le droit de vous surveiller au travail?</vt:lpstr>
      <vt:lpstr>Questions que l’employeur doit se poser</vt:lpstr>
      <vt:lpstr>L’EMPLOYEUR DOIT RESPECTER LE CRITÈRE DE RATIONALITÉ</vt:lpstr>
      <vt:lpstr>L’EMPLOYEUR DOIT RESPECTER LE CRITÈRE DE PROPORTIONNALITÉ</vt:lpstr>
      <vt:lpstr>Présentation PowerPoint</vt:lpstr>
      <vt:lpstr>L’EMPLOYEUR PEUT-IL VÉRIFIER LE CONTENU DE VOTRE ORDINATEUR?</vt:lpstr>
      <vt:lpstr>L’EMPLOYEUR EST-IL ASSUJETtI  À DES OBLIGATIONS?</vt:lpstr>
      <vt:lpstr>La politique de surveillance est-elle obligatoire?</vt:lpstr>
      <vt:lpstr>Sanctions</vt:lpstr>
      <vt:lpstr>Présentation PowerPoint</vt:lpstr>
      <vt:lpstr>Avez-vous des questions 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LIVRE  La  surveillance de l’Utilisation  d’internet au travail </dc:title>
  <dc:subject/>
  <dc:creator>Me Hélène Montreuil, Avocate, CRHA, Adm.A.</dc:creator>
  <cp:keywords/>
  <dc:description/>
  <cp:lastModifiedBy>Hélène Montreuil</cp:lastModifiedBy>
  <cp:revision>189</cp:revision>
  <cp:lastPrinted>2018-06-03T14:57:14Z</cp:lastPrinted>
  <dcterms:created xsi:type="dcterms:W3CDTF">2018-05-16T18:30:11Z</dcterms:created>
  <dcterms:modified xsi:type="dcterms:W3CDTF">2021-12-20T03:30:43Z</dcterms:modified>
  <cp:category/>
</cp:coreProperties>
</file>